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tiff" ContentType="image/tiff"/>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82" r:id="rId2"/>
  </p:sldMasterIdLst>
  <p:notesMasterIdLst>
    <p:notesMasterId r:id="rId72"/>
  </p:notesMasterIdLst>
  <p:handoutMasterIdLst>
    <p:handoutMasterId r:id="rId73"/>
  </p:handoutMasterIdLst>
  <p:sldIdLst>
    <p:sldId id="256" r:id="rId3"/>
    <p:sldId id="714" r:id="rId4"/>
    <p:sldId id="290" r:id="rId5"/>
    <p:sldId id="430" r:id="rId6"/>
    <p:sldId id="505" r:id="rId7"/>
    <p:sldId id="431" r:id="rId8"/>
    <p:sldId id="596" r:id="rId9"/>
    <p:sldId id="597" r:id="rId10"/>
    <p:sldId id="598" r:id="rId11"/>
    <p:sldId id="595" r:id="rId12"/>
    <p:sldId id="441" r:id="rId13"/>
    <p:sldId id="506" r:id="rId14"/>
    <p:sldId id="581" r:id="rId15"/>
    <p:sldId id="435" r:id="rId16"/>
    <p:sldId id="513" r:id="rId17"/>
    <p:sldId id="517" r:id="rId18"/>
    <p:sldId id="515" r:id="rId19"/>
    <p:sldId id="582" r:id="rId20"/>
    <p:sldId id="583" r:id="rId21"/>
    <p:sldId id="584" r:id="rId22"/>
    <p:sldId id="518" r:id="rId23"/>
    <p:sldId id="536" r:id="rId24"/>
    <p:sldId id="546" r:id="rId25"/>
    <p:sldId id="585" r:id="rId26"/>
    <p:sldId id="586" r:id="rId27"/>
    <p:sldId id="599" r:id="rId28"/>
    <p:sldId id="700" r:id="rId29"/>
    <p:sldId id="695" r:id="rId30"/>
    <p:sldId id="716" r:id="rId31"/>
    <p:sldId id="701" r:id="rId32"/>
    <p:sldId id="703" r:id="rId33"/>
    <p:sldId id="705" r:id="rId34"/>
    <p:sldId id="551" r:id="rId35"/>
    <p:sldId id="552" r:id="rId36"/>
    <p:sldId id="588" r:id="rId37"/>
    <p:sldId id="587" r:id="rId38"/>
    <p:sldId id="589" r:id="rId39"/>
    <p:sldId id="590" r:id="rId40"/>
    <p:sldId id="591" r:id="rId41"/>
    <p:sldId id="511" r:id="rId42"/>
    <p:sldId id="524" r:id="rId43"/>
    <p:sldId id="712" r:id="rId44"/>
    <p:sldId id="542" r:id="rId45"/>
    <p:sldId id="528" r:id="rId46"/>
    <p:sldId id="707" r:id="rId47"/>
    <p:sldId id="706" r:id="rId48"/>
    <p:sldId id="708" r:id="rId49"/>
    <p:sldId id="709" r:id="rId50"/>
    <p:sldId id="710" r:id="rId51"/>
    <p:sldId id="711" r:id="rId52"/>
    <p:sldId id="556" r:id="rId53"/>
    <p:sldId id="564" r:id="rId54"/>
    <p:sldId id="565" r:id="rId55"/>
    <p:sldId id="567" r:id="rId56"/>
    <p:sldId id="566" r:id="rId57"/>
    <p:sldId id="559" r:id="rId58"/>
    <p:sldId id="713" r:id="rId59"/>
    <p:sldId id="561" r:id="rId60"/>
    <p:sldId id="568" r:id="rId61"/>
    <p:sldId id="562" r:id="rId62"/>
    <p:sldId id="535" r:id="rId63"/>
    <p:sldId id="577" r:id="rId64"/>
    <p:sldId id="579" r:id="rId65"/>
    <p:sldId id="580" r:id="rId66"/>
    <p:sldId id="537" r:id="rId67"/>
    <p:sldId id="592" r:id="rId68"/>
    <p:sldId id="593" r:id="rId69"/>
    <p:sldId id="594" r:id="rId70"/>
    <p:sldId id="715" r:id="rId71"/>
  </p:sldIdLst>
  <p:sldSz cx="12192000" cy="6858000"/>
  <p:notesSz cx="6858000" cy="9144000"/>
  <p:defaultTextStyle>
    <a:defPPr>
      <a:defRPr lang="en-US">
        <a:uFillTx/>
      </a:defRPr>
    </a:defPPr>
    <a:lvl1pPr marL="0" algn="l" defTabSz="914400" rtl="0" eaLnBrk="1" latinLnBrk="0" hangingPunct="1">
      <a:defRPr sz="1800" kern="1200">
        <a:solidFill>
          <a:schemeClr val="tx1"/>
        </a:solidFill>
        <a:uFillTx/>
        <a:latin typeface="+mn-lt"/>
        <a:ea typeface="+mn-ea"/>
        <a:cs typeface="+mn-cs"/>
      </a:defRPr>
    </a:lvl1pPr>
    <a:lvl2pPr marL="457200" algn="l" defTabSz="914400" rtl="0" eaLnBrk="1" latinLnBrk="0" hangingPunct="1">
      <a:defRPr sz="1800" kern="1200">
        <a:solidFill>
          <a:schemeClr val="tx1"/>
        </a:solidFill>
        <a:uFillTx/>
        <a:latin typeface="+mn-lt"/>
        <a:ea typeface="+mn-ea"/>
        <a:cs typeface="+mn-cs"/>
      </a:defRPr>
    </a:lvl2pPr>
    <a:lvl3pPr marL="914400" algn="l" defTabSz="914400" rtl="0" eaLnBrk="1" latinLnBrk="0" hangingPunct="1">
      <a:defRPr sz="1800" kern="1200">
        <a:solidFill>
          <a:schemeClr val="tx1"/>
        </a:solidFill>
        <a:uFillTx/>
        <a:latin typeface="+mn-lt"/>
        <a:ea typeface="+mn-ea"/>
        <a:cs typeface="+mn-cs"/>
      </a:defRPr>
    </a:lvl3pPr>
    <a:lvl4pPr marL="1371600" algn="l" defTabSz="914400" rtl="0" eaLnBrk="1" latinLnBrk="0" hangingPunct="1">
      <a:defRPr sz="1800" kern="1200">
        <a:solidFill>
          <a:schemeClr val="tx1"/>
        </a:solidFill>
        <a:uFillTx/>
        <a:latin typeface="+mn-lt"/>
        <a:ea typeface="+mn-ea"/>
        <a:cs typeface="+mn-cs"/>
      </a:defRPr>
    </a:lvl4pPr>
    <a:lvl5pPr marL="1828800" algn="l" defTabSz="914400" rtl="0" eaLnBrk="1" latinLnBrk="0" hangingPunct="1">
      <a:defRPr sz="1800" kern="1200">
        <a:solidFill>
          <a:schemeClr val="tx1"/>
        </a:solidFill>
        <a:uFillTx/>
        <a:latin typeface="+mn-lt"/>
        <a:ea typeface="+mn-ea"/>
        <a:cs typeface="+mn-cs"/>
      </a:defRPr>
    </a:lvl5pPr>
    <a:lvl6pPr marL="2286000" algn="l" defTabSz="914400" rtl="0" eaLnBrk="1" latinLnBrk="0" hangingPunct="1">
      <a:defRPr sz="1800" kern="1200">
        <a:solidFill>
          <a:schemeClr val="tx1"/>
        </a:solidFill>
        <a:uFillTx/>
        <a:latin typeface="+mn-lt"/>
        <a:ea typeface="+mn-ea"/>
        <a:cs typeface="+mn-cs"/>
      </a:defRPr>
    </a:lvl6pPr>
    <a:lvl7pPr marL="2743200" algn="l" defTabSz="914400" rtl="0" eaLnBrk="1" latinLnBrk="0" hangingPunct="1">
      <a:defRPr sz="1800" kern="1200">
        <a:solidFill>
          <a:schemeClr val="tx1"/>
        </a:solidFill>
        <a:uFillTx/>
        <a:latin typeface="+mn-lt"/>
        <a:ea typeface="+mn-ea"/>
        <a:cs typeface="+mn-cs"/>
      </a:defRPr>
    </a:lvl7pPr>
    <a:lvl8pPr marL="3200400" algn="l" defTabSz="914400" rtl="0" eaLnBrk="1" latinLnBrk="0" hangingPunct="1">
      <a:defRPr sz="1800" kern="1200">
        <a:solidFill>
          <a:schemeClr val="tx1"/>
        </a:solidFill>
        <a:uFillTx/>
        <a:latin typeface="+mn-lt"/>
        <a:ea typeface="+mn-ea"/>
        <a:cs typeface="+mn-cs"/>
      </a:defRPr>
    </a:lvl8pPr>
    <a:lvl9pPr marL="3657600" algn="l" defTabSz="914400" rtl="0" eaLnBrk="1" latinLnBrk="0" hangingPunct="1">
      <a:defRPr sz="1800" kern="1200">
        <a:solidFill>
          <a:schemeClr val="tx1"/>
        </a:solidFill>
        <a:uFillTx/>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srgbClr val="000000"/>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srgbClr val="000000"/>
        </a:fontRef>
        <a:schemeClr val="lt1"/>
      </a:tcTxStyle>
      <a:tcStyle>
        <a:tcBdr/>
        <a:fill>
          <a:solidFill>
            <a:schemeClr val="accent1"/>
          </a:solidFill>
        </a:fill>
      </a:tcStyle>
    </a:lastCol>
    <a:firstCol>
      <a:tcTxStyle b="on">
        <a:fontRef idx="minor">
          <a:srgbClr val="000000"/>
        </a:fontRef>
        <a:schemeClr val="lt1"/>
      </a:tcTxStyle>
      <a:tcStyle>
        <a:tcBdr/>
        <a:fill>
          <a:solidFill>
            <a:schemeClr val="accent1"/>
          </a:solidFill>
        </a:fill>
      </a:tcStyle>
    </a:firstCol>
    <a:lastRow>
      <a:tcTxStyle b="on">
        <a:fontRef idx="minor">
          <a:srgbClr val="000000"/>
        </a:fontRef>
        <a:schemeClr val="lt1"/>
      </a:tcTxStyle>
      <a:tcStyle>
        <a:tcBdr>
          <a:top>
            <a:ln w="38100" cmpd="sng">
              <a:solidFill>
                <a:schemeClr val="lt1"/>
              </a:solidFill>
            </a:ln>
          </a:top>
        </a:tcBdr>
        <a:fill>
          <a:solidFill>
            <a:schemeClr val="accent1"/>
          </a:solidFill>
        </a:fill>
      </a:tcStyle>
    </a:lastRow>
    <a:firstRow>
      <a:tcTxStyle b="on">
        <a:fontRef idx="minor">
          <a:srgbClr val="000000"/>
        </a:fontRef>
        <a:schemeClr val="lt1"/>
      </a:tcTxStyle>
      <a:tcStyle>
        <a:tcBdr>
          <a:bottom>
            <a:ln w="38100" cmpd="sng">
              <a:solidFill>
                <a:schemeClr val="lt1"/>
              </a:solidFill>
            </a:ln>
          </a:bottom>
        </a:tcBdr>
        <a:fill>
          <a:solidFill>
            <a:schemeClr val="accent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641"/>
    <p:restoredTop sz="81782"/>
  </p:normalViewPr>
  <p:slideViewPr>
    <p:cSldViewPr snapToGrid="0" snapToObjects="1">
      <p:cViewPr varScale="1">
        <p:scale>
          <a:sx n="106" d="100"/>
          <a:sy n="106" d="100"/>
        </p:scale>
        <p:origin x="200" y="1864"/>
      </p:cViewPr>
      <p:guideLst>
        <p:guide orient="horz" pos="2160"/>
        <p:guide pos="3840"/>
      </p:guideLst>
    </p:cSldViewPr>
  </p:slideViewPr>
  <p:notesTextViewPr>
    <p:cViewPr>
      <p:scale>
        <a:sx n="110" d="100"/>
        <a:sy n="110" d="100"/>
      </p:scale>
      <p:origin x="0" y="0"/>
    </p:cViewPr>
  </p:notesTextViewPr>
  <p:sorterViewPr>
    <p:cViewPr>
      <p:scale>
        <a:sx n="165" d="100"/>
        <a:sy n="165" d="100"/>
      </p:scale>
      <p:origin x="0" y="0"/>
    </p:cViewPr>
  </p:sorterViewPr>
  <p:notesViewPr>
    <p:cSldViewPr snapToGrid="0" snapToObjects="1">
      <p:cViewPr varScale="1">
        <p:scale>
          <a:sx n="92" d="100"/>
          <a:sy n="92" d="100"/>
        </p:scale>
        <p:origin x="3600" y="192"/>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16" Type="http://schemas.openxmlformats.org/officeDocument/2006/relationships/slide" Target="slides/slide1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presProps" Target="presProps.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notesMaster" Target="notesMasters/notesMaster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handoutMaster" Target="handoutMasters/handoutMaster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theme" Target="theme/theme1.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image" Target="../media/image13.e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image" Target="../media/image15.e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image" Target="../media/image17.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image" Target="../media/image36.e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image" Target="../media/image40.emf"/><Relationship Id="rId1" Type="http://schemas.openxmlformats.org/officeDocument/2006/relationships/image" Target="../media/image39.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243A391-FCEB-DE42-BDA9-FFA30A5485F8}" type="datetimeFigureOut">
              <a:rPr lang="en-US" smtClean="0"/>
              <a:t>10/25/18</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1B46A7F-8EDC-D942-A86A-7B95024C691C}" type="slidenum">
              <a:rPr lang="en-US" smtClean="0"/>
              <a:t>‹#›</a:t>
            </a:fld>
            <a:endParaRPr lang="en-US"/>
          </a:p>
        </p:txBody>
      </p:sp>
    </p:spTree>
    <p:extLst>
      <p:ext uri="{BB962C8B-B14F-4D97-AF65-F5344CB8AC3E}">
        <p14:creationId xmlns:p14="http://schemas.microsoft.com/office/powerpoint/2010/main" val="35819785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uFillTx/>
              </a:defRPr>
            </a:lvl1pPr>
          </a:lstStyle>
          <a:p>
            <a:endParaRPr lang="en-US">
              <a:uFillTx/>
            </a:endParaRP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uFillTx/>
              </a:defRPr>
            </a:lvl1pPr>
          </a:lstStyle>
          <a:p>
            <a:fld id="{915010D5-81C9-C448-82E8-71177EBFEC32}" type="datetimeFigureOut">
              <a:rPr lang="en-US" smtClean="0">
                <a:uFillTx/>
              </a:rPr>
              <a:t>10/25/18</a:t>
            </a:fld>
            <a:endParaRPr lang="en-US">
              <a:uFillTx/>
            </a:endParaRP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srgbClr val="000000"/>
            </a:solidFill>
          </a:ln>
        </p:spPr>
        <p:txBody>
          <a:bodyPr vert="horz" lIns="91440" tIns="45720" rIns="91440" bIns="45720" rtlCol="0" anchor="ctr"/>
          <a:lstStyle/>
          <a:p>
            <a:endParaRPr lang="en-US">
              <a:uFillTx/>
            </a:endParaRP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uFillTx/>
              </a:defRPr>
            </a:lvl1pPr>
          </a:lstStyle>
          <a:p>
            <a:endParaRPr lang="en-US">
              <a:uFillTx/>
            </a:endParaRP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uFillTx/>
              </a:defRPr>
            </a:lvl1pPr>
          </a:lstStyle>
          <a:p>
            <a:fld id="{1986DF27-AD16-B741-919E-EA3A35DE951A}" type="slidenum">
              <a:rPr lang="en-US" smtClean="0">
                <a:uFillTx/>
              </a:rPr>
              <a:t>‹#›</a:t>
            </a:fld>
            <a:endParaRPr lang="en-US">
              <a:uFillTx/>
            </a:endParaRPr>
          </a:p>
        </p:txBody>
      </p:sp>
    </p:spTree>
    <p:extLst>
      <p:ext uri="{BB962C8B-B14F-4D97-AF65-F5344CB8AC3E}">
        <p14:creationId xmlns:p14="http://schemas.microsoft.com/office/powerpoint/2010/main" val="33048876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uFillTx/>
        <a:latin typeface="+mn-lt"/>
        <a:ea typeface="+mn-ea"/>
        <a:cs typeface="+mn-cs"/>
      </a:defRPr>
    </a:lvl1pPr>
    <a:lvl2pPr marL="457200" algn="l" defTabSz="914400" rtl="0" eaLnBrk="1" latinLnBrk="0" hangingPunct="1">
      <a:defRPr sz="1200" kern="1200">
        <a:solidFill>
          <a:schemeClr val="tx1"/>
        </a:solidFill>
        <a:uFillTx/>
        <a:latin typeface="+mn-lt"/>
        <a:ea typeface="+mn-ea"/>
        <a:cs typeface="+mn-cs"/>
      </a:defRPr>
    </a:lvl2pPr>
    <a:lvl3pPr marL="914400" algn="l" defTabSz="914400" rtl="0" eaLnBrk="1" latinLnBrk="0" hangingPunct="1">
      <a:defRPr sz="1200" kern="1200">
        <a:solidFill>
          <a:schemeClr val="tx1"/>
        </a:solidFill>
        <a:uFillTx/>
        <a:latin typeface="+mn-lt"/>
        <a:ea typeface="+mn-ea"/>
        <a:cs typeface="+mn-cs"/>
      </a:defRPr>
    </a:lvl3pPr>
    <a:lvl4pPr marL="1371600" algn="l" defTabSz="914400" rtl="0" eaLnBrk="1" latinLnBrk="0" hangingPunct="1">
      <a:defRPr sz="1200" kern="1200">
        <a:solidFill>
          <a:schemeClr val="tx1"/>
        </a:solidFill>
        <a:uFillTx/>
        <a:latin typeface="+mn-lt"/>
        <a:ea typeface="+mn-ea"/>
        <a:cs typeface="+mn-cs"/>
      </a:defRPr>
    </a:lvl4pPr>
    <a:lvl5pPr marL="1828800" algn="l" defTabSz="914400" rtl="0" eaLnBrk="1" latinLnBrk="0" hangingPunct="1">
      <a:defRPr sz="1200" kern="1200">
        <a:solidFill>
          <a:schemeClr val="tx1"/>
        </a:solidFill>
        <a:uFillTx/>
        <a:latin typeface="+mn-lt"/>
        <a:ea typeface="+mn-ea"/>
        <a:cs typeface="+mn-cs"/>
      </a:defRPr>
    </a:lvl5pPr>
    <a:lvl6pPr marL="2286000" algn="l" defTabSz="914400" rtl="0" eaLnBrk="1" latinLnBrk="0" hangingPunct="1">
      <a:defRPr sz="1200" kern="1200">
        <a:solidFill>
          <a:schemeClr val="tx1"/>
        </a:solidFill>
        <a:uFillTx/>
        <a:latin typeface="+mn-lt"/>
        <a:ea typeface="+mn-ea"/>
        <a:cs typeface="+mn-cs"/>
      </a:defRPr>
    </a:lvl6pPr>
    <a:lvl7pPr marL="2743200" algn="l" defTabSz="914400" rtl="0" eaLnBrk="1" latinLnBrk="0" hangingPunct="1">
      <a:defRPr sz="1200" kern="1200">
        <a:solidFill>
          <a:schemeClr val="tx1"/>
        </a:solidFill>
        <a:uFillTx/>
        <a:latin typeface="+mn-lt"/>
        <a:ea typeface="+mn-ea"/>
        <a:cs typeface="+mn-cs"/>
      </a:defRPr>
    </a:lvl7pPr>
    <a:lvl8pPr marL="3200400" algn="l" defTabSz="914400" rtl="0" eaLnBrk="1" latinLnBrk="0" hangingPunct="1">
      <a:defRPr sz="1200" kern="1200">
        <a:solidFill>
          <a:schemeClr val="tx1"/>
        </a:solidFill>
        <a:uFillTx/>
        <a:latin typeface="+mn-lt"/>
        <a:ea typeface="+mn-ea"/>
        <a:cs typeface="+mn-cs"/>
      </a:defRPr>
    </a:lvl8pPr>
    <a:lvl9pPr marL="3657600" algn="l" defTabSz="914400" rtl="0" eaLnBrk="1" latinLnBrk="0" hangingPunct="1">
      <a:defRPr sz="1200" kern="1200">
        <a:solidFill>
          <a:schemeClr val="tx1"/>
        </a:solidFill>
        <a:uFillTx/>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l-GR" dirty="0">
                <a:effectLst/>
              </a:rPr>
              <a:t>{\</a:t>
            </a:r>
            <a:r>
              <a:rPr lang="en-US" dirty="0" err="1">
                <a:effectLst/>
              </a:rPr>
              <a:t>displaystyle</a:t>
            </a:r>
            <a:r>
              <a:rPr lang="en-US" dirty="0">
                <a:effectLst/>
              </a:rPr>
              <a:t> {\</a:t>
            </a:r>
            <a:r>
              <a:rPr lang="en-US" dirty="0" err="1">
                <a:effectLst/>
              </a:rPr>
              <a:t>sqrt</a:t>
            </a:r>
            <a:r>
              <a:rPr lang="en-US" dirty="0">
                <a:effectLst/>
              </a:rPr>
              <a:t> {n}}\left(\left({\</a:t>
            </a:r>
            <a:r>
              <a:rPr lang="en-US" dirty="0" err="1">
                <a:effectLst/>
              </a:rPr>
              <a:t>frac</a:t>
            </a:r>
            <a:r>
              <a:rPr lang="en-US" dirty="0">
                <a:effectLst/>
              </a:rPr>
              <a:t> {1}{n}}\sum _{</a:t>
            </a:r>
            <a:r>
              <a:rPr lang="en-US" dirty="0" err="1">
                <a:effectLst/>
              </a:rPr>
              <a:t>i</a:t>
            </a:r>
            <a:r>
              <a:rPr lang="en-US" dirty="0">
                <a:effectLst/>
              </a:rPr>
              <a:t>=1}^{n}X_{</a:t>
            </a:r>
            <a:r>
              <a:rPr lang="en-US" dirty="0" err="1">
                <a:effectLst/>
              </a:rPr>
              <a:t>i</a:t>
            </a:r>
            <a:r>
              <a:rPr lang="en-US" dirty="0">
                <a:effectLst/>
              </a:rPr>
              <a:t>}\right)-\mu \right)\ {\</a:t>
            </a:r>
            <a:r>
              <a:rPr lang="en-US" dirty="0" err="1">
                <a:effectLst/>
              </a:rPr>
              <a:t>xrightarrow</a:t>
            </a:r>
            <a:r>
              <a:rPr lang="en-US" dirty="0">
                <a:effectLst/>
              </a:rPr>
              <a:t> {d}}\ N\left(0,\sigma ^{2}\right).} </a:t>
            </a:r>
            <a:endParaRPr lang="en-US" dirty="0"/>
          </a:p>
        </p:txBody>
      </p:sp>
      <p:sp>
        <p:nvSpPr>
          <p:cNvPr id="4" name="Slide Number Placeholder 3"/>
          <p:cNvSpPr>
            <a:spLocks noGrp="1"/>
          </p:cNvSpPr>
          <p:nvPr>
            <p:ph type="sldNum" sz="quarter" idx="10"/>
          </p:nvPr>
        </p:nvSpPr>
        <p:spPr/>
        <p:txBody>
          <a:bodyPr/>
          <a:lstStyle/>
          <a:p>
            <a:fld id="{1986DF27-AD16-B741-919E-EA3A35DE951A}" type="slidenum">
              <a:rPr lang="en-US" smtClean="0">
                <a:uFillTx/>
              </a:rPr>
              <a:t>7</a:t>
            </a:fld>
            <a:endParaRPr lang="en-US">
              <a:uFillTx/>
            </a:endParaRPr>
          </a:p>
        </p:txBody>
      </p:sp>
    </p:spTree>
    <p:extLst>
      <p:ext uri="{BB962C8B-B14F-4D97-AF65-F5344CB8AC3E}">
        <p14:creationId xmlns:p14="http://schemas.microsoft.com/office/powerpoint/2010/main" val="29153452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uFillTx/>
                <a:latin typeface="+mn-lt"/>
                <a:ea typeface="+mn-ea"/>
                <a:cs typeface="+mn-cs"/>
              </a:rPr>
              <a:t>Bootstrap distribution for the mean, n = 50. The left column shows the population and four samples. The middle column shows the sampling distribution for X ̄ , and bootstrap distributions of X ̄ ∗ for each sample, with r = 104 . The right column shows more bootstrap distributions for the first sample, three with r = 1000 and two with r = 104. </a:t>
            </a:r>
            <a:endParaRPr lang="en-US" dirty="0"/>
          </a:p>
        </p:txBody>
      </p:sp>
      <p:sp>
        <p:nvSpPr>
          <p:cNvPr id="4" name="Slide Number Placeholder 3"/>
          <p:cNvSpPr>
            <a:spLocks noGrp="1"/>
          </p:cNvSpPr>
          <p:nvPr>
            <p:ph type="sldNum" sz="quarter" idx="10"/>
          </p:nvPr>
        </p:nvSpPr>
        <p:spPr/>
        <p:txBody>
          <a:bodyPr/>
          <a:lstStyle/>
          <a:p>
            <a:fld id="{1986DF27-AD16-B741-919E-EA3A35DE951A}" type="slidenum">
              <a:rPr lang="en-US" smtClean="0">
                <a:uFillTx/>
              </a:rPr>
              <a:t>46</a:t>
            </a:fld>
            <a:endParaRPr lang="en-US">
              <a:uFillTx/>
            </a:endParaRPr>
          </a:p>
        </p:txBody>
      </p:sp>
    </p:spTree>
    <p:extLst>
      <p:ext uri="{BB962C8B-B14F-4D97-AF65-F5344CB8AC3E}">
        <p14:creationId xmlns:p14="http://schemas.microsoft.com/office/powerpoint/2010/main" val="22993916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uFillTx/>
                <a:latin typeface="+mn-lt"/>
                <a:ea typeface="+mn-ea"/>
                <a:cs typeface="+mn-cs"/>
              </a:rPr>
              <a:t>Bootstrap distributions for the mean, n = 9. The left column shows the population and four samples. The middle column shows the sampling distribution for X ̄ , and bootstrap distributions of X ̄ ∗ for each sample, with r = 104 . The right column shows more bootstrap distributions for the first sample, three with r = 1000 and two with r = 104.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1986DF27-AD16-B741-919E-EA3A35DE951A}" type="slidenum">
              <a:rPr lang="en-US" smtClean="0">
                <a:uFillTx/>
              </a:rPr>
              <a:t>47</a:t>
            </a:fld>
            <a:endParaRPr lang="en-US">
              <a:uFillTx/>
            </a:endParaRPr>
          </a:p>
        </p:txBody>
      </p:sp>
    </p:spTree>
    <p:extLst>
      <p:ext uri="{BB962C8B-B14F-4D97-AF65-F5344CB8AC3E}">
        <p14:creationId xmlns:p14="http://schemas.microsoft.com/office/powerpoint/2010/main" val="14637419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uFillTx/>
                <a:latin typeface="+mn-lt"/>
                <a:ea typeface="+mn-ea"/>
                <a:cs typeface="+mn-cs"/>
              </a:rPr>
              <a:t>Bootstrap distributions for the median, n = 15. The left column shows the population and four samples. The middle column shows the sampling distribution, and bootstrap distributions for each sample, with r = 104. The right column shows smoothed bootstrap distributions, with kernel </a:t>
            </a:r>
            <a:r>
              <a:rPr lang="en-US" sz="1200" kern="1200" dirty="0" err="1">
                <a:solidFill>
                  <a:schemeClr val="tx1"/>
                </a:solidFill>
                <a:effectLst/>
                <a:uFillTx/>
                <a:latin typeface="+mn-lt"/>
                <a:ea typeface="+mn-ea"/>
                <a:cs typeface="+mn-cs"/>
              </a:rPr>
              <a:t>sd</a:t>
            </a:r>
            <a:r>
              <a:rPr lang="en-US" sz="1200" kern="1200" dirty="0">
                <a:solidFill>
                  <a:schemeClr val="tx1"/>
                </a:solidFill>
                <a:effectLst/>
                <a:uFillTx/>
                <a:latin typeface="+mn-lt"/>
                <a:ea typeface="+mn-ea"/>
                <a:cs typeface="+mn-cs"/>
              </a:rPr>
              <a:t> s/√n and r = 104.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1986DF27-AD16-B741-919E-EA3A35DE951A}" type="slidenum">
              <a:rPr lang="en-US" smtClean="0">
                <a:uFillTx/>
              </a:rPr>
              <a:t>48</a:t>
            </a:fld>
            <a:endParaRPr lang="en-US">
              <a:uFillTx/>
            </a:endParaRPr>
          </a:p>
        </p:txBody>
      </p:sp>
    </p:spTree>
    <p:extLst>
      <p:ext uri="{BB962C8B-B14F-4D97-AF65-F5344CB8AC3E}">
        <p14:creationId xmlns:p14="http://schemas.microsoft.com/office/powerpoint/2010/main" val="3521630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uFillTx/>
                <a:latin typeface="+mn-lt"/>
                <a:ea typeface="+mn-ea"/>
                <a:cs typeface="+mn-cs"/>
              </a:rPr>
              <a:t>Bootstrap distributions for the mean, n = 50, exponential population. The left column shows the population and five samples. (These samples are selected from a larger set of random samples, to have means spread across the range of sample means, and average standard deviations conditional on the means.) The middle column shows the sampling distribution and bootstrap distributions for each sample. The right column shows bootstrap </a:t>
            </a:r>
            <a:r>
              <a:rPr lang="en-US" sz="1200" i="1" kern="1200" dirty="0">
                <a:solidFill>
                  <a:schemeClr val="tx1"/>
                </a:solidFill>
                <a:effectLst/>
                <a:uFillTx/>
                <a:latin typeface="+mn-lt"/>
                <a:ea typeface="+mn-ea"/>
                <a:cs typeface="+mn-cs"/>
              </a:rPr>
              <a:t>t</a:t>
            </a:r>
            <a:r>
              <a:rPr lang="en-US" sz="1200" kern="1200" dirty="0">
                <a:solidFill>
                  <a:schemeClr val="tx1"/>
                </a:solidFill>
                <a:effectLst/>
                <a:uFillTx/>
                <a:latin typeface="+mn-lt"/>
                <a:ea typeface="+mn-ea"/>
                <a:cs typeface="+mn-cs"/>
              </a:rPr>
              <a:t>-distributions. </a:t>
            </a:r>
            <a:endParaRPr lang="en-US" dirty="0"/>
          </a:p>
        </p:txBody>
      </p:sp>
      <p:sp>
        <p:nvSpPr>
          <p:cNvPr id="4" name="Slide Number Placeholder 3"/>
          <p:cNvSpPr>
            <a:spLocks noGrp="1"/>
          </p:cNvSpPr>
          <p:nvPr>
            <p:ph type="sldNum" sz="quarter" idx="10"/>
          </p:nvPr>
        </p:nvSpPr>
        <p:spPr/>
        <p:txBody>
          <a:bodyPr/>
          <a:lstStyle/>
          <a:p>
            <a:fld id="{1986DF27-AD16-B741-919E-EA3A35DE951A}" type="slidenum">
              <a:rPr lang="en-US" smtClean="0">
                <a:uFillTx/>
              </a:rPr>
              <a:t>49</a:t>
            </a:fld>
            <a:endParaRPr lang="en-US">
              <a:uFillTx/>
            </a:endParaRPr>
          </a:p>
        </p:txBody>
      </p:sp>
    </p:spTree>
    <p:extLst>
      <p:ext uri="{BB962C8B-B14F-4D97-AF65-F5344CB8AC3E}">
        <p14:creationId xmlns:p14="http://schemas.microsoft.com/office/powerpoint/2010/main" val="38474098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uFillTx/>
              </a:defRPr>
            </a:lvl1pPr>
          </a:lstStyle>
          <a:p>
            <a:r>
              <a:rPr lang="en-US">
                <a:uFillTx/>
              </a:rPr>
              <a:t>Click to edit Master title style</a:t>
            </a:r>
          </a:p>
        </p:txBody>
      </p:sp>
      <p:sp>
        <p:nvSpPr>
          <p:cNvPr id="3" name="Subtitle 2"/>
          <p:cNvSpPr>
            <a:spLocks noGrp="1"/>
          </p:cNvSpPr>
          <p:nvPr>
            <p:ph type="subTitle" idx="1"/>
          </p:nvPr>
        </p:nvSpPr>
        <p:spPr>
          <a:xfrm>
            <a:off x="1524000" y="3602037"/>
            <a:ext cx="9144000" cy="1655763"/>
          </a:xfrm>
        </p:spPr>
        <p:txBody>
          <a:bodyPr/>
          <a:lstStyle>
            <a:lvl1pPr marL="0" indent="0" algn="ctr">
              <a:buNone/>
              <a:defRPr sz="2400">
                <a:uFillTx/>
              </a:defRPr>
            </a:lvl1pPr>
            <a:lvl2pPr marL="457189" indent="0" algn="ctr">
              <a:buNone/>
              <a:defRPr sz="2000">
                <a:uFillTx/>
              </a:defRPr>
            </a:lvl2pPr>
            <a:lvl3pPr marL="914377" indent="0" algn="ctr">
              <a:buNone/>
              <a:defRPr sz="1800">
                <a:uFillTx/>
              </a:defRPr>
            </a:lvl3pPr>
            <a:lvl4pPr marL="1371566" indent="0" algn="ctr">
              <a:buNone/>
              <a:defRPr sz="1600">
                <a:uFillTx/>
              </a:defRPr>
            </a:lvl4pPr>
            <a:lvl5pPr marL="1828754" indent="0" algn="ctr">
              <a:buNone/>
              <a:defRPr sz="1600">
                <a:uFillTx/>
              </a:defRPr>
            </a:lvl5pPr>
            <a:lvl6pPr marL="2285943" indent="0" algn="ctr">
              <a:buNone/>
              <a:defRPr sz="1600">
                <a:uFillTx/>
              </a:defRPr>
            </a:lvl6pPr>
            <a:lvl7pPr marL="2743131" indent="0" algn="ctr">
              <a:buNone/>
              <a:defRPr sz="1600">
                <a:uFillTx/>
              </a:defRPr>
            </a:lvl7pPr>
            <a:lvl8pPr marL="3200320" indent="0" algn="ctr">
              <a:buNone/>
              <a:defRPr sz="1600">
                <a:uFillTx/>
              </a:defRPr>
            </a:lvl8pPr>
            <a:lvl9pPr marL="3657509" indent="0" algn="ctr">
              <a:buNone/>
              <a:defRPr sz="1600">
                <a:uFillTx/>
              </a:defRPr>
            </a:lvl9pPr>
          </a:lstStyle>
          <a:p>
            <a:r>
              <a:rPr lang="en-US" dirty="0">
                <a:uFillTx/>
              </a:rPr>
              <a:t>Click to edit Master subtitle style</a:t>
            </a:r>
          </a:p>
        </p:txBody>
      </p:sp>
      <p:sp>
        <p:nvSpPr>
          <p:cNvPr id="4" name="Date Placeholder 3"/>
          <p:cNvSpPr>
            <a:spLocks noGrp="1"/>
          </p:cNvSpPr>
          <p:nvPr>
            <p:ph type="dt" sz="half" idx="10"/>
          </p:nvPr>
        </p:nvSpPr>
        <p:spPr/>
        <p:txBody>
          <a:bodyPr/>
          <a:lstStyle/>
          <a:p>
            <a:fld id="{F51376BE-D49D-E946-9484-81A0C482C8D7}" type="datetimeFigureOut">
              <a:rPr lang="en-US" smtClean="0">
                <a:solidFill>
                  <a:srgbClr val="000000">
                    <a:tint val="75000"/>
                  </a:srgbClr>
                </a:solidFill>
                <a:uFillTx/>
              </a:rPr>
              <a:pPr/>
              <a:t>10/25/18</a:t>
            </a:fld>
            <a:endParaRPr lang="en-US">
              <a:solidFill>
                <a:srgbClr val="000000">
                  <a:tint val="75000"/>
                </a:srgbClr>
              </a:solidFill>
              <a:uFillTx/>
            </a:endParaRPr>
          </a:p>
        </p:txBody>
      </p:sp>
      <p:sp>
        <p:nvSpPr>
          <p:cNvPr id="5" name="Footer Placeholder 4"/>
          <p:cNvSpPr>
            <a:spLocks noGrp="1"/>
          </p:cNvSpPr>
          <p:nvPr>
            <p:ph type="ftr" sz="quarter" idx="11"/>
          </p:nvPr>
        </p:nvSpPr>
        <p:spPr/>
        <p:txBody>
          <a:bodyPr/>
          <a:lstStyle/>
          <a:p>
            <a:endParaRPr lang="en-US">
              <a:solidFill>
                <a:srgbClr val="000000">
                  <a:tint val="75000"/>
                </a:srgbClr>
              </a:solidFill>
              <a:uFillTx/>
            </a:endParaRPr>
          </a:p>
        </p:txBody>
      </p:sp>
      <p:sp>
        <p:nvSpPr>
          <p:cNvPr id="6" name="Slide Number Placeholder 5"/>
          <p:cNvSpPr>
            <a:spLocks noGrp="1"/>
          </p:cNvSpPr>
          <p:nvPr>
            <p:ph type="sldNum" sz="quarter" idx="12"/>
          </p:nvPr>
        </p:nvSpPr>
        <p:spPr/>
        <p:txBody>
          <a:bodyPr/>
          <a:lstStyle/>
          <a:p>
            <a:fld id="{DC2A921A-EC74-6F4D-8465-D463C43FF014}" type="slidenum">
              <a:rPr lang="en-US" smtClean="0">
                <a:solidFill>
                  <a:srgbClr val="000000">
                    <a:tint val="75000"/>
                  </a:srgbClr>
                </a:solidFill>
                <a:uFillTx/>
              </a:rPr>
              <a:pPr/>
              <a:t>‹#›</a:t>
            </a:fld>
            <a:endParaRPr lang="en-US">
              <a:solidFill>
                <a:srgbClr val="000000">
                  <a:tint val="75000"/>
                </a:srgbClr>
              </a:solidFill>
              <a:uFillTx/>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secHead" preserve="1">
  <p:cSld name="2_Section Header">
    <p:bg>
      <p:bgRef idx="1003">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solidFill>
                  <a:schemeClr val="tx1"/>
                </a:solidFill>
                <a:uFillTx/>
              </a:defRPr>
            </a:lvl1pPr>
          </a:lstStyle>
          <a:p>
            <a:r>
              <a:rPr lang="en-US">
                <a:uFillTx/>
              </a:rPr>
              <a:t>Click to edit Master title style</a:t>
            </a:r>
          </a:p>
        </p:txBody>
      </p:sp>
      <p:sp>
        <p:nvSpPr>
          <p:cNvPr id="3" name="Text Placeholder 2"/>
          <p:cNvSpPr>
            <a:spLocks noGrp="1"/>
          </p:cNvSpPr>
          <p:nvPr>
            <p:ph type="body" idx="1"/>
          </p:nvPr>
        </p:nvSpPr>
        <p:spPr>
          <a:xfrm>
            <a:off x="831851" y="4589464"/>
            <a:ext cx="10515600" cy="1500187"/>
          </a:xfrm>
        </p:spPr>
        <p:txBody>
          <a:bodyPr/>
          <a:lstStyle>
            <a:lvl1pPr marL="0" indent="0">
              <a:buNone/>
              <a:defRPr sz="2400">
                <a:solidFill>
                  <a:schemeClr val="tx1"/>
                </a:solidFill>
                <a:uFillTx/>
              </a:defRPr>
            </a:lvl1pPr>
            <a:lvl2pPr marL="457189" indent="0">
              <a:buNone/>
              <a:defRPr sz="2000">
                <a:solidFill>
                  <a:schemeClr val="tx1">
                    <a:tint val="75000"/>
                  </a:schemeClr>
                </a:solidFill>
                <a:uFillTx/>
              </a:defRPr>
            </a:lvl2pPr>
            <a:lvl3pPr marL="914377" indent="0">
              <a:buNone/>
              <a:defRPr sz="1800">
                <a:solidFill>
                  <a:schemeClr val="tx1">
                    <a:tint val="75000"/>
                  </a:schemeClr>
                </a:solidFill>
                <a:uFillTx/>
              </a:defRPr>
            </a:lvl3pPr>
            <a:lvl4pPr marL="1371566" indent="0">
              <a:buNone/>
              <a:defRPr sz="1600">
                <a:solidFill>
                  <a:schemeClr val="tx1">
                    <a:tint val="75000"/>
                  </a:schemeClr>
                </a:solidFill>
                <a:uFillTx/>
              </a:defRPr>
            </a:lvl4pPr>
            <a:lvl5pPr marL="1828754" indent="0">
              <a:buNone/>
              <a:defRPr sz="1600">
                <a:solidFill>
                  <a:schemeClr val="tx1">
                    <a:tint val="75000"/>
                  </a:schemeClr>
                </a:solidFill>
                <a:uFillTx/>
              </a:defRPr>
            </a:lvl5pPr>
            <a:lvl6pPr marL="2285943" indent="0">
              <a:buNone/>
              <a:defRPr sz="1600">
                <a:solidFill>
                  <a:schemeClr val="tx1">
                    <a:tint val="75000"/>
                  </a:schemeClr>
                </a:solidFill>
                <a:uFillTx/>
              </a:defRPr>
            </a:lvl6pPr>
            <a:lvl7pPr marL="2743131" indent="0">
              <a:buNone/>
              <a:defRPr sz="1600">
                <a:solidFill>
                  <a:schemeClr val="tx1">
                    <a:tint val="75000"/>
                  </a:schemeClr>
                </a:solidFill>
                <a:uFillTx/>
              </a:defRPr>
            </a:lvl7pPr>
            <a:lvl8pPr marL="3200320" indent="0">
              <a:buNone/>
              <a:defRPr sz="1600">
                <a:solidFill>
                  <a:schemeClr val="tx1">
                    <a:tint val="75000"/>
                  </a:schemeClr>
                </a:solidFill>
                <a:uFillTx/>
              </a:defRPr>
            </a:lvl8pPr>
            <a:lvl9pPr marL="3657509" indent="0">
              <a:buNone/>
              <a:defRPr sz="1600">
                <a:solidFill>
                  <a:schemeClr val="tx1">
                    <a:tint val="75000"/>
                  </a:schemeClr>
                </a:solidFill>
                <a:uFillTx/>
              </a:defRPr>
            </a:lvl9pPr>
          </a:lstStyle>
          <a:p>
            <a:pPr lvl="0"/>
            <a:r>
              <a:rPr lang="en-US">
                <a:uFillTx/>
              </a:rPr>
              <a:t>Click to edit Master text styles</a:t>
            </a:r>
          </a:p>
        </p:txBody>
      </p:sp>
      <p:sp>
        <p:nvSpPr>
          <p:cNvPr id="4" name="Date Placeholder 3"/>
          <p:cNvSpPr>
            <a:spLocks noGrp="1"/>
          </p:cNvSpPr>
          <p:nvPr>
            <p:ph type="dt" sz="half" idx="10"/>
          </p:nvPr>
        </p:nvSpPr>
        <p:spPr/>
        <p:txBody>
          <a:bodyPr/>
          <a:lstStyle>
            <a:lvl1pPr>
              <a:defRPr>
                <a:solidFill>
                  <a:schemeClr val="tx1"/>
                </a:solidFill>
                <a:uFillTx/>
              </a:defRPr>
            </a:lvl1pPr>
          </a:lstStyle>
          <a:p>
            <a:fld id="{F51376BE-D49D-E946-9484-81A0C482C8D7}" type="datetimeFigureOut">
              <a:rPr lang="en-US" smtClean="0">
                <a:uFillTx/>
              </a:rPr>
              <a:pPr/>
              <a:t>10/25/18</a:t>
            </a:fld>
            <a:endParaRPr lang="en-US">
              <a:uFillTx/>
            </a:endParaRPr>
          </a:p>
        </p:txBody>
      </p:sp>
      <p:sp>
        <p:nvSpPr>
          <p:cNvPr id="5" name="Footer Placeholder 4"/>
          <p:cNvSpPr>
            <a:spLocks noGrp="1"/>
          </p:cNvSpPr>
          <p:nvPr>
            <p:ph type="ftr" sz="quarter" idx="11"/>
          </p:nvPr>
        </p:nvSpPr>
        <p:spPr/>
        <p:txBody>
          <a:bodyPr/>
          <a:lstStyle>
            <a:lvl1pPr>
              <a:defRPr>
                <a:solidFill>
                  <a:schemeClr val="tx1"/>
                </a:solidFill>
                <a:uFillTx/>
              </a:defRPr>
            </a:lvl1pPr>
          </a:lstStyle>
          <a:p>
            <a:endParaRPr lang="en-US">
              <a:uFillTx/>
            </a:endParaRPr>
          </a:p>
        </p:txBody>
      </p:sp>
      <p:sp>
        <p:nvSpPr>
          <p:cNvPr id="6" name="Slide Number Placeholder 5"/>
          <p:cNvSpPr>
            <a:spLocks noGrp="1"/>
          </p:cNvSpPr>
          <p:nvPr>
            <p:ph type="sldNum" sz="quarter" idx="12"/>
          </p:nvPr>
        </p:nvSpPr>
        <p:spPr/>
        <p:txBody>
          <a:bodyPr/>
          <a:lstStyle>
            <a:lvl1pPr>
              <a:defRPr>
                <a:solidFill>
                  <a:schemeClr val="tx1"/>
                </a:solidFill>
                <a:uFillTx/>
              </a:defRPr>
            </a:lvl1pPr>
          </a:lstStyle>
          <a:p>
            <a:fld id="{DC2A921A-EC74-6F4D-8465-D463C43FF014}" type="slidenum">
              <a:rPr lang="en-US" smtClean="0">
                <a:uFillTx/>
              </a:rPr>
              <a:pPr/>
              <a:t>‹#›</a:t>
            </a:fld>
            <a:endParaRPr lang="en-US">
              <a:uFillTx/>
            </a:endParaRPr>
          </a:p>
        </p:txBody>
      </p:sp>
    </p:spTree>
  </p:cSld>
  <p:clrMapOvr>
    <a:overrideClrMapping bg1="dk1" tx1="lt1" bg2="dk2" tx2="lt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uFillTx/>
              </a:rPr>
              <a:t>Click to edit Master title style</a:t>
            </a:r>
          </a:p>
        </p:txBody>
      </p:sp>
      <p:sp>
        <p:nvSpPr>
          <p:cNvPr id="3" name="Content Placeholder 2"/>
          <p:cNvSpPr>
            <a:spLocks noGrp="1"/>
          </p:cNvSpPr>
          <p:nvPr>
            <p:ph sz="half" idx="1"/>
          </p:nvPr>
        </p:nvSpPr>
        <p:spPr>
          <a:xfrm>
            <a:off x="838200" y="1825625"/>
            <a:ext cx="5181600" cy="4351339"/>
          </a:xfrm>
        </p:spPr>
        <p:txBody>
          <a:body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p>
        </p:txBody>
      </p:sp>
      <p:sp>
        <p:nvSpPr>
          <p:cNvPr id="4" name="Content Placeholder 3"/>
          <p:cNvSpPr>
            <a:spLocks noGrp="1"/>
          </p:cNvSpPr>
          <p:nvPr>
            <p:ph sz="half" idx="2"/>
          </p:nvPr>
        </p:nvSpPr>
        <p:spPr>
          <a:xfrm>
            <a:off x="6172200" y="1825625"/>
            <a:ext cx="5181600" cy="4351339"/>
          </a:xfrm>
        </p:spPr>
        <p:txBody>
          <a:body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p>
        </p:txBody>
      </p:sp>
      <p:sp>
        <p:nvSpPr>
          <p:cNvPr id="5" name="Date Placeholder 4"/>
          <p:cNvSpPr>
            <a:spLocks noGrp="1"/>
          </p:cNvSpPr>
          <p:nvPr>
            <p:ph type="dt" sz="half" idx="10"/>
          </p:nvPr>
        </p:nvSpPr>
        <p:spPr/>
        <p:txBody>
          <a:bodyPr/>
          <a:lstStyle/>
          <a:p>
            <a:fld id="{F51376BE-D49D-E946-9484-81A0C482C8D7}" type="datetimeFigureOut">
              <a:rPr lang="en-US" smtClean="0">
                <a:solidFill>
                  <a:srgbClr val="000000">
                    <a:tint val="75000"/>
                  </a:srgbClr>
                </a:solidFill>
                <a:uFillTx/>
              </a:rPr>
              <a:pPr/>
              <a:t>10/25/18</a:t>
            </a:fld>
            <a:endParaRPr lang="en-US">
              <a:solidFill>
                <a:srgbClr val="000000">
                  <a:tint val="75000"/>
                </a:srgbClr>
              </a:solidFill>
              <a:uFillTx/>
            </a:endParaRPr>
          </a:p>
        </p:txBody>
      </p:sp>
      <p:sp>
        <p:nvSpPr>
          <p:cNvPr id="6" name="Footer Placeholder 5"/>
          <p:cNvSpPr>
            <a:spLocks noGrp="1"/>
          </p:cNvSpPr>
          <p:nvPr>
            <p:ph type="ftr" sz="quarter" idx="11"/>
          </p:nvPr>
        </p:nvSpPr>
        <p:spPr/>
        <p:txBody>
          <a:bodyPr/>
          <a:lstStyle/>
          <a:p>
            <a:endParaRPr lang="en-US">
              <a:solidFill>
                <a:srgbClr val="000000">
                  <a:tint val="75000"/>
                </a:srgbClr>
              </a:solidFill>
              <a:uFillTx/>
            </a:endParaRPr>
          </a:p>
        </p:txBody>
      </p:sp>
      <p:sp>
        <p:nvSpPr>
          <p:cNvPr id="7" name="Slide Number Placeholder 6"/>
          <p:cNvSpPr>
            <a:spLocks noGrp="1"/>
          </p:cNvSpPr>
          <p:nvPr>
            <p:ph type="sldNum" sz="quarter" idx="12"/>
          </p:nvPr>
        </p:nvSpPr>
        <p:spPr/>
        <p:txBody>
          <a:bodyPr/>
          <a:lstStyle/>
          <a:p>
            <a:fld id="{DC2A921A-EC74-6F4D-8465-D463C43FF014}" type="slidenum">
              <a:rPr lang="en-US" smtClean="0">
                <a:solidFill>
                  <a:srgbClr val="000000">
                    <a:tint val="75000"/>
                  </a:srgbClr>
                </a:solidFill>
                <a:uFillTx/>
              </a:rPr>
              <a:pPr/>
              <a:t>‹#›</a:t>
            </a:fld>
            <a:endParaRPr lang="en-US">
              <a:solidFill>
                <a:srgbClr val="000000">
                  <a:tint val="75000"/>
                </a:srgbClr>
              </a:solidFill>
              <a:uFillTx/>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uFillTx/>
              </a:rPr>
              <a:t>Click to edit Master title style</a:t>
            </a:r>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uFillTx/>
              </a:defRPr>
            </a:lvl1pPr>
            <a:lvl2pPr marL="457189" indent="0">
              <a:buNone/>
              <a:defRPr sz="2000" b="1">
                <a:uFillTx/>
              </a:defRPr>
            </a:lvl2pPr>
            <a:lvl3pPr marL="914377" indent="0">
              <a:buNone/>
              <a:defRPr sz="1800" b="1">
                <a:uFillTx/>
              </a:defRPr>
            </a:lvl3pPr>
            <a:lvl4pPr marL="1371566" indent="0">
              <a:buNone/>
              <a:defRPr sz="1600" b="1">
                <a:uFillTx/>
              </a:defRPr>
            </a:lvl4pPr>
            <a:lvl5pPr marL="1828754" indent="0">
              <a:buNone/>
              <a:defRPr sz="1600" b="1">
                <a:uFillTx/>
              </a:defRPr>
            </a:lvl5pPr>
            <a:lvl6pPr marL="2285943" indent="0">
              <a:buNone/>
              <a:defRPr sz="1600" b="1">
                <a:uFillTx/>
              </a:defRPr>
            </a:lvl6pPr>
            <a:lvl7pPr marL="2743131" indent="0">
              <a:buNone/>
              <a:defRPr sz="1600" b="1">
                <a:uFillTx/>
              </a:defRPr>
            </a:lvl7pPr>
            <a:lvl8pPr marL="3200320" indent="0">
              <a:buNone/>
              <a:defRPr sz="1600" b="1">
                <a:uFillTx/>
              </a:defRPr>
            </a:lvl8pPr>
            <a:lvl9pPr marL="3657509" indent="0">
              <a:buNone/>
              <a:defRPr sz="1600" b="1">
                <a:uFillTx/>
              </a:defRPr>
            </a:lvl9pPr>
          </a:lstStyle>
          <a:p>
            <a:pPr lvl="0"/>
            <a:r>
              <a:rPr lang="en-US">
                <a:uFillTx/>
              </a:rPr>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uFillTx/>
              </a:defRPr>
            </a:lvl1pPr>
            <a:lvl2pPr marL="457189" indent="0">
              <a:buNone/>
              <a:defRPr sz="2000" b="1">
                <a:uFillTx/>
              </a:defRPr>
            </a:lvl2pPr>
            <a:lvl3pPr marL="914377" indent="0">
              <a:buNone/>
              <a:defRPr sz="1800" b="1">
                <a:uFillTx/>
              </a:defRPr>
            </a:lvl3pPr>
            <a:lvl4pPr marL="1371566" indent="0">
              <a:buNone/>
              <a:defRPr sz="1600" b="1">
                <a:uFillTx/>
              </a:defRPr>
            </a:lvl4pPr>
            <a:lvl5pPr marL="1828754" indent="0">
              <a:buNone/>
              <a:defRPr sz="1600" b="1">
                <a:uFillTx/>
              </a:defRPr>
            </a:lvl5pPr>
            <a:lvl6pPr marL="2285943" indent="0">
              <a:buNone/>
              <a:defRPr sz="1600" b="1">
                <a:uFillTx/>
              </a:defRPr>
            </a:lvl6pPr>
            <a:lvl7pPr marL="2743131" indent="0">
              <a:buNone/>
              <a:defRPr sz="1600" b="1">
                <a:uFillTx/>
              </a:defRPr>
            </a:lvl7pPr>
            <a:lvl8pPr marL="3200320" indent="0">
              <a:buNone/>
              <a:defRPr sz="1600" b="1">
                <a:uFillTx/>
              </a:defRPr>
            </a:lvl8pPr>
            <a:lvl9pPr marL="3657509" indent="0">
              <a:buNone/>
              <a:defRPr sz="1600" b="1">
                <a:uFillTx/>
              </a:defRPr>
            </a:lvl9pPr>
          </a:lstStyle>
          <a:p>
            <a:pPr lvl="0"/>
            <a:r>
              <a:rPr lang="en-US">
                <a:uFillTx/>
              </a:rPr>
              <a:t>Click to edit Master text styles</a:t>
            </a:r>
          </a:p>
        </p:txBody>
      </p:sp>
      <p:sp>
        <p:nvSpPr>
          <p:cNvPr id="6" name="Content Placeholder 5"/>
          <p:cNvSpPr>
            <a:spLocks noGrp="1"/>
          </p:cNvSpPr>
          <p:nvPr>
            <p:ph sz="quarter" idx="4"/>
          </p:nvPr>
        </p:nvSpPr>
        <p:spPr>
          <a:xfrm>
            <a:off x="6172201" y="2505075"/>
            <a:ext cx="5183188" cy="3684588"/>
          </a:xfrm>
        </p:spPr>
        <p:txBody>
          <a:body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p>
        </p:txBody>
      </p:sp>
      <p:sp>
        <p:nvSpPr>
          <p:cNvPr id="7" name="Date Placeholder 6"/>
          <p:cNvSpPr>
            <a:spLocks noGrp="1"/>
          </p:cNvSpPr>
          <p:nvPr>
            <p:ph type="dt" sz="half" idx="10"/>
          </p:nvPr>
        </p:nvSpPr>
        <p:spPr/>
        <p:txBody>
          <a:bodyPr/>
          <a:lstStyle/>
          <a:p>
            <a:fld id="{F51376BE-D49D-E946-9484-81A0C482C8D7}" type="datetimeFigureOut">
              <a:rPr lang="en-US" smtClean="0">
                <a:solidFill>
                  <a:srgbClr val="000000">
                    <a:tint val="75000"/>
                  </a:srgbClr>
                </a:solidFill>
                <a:uFillTx/>
              </a:rPr>
              <a:pPr/>
              <a:t>10/25/18</a:t>
            </a:fld>
            <a:endParaRPr lang="en-US">
              <a:solidFill>
                <a:srgbClr val="000000">
                  <a:tint val="75000"/>
                </a:srgbClr>
              </a:solidFill>
              <a:uFillTx/>
            </a:endParaRPr>
          </a:p>
        </p:txBody>
      </p:sp>
      <p:sp>
        <p:nvSpPr>
          <p:cNvPr id="8" name="Footer Placeholder 7"/>
          <p:cNvSpPr>
            <a:spLocks noGrp="1"/>
          </p:cNvSpPr>
          <p:nvPr>
            <p:ph type="ftr" sz="quarter" idx="11"/>
          </p:nvPr>
        </p:nvSpPr>
        <p:spPr/>
        <p:txBody>
          <a:bodyPr/>
          <a:lstStyle/>
          <a:p>
            <a:endParaRPr lang="en-US">
              <a:solidFill>
                <a:srgbClr val="000000">
                  <a:tint val="75000"/>
                </a:srgbClr>
              </a:solidFill>
              <a:uFillTx/>
            </a:endParaRPr>
          </a:p>
        </p:txBody>
      </p:sp>
      <p:sp>
        <p:nvSpPr>
          <p:cNvPr id="9" name="Slide Number Placeholder 8"/>
          <p:cNvSpPr>
            <a:spLocks noGrp="1"/>
          </p:cNvSpPr>
          <p:nvPr>
            <p:ph type="sldNum" sz="quarter" idx="12"/>
          </p:nvPr>
        </p:nvSpPr>
        <p:spPr/>
        <p:txBody>
          <a:bodyPr/>
          <a:lstStyle/>
          <a:p>
            <a:fld id="{DC2A921A-EC74-6F4D-8465-D463C43FF014}" type="slidenum">
              <a:rPr lang="en-US" smtClean="0">
                <a:solidFill>
                  <a:srgbClr val="000000">
                    <a:tint val="75000"/>
                  </a:srgbClr>
                </a:solidFill>
                <a:uFillTx/>
              </a:rPr>
              <a:pPr/>
              <a:t>‹#›</a:t>
            </a:fld>
            <a:endParaRPr lang="en-US">
              <a:solidFill>
                <a:srgbClr val="000000">
                  <a:tint val="75000"/>
                </a:srgbClr>
              </a:solidFill>
              <a:uFillTx/>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uFillTx/>
              </a:rPr>
              <a:t>Click to edit Master title style</a:t>
            </a:r>
          </a:p>
        </p:txBody>
      </p:sp>
      <p:sp>
        <p:nvSpPr>
          <p:cNvPr id="3" name="Date Placeholder 2"/>
          <p:cNvSpPr>
            <a:spLocks noGrp="1"/>
          </p:cNvSpPr>
          <p:nvPr>
            <p:ph type="dt" sz="half" idx="10"/>
          </p:nvPr>
        </p:nvSpPr>
        <p:spPr/>
        <p:txBody>
          <a:bodyPr/>
          <a:lstStyle/>
          <a:p>
            <a:fld id="{F51376BE-D49D-E946-9484-81A0C482C8D7}" type="datetimeFigureOut">
              <a:rPr lang="en-US" smtClean="0">
                <a:solidFill>
                  <a:srgbClr val="000000">
                    <a:tint val="75000"/>
                  </a:srgbClr>
                </a:solidFill>
                <a:uFillTx/>
              </a:rPr>
              <a:pPr/>
              <a:t>10/25/18</a:t>
            </a:fld>
            <a:endParaRPr lang="en-US">
              <a:solidFill>
                <a:srgbClr val="000000">
                  <a:tint val="75000"/>
                </a:srgbClr>
              </a:solidFill>
              <a:uFillTx/>
            </a:endParaRPr>
          </a:p>
        </p:txBody>
      </p:sp>
      <p:sp>
        <p:nvSpPr>
          <p:cNvPr id="4" name="Footer Placeholder 3"/>
          <p:cNvSpPr>
            <a:spLocks noGrp="1"/>
          </p:cNvSpPr>
          <p:nvPr>
            <p:ph type="ftr" sz="quarter" idx="11"/>
          </p:nvPr>
        </p:nvSpPr>
        <p:spPr/>
        <p:txBody>
          <a:bodyPr/>
          <a:lstStyle/>
          <a:p>
            <a:endParaRPr lang="en-US">
              <a:solidFill>
                <a:srgbClr val="000000">
                  <a:tint val="75000"/>
                </a:srgbClr>
              </a:solidFill>
              <a:uFillTx/>
            </a:endParaRPr>
          </a:p>
        </p:txBody>
      </p:sp>
      <p:sp>
        <p:nvSpPr>
          <p:cNvPr id="5" name="Slide Number Placeholder 4"/>
          <p:cNvSpPr>
            <a:spLocks noGrp="1"/>
          </p:cNvSpPr>
          <p:nvPr>
            <p:ph type="sldNum" sz="quarter" idx="12"/>
          </p:nvPr>
        </p:nvSpPr>
        <p:spPr/>
        <p:txBody>
          <a:bodyPr/>
          <a:lstStyle/>
          <a:p>
            <a:fld id="{DC2A921A-EC74-6F4D-8465-D463C43FF014}" type="slidenum">
              <a:rPr lang="en-US" smtClean="0">
                <a:solidFill>
                  <a:srgbClr val="000000">
                    <a:tint val="75000"/>
                  </a:srgbClr>
                </a:solidFill>
                <a:uFillTx/>
              </a:rPr>
              <a:pPr/>
              <a:t>‹#›</a:t>
            </a:fld>
            <a:endParaRPr lang="en-US">
              <a:solidFill>
                <a:srgbClr val="000000">
                  <a:tint val="75000"/>
                </a:srgbClr>
              </a:solidFill>
              <a:uFillTx/>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1376BE-D49D-E946-9484-81A0C482C8D7}" type="datetimeFigureOut">
              <a:rPr lang="en-US" smtClean="0">
                <a:solidFill>
                  <a:srgbClr val="000000">
                    <a:tint val="75000"/>
                  </a:srgbClr>
                </a:solidFill>
                <a:uFillTx/>
              </a:rPr>
              <a:pPr/>
              <a:t>10/25/18</a:t>
            </a:fld>
            <a:endParaRPr lang="en-US">
              <a:solidFill>
                <a:srgbClr val="000000">
                  <a:tint val="75000"/>
                </a:srgbClr>
              </a:solidFill>
              <a:uFillTx/>
            </a:endParaRPr>
          </a:p>
        </p:txBody>
      </p:sp>
      <p:sp>
        <p:nvSpPr>
          <p:cNvPr id="3" name="Footer Placeholder 2"/>
          <p:cNvSpPr>
            <a:spLocks noGrp="1"/>
          </p:cNvSpPr>
          <p:nvPr>
            <p:ph type="ftr" sz="quarter" idx="11"/>
          </p:nvPr>
        </p:nvSpPr>
        <p:spPr/>
        <p:txBody>
          <a:bodyPr/>
          <a:lstStyle/>
          <a:p>
            <a:endParaRPr lang="en-US">
              <a:solidFill>
                <a:srgbClr val="000000">
                  <a:tint val="75000"/>
                </a:srgbClr>
              </a:solidFill>
              <a:uFillTx/>
            </a:endParaRPr>
          </a:p>
        </p:txBody>
      </p:sp>
      <p:sp>
        <p:nvSpPr>
          <p:cNvPr id="4" name="Slide Number Placeholder 3"/>
          <p:cNvSpPr>
            <a:spLocks noGrp="1"/>
          </p:cNvSpPr>
          <p:nvPr>
            <p:ph type="sldNum" sz="quarter" idx="12"/>
          </p:nvPr>
        </p:nvSpPr>
        <p:spPr/>
        <p:txBody>
          <a:bodyPr/>
          <a:lstStyle/>
          <a:p>
            <a:fld id="{DC2A921A-EC74-6F4D-8465-D463C43FF014}" type="slidenum">
              <a:rPr lang="en-US" smtClean="0">
                <a:solidFill>
                  <a:srgbClr val="000000">
                    <a:tint val="75000"/>
                  </a:srgbClr>
                </a:solidFill>
                <a:uFillTx/>
              </a:rPr>
              <a:pPr/>
              <a:t>‹#›</a:t>
            </a:fld>
            <a:endParaRPr lang="en-US">
              <a:solidFill>
                <a:srgbClr val="000000">
                  <a:tint val="75000"/>
                </a:srgbClr>
              </a:solidFill>
              <a:uFillTx/>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uFillTx/>
              </a:defRPr>
            </a:lvl1pPr>
          </a:lstStyle>
          <a:p>
            <a:r>
              <a:rPr lang="en-US">
                <a:uFillTx/>
              </a:rPr>
              <a:t>Click to edit Master title style</a:t>
            </a:r>
          </a:p>
        </p:txBody>
      </p:sp>
      <p:sp>
        <p:nvSpPr>
          <p:cNvPr id="3" name="Content Placeholder 2"/>
          <p:cNvSpPr>
            <a:spLocks noGrp="1"/>
          </p:cNvSpPr>
          <p:nvPr>
            <p:ph idx="1"/>
          </p:nvPr>
        </p:nvSpPr>
        <p:spPr>
          <a:xfrm>
            <a:off x="5183188" y="987426"/>
            <a:ext cx="6172200" cy="4873625"/>
          </a:xfrm>
        </p:spPr>
        <p:txBody>
          <a:bodyPr/>
          <a:lstStyle>
            <a:lvl1pPr>
              <a:defRPr sz="3200">
                <a:uFillTx/>
              </a:defRPr>
            </a:lvl1pPr>
            <a:lvl2pPr>
              <a:defRPr sz="2800">
                <a:uFillTx/>
              </a:defRPr>
            </a:lvl2pPr>
            <a:lvl3pPr>
              <a:defRPr sz="2400">
                <a:uFillTx/>
              </a:defRPr>
            </a:lvl3pPr>
            <a:lvl4pPr>
              <a:defRPr sz="2000">
                <a:uFillTx/>
              </a:defRPr>
            </a:lvl4pPr>
            <a:lvl5pPr>
              <a:defRPr sz="2000">
                <a:uFillTx/>
              </a:defRPr>
            </a:lvl5pPr>
            <a:lvl6pPr>
              <a:defRPr sz="2000">
                <a:uFillTx/>
              </a:defRPr>
            </a:lvl6pPr>
            <a:lvl7pPr>
              <a:defRPr sz="2000">
                <a:uFillTx/>
              </a:defRPr>
            </a:lvl7pPr>
            <a:lvl8pPr>
              <a:defRPr sz="2000">
                <a:uFillTx/>
              </a:defRPr>
            </a:lvl8pPr>
            <a:lvl9pPr>
              <a:defRPr sz="2000">
                <a:uFillTx/>
              </a:defRPr>
            </a:lvl9p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p>
        </p:txBody>
      </p:sp>
      <p:sp>
        <p:nvSpPr>
          <p:cNvPr id="4" name="Text Placeholder 3"/>
          <p:cNvSpPr>
            <a:spLocks noGrp="1"/>
          </p:cNvSpPr>
          <p:nvPr>
            <p:ph type="body" sz="half" idx="2"/>
          </p:nvPr>
        </p:nvSpPr>
        <p:spPr>
          <a:xfrm>
            <a:off x="839788" y="2057401"/>
            <a:ext cx="3932237" cy="3811588"/>
          </a:xfrm>
        </p:spPr>
        <p:txBody>
          <a:bodyPr/>
          <a:lstStyle>
            <a:lvl1pPr marL="0" indent="0">
              <a:buNone/>
              <a:defRPr sz="1600">
                <a:uFillTx/>
              </a:defRPr>
            </a:lvl1pPr>
            <a:lvl2pPr marL="457189" indent="0">
              <a:buNone/>
              <a:defRPr sz="1400">
                <a:uFillTx/>
              </a:defRPr>
            </a:lvl2pPr>
            <a:lvl3pPr marL="914377" indent="0">
              <a:buNone/>
              <a:defRPr sz="1200">
                <a:uFillTx/>
              </a:defRPr>
            </a:lvl3pPr>
            <a:lvl4pPr marL="1371566" indent="0">
              <a:buNone/>
              <a:defRPr sz="1000">
                <a:uFillTx/>
              </a:defRPr>
            </a:lvl4pPr>
            <a:lvl5pPr marL="1828754" indent="0">
              <a:buNone/>
              <a:defRPr sz="1000">
                <a:uFillTx/>
              </a:defRPr>
            </a:lvl5pPr>
            <a:lvl6pPr marL="2285943" indent="0">
              <a:buNone/>
              <a:defRPr sz="1000">
                <a:uFillTx/>
              </a:defRPr>
            </a:lvl6pPr>
            <a:lvl7pPr marL="2743131" indent="0">
              <a:buNone/>
              <a:defRPr sz="1000">
                <a:uFillTx/>
              </a:defRPr>
            </a:lvl7pPr>
            <a:lvl8pPr marL="3200320" indent="0">
              <a:buNone/>
              <a:defRPr sz="1000">
                <a:uFillTx/>
              </a:defRPr>
            </a:lvl8pPr>
            <a:lvl9pPr marL="3657509" indent="0">
              <a:buNone/>
              <a:defRPr sz="1000">
                <a:uFillTx/>
              </a:defRPr>
            </a:lvl9pPr>
          </a:lstStyle>
          <a:p>
            <a:pPr lvl="0"/>
            <a:r>
              <a:rPr lang="en-US">
                <a:uFillTx/>
              </a:rPr>
              <a:t>Click to edit Master text styles</a:t>
            </a:r>
          </a:p>
        </p:txBody>
      </p:sp>
      <p:sp>
        <p:nvSpPr>
          <p:cNvPr id="5" name="Date Placeholder 4"/>
          <p:cNvSpPr>
            <a:spLocks noGrp="1"/>
          </p:cNvSpPr>
          <p:nvPr>
            <p:ph type="dt" sz="half" idx="10"/>
          </p:nvPr>
        </p:nvSpPr>
        <p:spPr/>
        <p:txBody>
          <a:bodyPr/>
          <a:lstStyle/>
          <a:p>
            <a:fld id="{F51376BE-D49D-E946-9484-81A0C482C8D7}" type="datetimeFigureOut">
              <a:rPr lang="en-US" smtClean="0">
                <a:solidFill>
                  <a:srgbClr val="000000">
                    <a:tint val="75000"/>
                  </a:srgbClr>
                </a:solidFill>
                <a:uFillTx/>
              </a:rPr>
              <a:pPr/>
              <a:t>10/25/18</a:t>
            </a:fld>
            <a:endParaRPr lang="en-US">
              <a:solidFill>
                <a:srgbClr val="000000">
                  <a:tint val="75000"/>
                </a:srgbClr>
              </a:solidFill>
              <a:uFillTx/>
            </a:endParaRPr>
          </a:p>
        </p:txBody>
      </p:sp>
      <p:sp>
        <p:nvSpPr>
          <p:cNvPr id="6" name="Footer Placeholder 5"/>
          <p:cNvSpPr>
            <a:spLocks noGrp="1"/>
          </p:cNvSpPr>
          <p:nvPr>
            <p:ph type="ftr" sz="quarter" idx="11"/>
          </p:nvPr>
        </p:nvSpPr>
        <p:spPr/>
        <p:txBody>
          <a:bodyPr/>
          <a:lstStyle/>
          <a:p>
            <a:endParaRPr lang="en-US">
              <a:solidFill>
                <a:srgbClr val="000000">
                  <a:tint val="75000"/>
                </a:srgbClr>
              </a:solidFill>
              <a:uFillTx/>
            </a:endParaRPr>
          </a:p>
        </p:txBody>
      </p:sp>
      <p:sp>
        <p:nvSpPr>
          <p:cNvPr id="7" name="Slide Number Placeholder 6"/>
          <p:cNvSpPr>
            <a:spLocks noGrp="1"/>
          </p:cNvSpPr>
          <p:nvPr>
            <p:ph type="sldNum" sz="quarter" idx="12"/>
          </p:nvPr>
        </p:nvSpPr>
        <p:spPr/>
        <p:txBody>
          <a:bodyPr/>
          <a:lstStyle/>
          <a:p>
            <a:fld id="{DC2A921A-EC74-6F4D-8465-D463C43FF014}" type="slidenum">
              <a:rPr lang="en-US" smtClean="0">
                <a:solidFill>
                  <a:srgbClr val="000000">
                    <a:tint val="75000"/>
                  </a:srgbClr>
                </a:solidFill>
                <a:uFillTx/>
              </a:rPr>
              <a:pPr/>
              <a:t>‹#›</a:t>
            </a:fld>
            <a:endParaRPr lang="en-US">
              <a:solidFill>
                <a:srgbClr val="000000">
                  <a:tint val="75000"/>
                </a:srgbClr>
              </a:solidFill>
              <a:uFillTx/>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uFillTx/>
              </a:defRPr>
            </a:lvl1pPr>
          </a:lstStyle>
          <a:p>
            <a:r>
              <a:rPr lang="en-US">
                <a:uFillTx/>
              </a:rPr>
              <a:t>Click to edit Master title style</a:t>
            </a:r>
          </a:p>
        </p:txBody>
      </p:sp>
      <p:sp>
        <p:nvSpPr>
          <p:cNvPr id="3" name="Picture Placeholder 2"/>
          <p:cNvSpPr>
            <a:spLocks noGrp="1"/>
          </p:cNvSpPr>
          <p:nvPr>
            <p:ph type="pic" idx="1"/>
          </p:nvPr>
        </p:nvSpPr>
        <p:spPr>
          <a:xfrm>
            <a:off x="5183188" y="987426"/>
            <a:ext cx="6172200" cy="4873625"/>
          </a:xfrm>
        </p:spPr>
        <p:txBody>
          <a:bodyPr/>
          <a:lstStyle>
            <a:lvl1pPr marL="0" indent="0">
              <a:buNone/>
              <a:defRPr sz="3200">
                <a:uFillTx/>
              </a:defRPr>
            </a:lvl1pPr>
            <a:lvl2pPr marL="457189" indent="0">
              <a:buNone/>
              <a:defRPr sz="2800">
                <a:uFillTx/>
              </a:defRPr>
            </a:lvl2pPr>
            <a:lvl3pPr marL="914377" indent="0">
              <a:buNone/>
              <a:defRPr sz="2400">
                <a:uFillTx/>
              </a:defRPr>
            </a:lvl3pPr>
            <a:lvl4pPr marL="1371566" indent="0">
              <a:buNone/>
              <a:defRPr sz="2000">
                <a:uFillTx/>
              </a:defRPr>
            </a:lvl4pPr>
            <a:lvl5pPr marL="1828754" indent="0">
              <a:buNone/>
              <a:defRPr sz="2000">
                <a:uFillTx/>
              </a:defRPr>
            </a:lvl5pPr>
            <a:lvl6pPr marL="2285943" indent="0">
              <a:buNone/>
              <a:defRPr sz="2000">
                <a:uFillTx/>
              </a:defRPr>
            </a:lvl6pPr>
            <a:lvl7pPr marL="2743131" indent="0">
              <a:buNone/>
              <a:defRPr sz="2000">
                <a:uFillTx/>
              </a:defRPr>
            </a:lvl7pPr>
            <a:lvl8pPr marL="3200320" indent="0">
              <a:buNone/>
              <a:defRPr sz="2000">
                <a:uFillTx/>
              </a:defRPr>
            </a:lvl8pPr>
            <a:lvl9pPr marL="3657509" indent="0">
              <a:buNone/>
              <a:defRPr sz="2000">
                <a:uFillTx/>
              </a:defRPr>
            </a:lvl9pPr>
          </a:lstStyle>
          <a:p>
            <a:endParaRPr lang="en-US">
              <a:uFillTx/>
            </a:endParaRPr>
          </a:p>
        </p:txBody>
      </p:sp>
      <p:sp>
        <p:nvSpPr>
          <p:cNvPr id="4" name="Text Placeholder 3"/>
          <p:cNvSpPr>
            <a:spLocks noGrp="1"/>
          </p:cNvSpPr>
          <p:nvPr>
            <p:ph type="body" sz="half" idx="2"/>
          </p:nvPr>
        </p:nvSpPr>
        <p:spPr>
          <a:xfrm>
            <a:off x="839788" y="2057401"/>
            <a:ext cx="3932237" cy="3811588"/>
          </a:xfrm>
        </p:spPr>
        <p:txBody>
          <a:bodyPr/>
          <a:lstStyle>
            <a:lvl1pPr marL="0" indent="0">
              <a:buNone/>
              <a:defRPr sz="1600">
                <a:uFillTx/>
              </a:defRPr>
            </a:lvl1pPr>
            <a:lvl2pPr marL="457189" indent="0">
              <a:buNone/>
              <a:defRPr sz="1400">
                <a:uFillTx/>
              </a:defRPr>
            </a:lvl2pPr>
            <a:lvl3pPr marL="914377" indent="0">
              <a:buNone/>
              <a:defRPr sz="1200">
                <a:uFillTx/>
              </a:defRPr>
            </a:lvl3pPr>
            <a:lvl4pPr marL="1371566" indent="0">
              <a:buNone/>
              <a:defRPr sz="1000">
                <a:uFillTx/>
              </a:defRPr>
            </a:lvl4pPr>
            <a:lvl5pPr marL="1828754" indent="0">
              <a:buNone/>
              <a:defRPr sz="1000">
                <a:uFillTx/>
              </a:defRPr>
            </a:lvl5pPr>
            <a:lvl6pPr marL="2285943" indent="0">
              <a:buNone/>
              <a:defRPr sz="1000">
                <a:uFillTx/>
              </a:defRPr>
            </a:lvl6pPr>
            <a:lvl7pPr marL="2743131" indent="0">
              <a:buNone/>
              <a:defRPr sz="1000">
                <a:uFillTx/>
              </a:defRPr>
            </a:lvl7pPr>
            <a:lvl8pPr marL="3200320" indent="0">
              <a:buNone/>
              <a:defRPr sz="1000">
                <a:uFillTx/>
              </a:defRPr>
            </a:lvl8pPr>
            <a:lvl9pPr marL="3657509" indent="0">
              <a:buNone/>
              <a:defRPr sz="1000">
                <a:uFillTx/>
              </a:defRPr>
            </a:lvl9pPr>
          </a:lstStyle>
          <a:p>
            <a:pPr lvl="0"/>
            <a:r>
              <a:rPr lang="en-US">
                <a:uFillTx/>
              </a:rPr>
              <a:t>Click to edit Master text styles</a:t>
            </a:r>
          </a:p>
        </p:txBody>
      </p:sp>
      <p:sp>
        <p:nvSpPr>
          <p:cNvPr id="5" name="Date Placeholder 4"/>
          <p:cNvSpPr>
            <a:spLocks noGrp="1"/>
          </p:cNvSpPr>
          <p:nvPr>
            <p:ph type="dt" sz="half" idx="10"/>
          </p:nvPr>
        </p:nvSpPr>
        <p:spPr/>
        <p:txBody>
          <a:bodyPr/>
          <a:lstStyle/>
          <a:p>
            <a:fld id="{F51376BE-D49D-E946-9484-81A0C482C8D7}" type="datetimeFigureOut">
              <a:rPr lang="en-US" smtClean="0">
                <a:solidFill>
                  <a:srgbClr val="000000">
                    <a:tint val="75000"/>
                  </a:srgbClr>
                </a:solidFill>
                <a:uFillTx/>
              </a:rPr>
              <a:pPr/>
              <a:t>10/25/18</a:t>
            </a:fld>
            <a:endParaRPr lang="en-US">
              <a:solidFill>
                <a:srgbClr val="000000">
                  <a:tint val="75000"/>
                </a:srgbClr>
              </a:solidFill>
              <a:uFillTx/>
            </a:endParaRPr>
          </a:p>
        </p:txBody>
      </p:sp>
      <p:sp>
        <p:nvSpPr>
          <p:cNvPr id="6" name="Footer Placeholder 5"/>
          <p:cNvSpPr>
            <a:spLocks noGrp="1"/>
          </p:cNvSpPr>
          <p:nvPr>
            <p:ph type="ftr" sz="quarter" idx="11"/>
          </p:nvPr>
        </p:nvSpPr>
        <p:spPr/>
        <p:txBody>
          <a:bodyPr/>
          <a:lstStyle/>
          <a:p>
            <a:endParaRPr lang="en-US">
              <a:solidFill>
                <a:srgbClr val="000000">
                  <a:tint val="75000"/>
                </a:srgbClr>
              </a:solidFill>
              <a:uFillTx/>
            </a:endParaRPr>
          </a:p>
        </p:txBody>
      </p:sp>
      <p:sp>
        <p:nvSpPr>
          <p:cNvPr id="7" name="Slide Number Placeholder 6"/>
          <p:cNvSpPr>
            <a:spLocks noGrp="1"/>
          </p:cNvSpPr>
          <p:nvPr>
            <p:ph type="sldNum" sz="quarter" idx="12"/>
          </p:nvPr>
        </p:nvSpPr>
        <p:spPr/>
        <p:txBody>
          <a:bodyPr/>
          <a:lstStyle/>
          <a:p>
            <a:fld id="{DC2A921A-EC74-6F4D-8465-D463C43FF014}" type="slidenum">
              <a:rPr lang="en-US" smtClean="0">
                <a:solidFill>
                  <a:srgbClr val="000000">
                    <a:tint val="75000"/>
                  </a:srgbClr>
                </a:solidFill>
                <a:uFillTx/>
              </a:rPr>
              <a:pPr/>
              <a:t>‹#›</a:t>
            </a:fld>
            <a:endParaRPr lang="en-US">
              <a:solidFill>
                <a:srgbClr val="000000">
                  <a:tint val="75000"/>
                </a:srgbClr>
              </a:solidFill>
              <a:uFillTx/>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uFillTx/>
              </a:rPr>
              <a:t>Click to edit Master title style</a:t>
            </a:r>
          </a:p>
        </p:txBody>
      </p:sp>
      <p:sp>
        <p:nvSpPr>
          <p:cNvPr id="3" name="Vertical Text Placeholder 2"/>
          <p:cNvSpPr>
            <a:spLocks noGrp="1"/>
          </p:cNvSpPr>
          <p:nvPr>
            <p:ph type="body" orient="vert" idx="1"/>
          </p:nvPr>
        </p:nvSpPr>
        <p:spPr/>
        <p:txBody>
          <a:bodyPr vert="eaVert"/>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p>
        </p:txBody>
      </p:sp>
      <p:sp>
        <p:nvSpPr>
          <p:cNvPr id="4" name="Date Placeholder 3"/>
          <p:cNvSpPr>
            <a:spLocks noGrp="1"/>
          </p:cNvSpPr>
          <p:nvPr>
            <p:ph type="dt" sz="half" idx="10"/>
          </p:nvPr>
        </p:nvSpPr>
        <p:spPr/>
        <p:txBody>
          <a:bodyPr/>
          <a:lstStyle/>
          <a:p>
            <a:fld id="{F51376BE-D49D-E946-9484-81A0C482C8D7}" type="datetimeFigureOut">
              <a:rPr lang="en-US" smtClean="0">
                <a:solidFill>
                  <a:srgbClr val="000000">
                    <a:tint val="75000"/>
                  </a:srgbClr>
                </a:solidFill>
                <a:uFillTx/>
              </a:rPr>
              <a:pPr/>
              <a:t>10/25/18</a:t>
            </a:fld>
            <a:endParaRPr lang="en-US">
              <a:solidFill>
                <a:srgbClr val="000000">
                  <a:tint val="75000"/>
                </a:srgbClr>
              </a:solidFill>
              <a:uFillTx/>
            </a:endParaRPr>
          </a:p>
        </p:txBody>
      </p:sp>
      <p:sp>
        <p:nvSpPr>
          <p:cNvPr id="5" name="Footer Placeholder 4"/>
          <p:cNvSpPr>
            <a:spLocks noGrp="1"/>
          </p:cNvSpPr>
          <p:nvPr>
            <p:ph type="ftr" sz="quarter" idx="11"/>
          </p:nvPr>
        </p:nvSpPr>
        <p:spPr/>
        <p:txBody>
          <a:bodyPr/>
          <a:lstStyle/>
          <a:p>
            <a:endParaRPr lang="en-US">
              <a:solidFill>
                <a:srgbClr val="000000">
                  <a:tint val="75000"/>
                </a:srgbClr>
              </a:solidFill>
              <a:uFillTx/>
            </a:endParaRPr>
          </a:p>
        </p:txBody>
      </p:sp>
      <p:sp>
        <p:nvSpPr>
          <p:cNvPr id="6" name="Slide Number Placeholder 5"/>
          <p:cNvSpPr>
            <a:spLocks noGrp="1"/>
          </p:cNvSpPr>
          <p:nvPr>
            <p:ph type="sldNum" sz="quarter" idx="12"/>
          </p:nvPr>
        </p:nvSpPr>
        <p:spPr/>
        <p:txBody>
          <a:bodyPr/>
          <a:lstStyle/>
          <a:p>
            <a:fld id="{DC2A921A-EC74-6F4D-8465-D463C43FF014}" type="slidenum">
              <a:rPr lang="en-US" smtClean="0">
                <a:solidFill>
                  <a:srgbClr val="000000">
                    <a:tint val="75000"/>
                  </a:srgbClr>
                </a:solidFill>
                <a:uFillTx/>
              </a:rPr>
              <a:pPr/>
              <a:t>‹#›</a:t>
            </a:fld>
            <a:endParaRPr lang="en-US">
              <a:solidFill>
                <a:srgbClr val="000000">
                  <a:tint val="75000"/>
                </a:srgbClr>
              </a:solidFill>
              <a:uFillTx/>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6"/>
            <a:ext cx="2628900" cy="5811839"/>
          </a:xfrm>
        </p:spPr>
        <p:txBody>
          <a:bodyPr vert="eaVert"/>
          <a:lstStyle/>
          <a:p>
            <a:r>
              <a:rPr lang="en-US">
                <a:uFillTx/>
              </a:rPr>
              <a:t>Click to edit Master title style</a:t>
            </a:r>
          </a:p>
        </p:txBody>
      </p:sp>
      <p:sp>
        <p:nvSpPr>
          <p:cNvPr id="3" name="Vertical Text Placeholder 2"/>
          <p:cNvSpPr>
            <a:spLocks noGrp="1"/>
          </p:cNvSpPr>
          <p:nvPr>
            <p:ph type="body" orient="vert" idx="1"/>
          </p:nvPr>
        </p:nvSpPr>
        <p:spPr>
          <a:xfrm>
            <a:off x="838201" y="365126"/>
            <a:ext cx="7734300" cy="5811839"/>
          </a:xfrm>
        </p:spPr>
        <p:txBody>
          <a:bodyPr vert="eaVert"/>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p>
        </p:txBody>
      </p:sp>
      <p:sp>
        <p:nvSpPr>
          <p:cNvPr id="4" name="Date Placeholder 3"/>
          <p:cNvSpPr>
            <a:spLocks noGrp="1"/>
          </p:cNvSpPr>
          <p:nvPr>
            <p:ph type="dt" sz="half" idx="10"/>
          </p:nvPr>
        </p:nvSpPr>
        <p:spPr/>
        <p:txBody>
          <a:bodyPr/>
          <a:lstStyle/>
          <a:p>
            <a:fld id="{F51376BE-D49D-E946-9484-81A0C482C8D7}" type="datetimeFigureOut">
              <a:rPr lang="en-US" smtClean="0">
                <a:solidFill>
                  <a:srgbClr val="000000">
                    <a:tint val="75000"/>
                  </a:srgbClr>
                </a:solidFill>
                <a:uFillTx/>
              </a:rPr>
              <a:pPr/>
              <a:t>10/25/18</a:t>
            </a:fld>
            <a:endParaRPr lang="en-US">
              <a:solidFill>
                <a:srgbClr val="000000">
                  <a:tint val="75000"/>
                </a:srgbClr>
              </a:solidFill>
              <a:uFillTx/>
            </a:endParaRPr>
          </a:p>
        </p:txBody>
      </p:sp>
      <p:sp>
        <p:nvSpPr>
          <p:cNvPr id="5" name="Footer Placeholder 4"/>
          <p:cNvSpPr>
            <a:spLocks noGrp="1"/>
          </p:cNvSpPr>
          <p:nvPr>
            <p:ph type="ftr" sz="quarter" idx="11"/>
          </p:nvPr>
        </p:nvSpPr>
        <p:spPr/>
        <p:txBody>
          <a:bodyPr/>
          <a:lstStyle/>
          <a:p>
            <a:endParaRPr lang="en-US">
              <a:solidFill>
                <a:srgbClr val="000000">
                  <a:tint val="75000"/>
                </a:srgbClr>
              </a:solidFill>
              <a:uFillTx/>
            </a:endParaRPr>
          </a:p>
        </p:txBody>
      </p:sp>
      <p:sp>
        <p:nvSpPr>
          <p:cNvPr id="6" name="Slide Number Placeholder 5"/>
          <p:cNvSpPr>
            <a:spLocks noGrp="1"/>
          </p:cNvSpPr>
          <p:nvPr>
            <p:ph type="sldNum" sz="quarter" idx="12"/>
          </p:nvPr>
        </p:nvSpPr>
        <p:spPr/>
        <p:txBody>
          <a:bodyPr/>
          <a:lstStyle/>
          <a:p>
            <a:fld id="{DC2A921A-EC74-6F4D-8465-D463C43FF014}" type="slidenum">
              <a:rPr lang="en-US" smtClean="0">
                <a:solidFill>
                  <a:srgbClr val="000000">
                    <a:tint val="75000"/>
                  </a:srgbClr>
                </a:solidFill>
                <a:uFillTx/>
              </a:rPr>
              <a:pPr/>
              <a:t>‹#›</a:t>
            </a:fld>
            <a:endParaRPr lang="en-US">
              <a:solidFill>
                <a:srgbClr val="000000">
                  <a:tint val="75000"/>
                </a:srgbClr>
              </a:solidFill>
              <a:uFillTx/>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3_Title Slide">
    <p:bg>
      <p:bgRef idx="1003">
        <a:schemeClr val="bg2"/>
      </p:bgRef>
    </p:bg>
    <p:spTree>
      <p:nvGrpSpPr>
        <p:cNvPr id="1" name=""/>
        <p:cNvGrpSpPr/>
        <p:nvPr/>
      </p:nvGrpSpPr>
      <p:grpSpPr>
        <a:xfrm>
          <a:off x="0" y="0"/>
          <a:ext cx="0" cy="0"/>
          <a:chOff x="0" y="0"/>
          <a:chExt cx="0" cy="0"/>
        </a:xfrm>
      </p:grpSpPr>
      <p:sp>
        <p:nvSpPr>
          <p:cNvPr id="111618" name="Rectangle 2"/>
          <p:cNvSpPr>
            <a:spLocks noGrp="1" noChangeArrowheads="1"/>
          </p:cNvSpPr>
          <p:nvPr>
            <p:ph type="ctrTitle"/>
          </p:nvPr>
        </p:nvSpPr>
        <p:spPr>
          <a:xfrm>
            <a:off x="1" y="1915566"/>
            <a:ext cx="12191999" cy="1996034"/>
          </a:xfrm>
        </p:spPr>
        <p:txBody>
          <a:bodyPr/>
          <a:lstStyle>
            <a:lvl1pPr algn="ctr">
              <a:defRPr b="0" i="0">
                <a:solidFill>
                  <a:schemeClr val="tx1"/>
                </a:solidFill>
                <a:uFillTx/>
                <a:latin typeface="Helvetica Neue Light" charset="0"/>
                <a:ea typeface="Helvetica Neue Light" charset="0"/>
                <a:cs typeface="Helvetica Neue Light" charset="0"/>
              </a:defRPr>
            </a:lvl1pPr>
          </a:lstStyle>
          <a:p>
            <a:r>
              <a:rPr lang="en-US" dirty="0">
                <a:uFillTx/>
              </a:rPr>
              <a:t>Click to edit Master title style</a:t>
            </a:r>
          </a:p>
        </p:txBody>
      </p:sp>
      <p:sp>
        <p:nvSpPr>
          <p:cNvPr id="5" name="Date Placeholder 4"/>
          <p:cNvSpPr>
            <a:spLocks noGrp="1" noChangeArrowheads="1"/>
          </p:cNvSpPr>
          <p:nvPr>
            <p:ph type="dt" sz="half" idx="10"/>
          </p:nvPr>
        </p:nvSpPr>
        <p:spPr bwMode="auto">
          <a:xfrm>
            <a:off x="914400" y="6248400"/>
            <a:ext cx="2540000" cy="457200"/>
          </a:xfrm>
          <a:prstGeom prst="rect">
            <a:avLst/>
          </a:prstGeom>
          <a:ln>
            <a:miter lim="800000"/>
          </a:ln>
        </p:spPr>
        <p:txBody>
          <a:bodyPr vert="horz" wrap="square" lIns="91440" tIns="45720" rIns="91440" bIns="45720" numCol="1" anchor="t" anchorCtr="0" compatLnSpc="1">
            <a:prstTxWarp prst="textNoShape">
              <a:avLst/>
            </a:prstTxWarp>
          </a:bodyPr>
          <a:lstStyle>
            <a:lvl1pPr eaLnBrk="0" hangingPunct="0">
              <a:defRPr sz="1400" b="0" i="0">
                <a:solidFill>
                  <a:schemeClr val="tx1"/>
                </a:solidFill>
                <a:uFillTx/>
                <a:latin typeface="Helvetica Neue Light" charset="0"/>
                <a:ea typeface="Helvetica Neue Light" charset="0"/>
                <a:cs typeface="Helvetica Neue Light" charset="0"/>
              </a:defRPr>
            </a:lvl1pPr>
          </a:lstStyle>
          <a:p>
            <a:pPr>
              <a:defRPr>
                <a:uFillTx/>
              </a:defRPr>
            </a:pPr>
            <a:endParaRPr lang="en-US">
              <a:uFillTx/>
            </a:endParaRPr>
          </a:p>
        </p:txBody>
      </p:sp>
      <p:sp>
        <p:nvSpPr>
          <p:cNvPr id="6" name="Footer Placeholder 5"/>
          <p:cNvSpPr>
            <a:spLocks noGrp="1" noChangeArrowheads="1"/>
          </p:cNvSpPr>
          <p:nvPr>
            <p:ph type="ftr" sz="quarter" idx="11"/>
          </p:nvPr>
        </p:nvSpPr>
        <p:spPr bwMode="auto">
          <a:xfrm>
            <a:off x="4165600" y="6248400"/>
            <a:ext cx="3860800" cy="457200"/>
          </a:xfrm>
          <a:prstGeom prst="rect">
            <a:avLst/>
          </a:prstGeom>
          <a:ln>
            <a:miter lim="800000"/>
          </a:ln>
        </p:spPr>
        <p:txBody>
          <a:bodyPr vert="horz" wrap="square" lIns="91440" tIns="45720" rIns="91440" bIns="45720" numCol="1" anchor="t" anchorCtr="0" compatLnSpc="1">
            <a:prstTxWarp prst="textNoShape">
              <a:avLst/>
            </a:prstTxWarp>
          </a:bodyPr>
          <a:lstStyle>
            <a:lvl1pPr algn="ctr" eaLnBrk="0" hangingPunct="0">
              <a:defRPr sz="1400" b="0" i="0">
                <a:solidFill>
                  <a:schemeClr val="tx1"/>
                </a:solidFill>
                <a:uFillTx/>
                <a:latin typeface="Helvetica Neue Light" charset="0"/>
                <a:ea typeface="Helvetica Neue Light" charset="0"/>
                <a:cs typeface="Helvetica Neue Light" charset="0"/>
              </a:defRPr>
            </a:lvl1pPr>
          </a:lstStyle>
          <a:p>
            <a:pPr>
              <a:defRPr>
                <a:uFillTx/>
              </a:defRPr>
            </a:pPr>
            <a:endParaRPr lang="en-US">
              <a:uFillTx/>
            </a:endParaRPr>
          </a:p>
        </p:txBody>
      </p:sp>
      <p:sp>
        <p:nvSpPr>
          <p:cNvPr id="7" name="Rectangle 6"/>
          <p:cNvSpPr>
            <a:spLocks noGrp="1" noChangeArrowheads="1"/>
          </p:cNvSpPr>
          <p:nvPr>
            <p:ph type="sldNum" sz="quarter" idx="12"/>
          </p:nvPr>
        </p:nvSpPr>
        <p:spPr>
          <a:xfrm>
            <a:off x="8737600" y="6248400"/>
            <a:ext cx="2540000" cy="457200"/>
          </a:xfrm>
        </p:spPr>
        <p:txBody>
          <a:bodyPr/>
          <a:lstStyle>
            <a:lvl1pPr>
              <a:defRPr b="0" i="0">
                <a:uFillTx/>
                <a:latin typeface="Helvetica Neue Light" charset="0"/>
                <a:ea typeface="Helvetica Neue Light" charset="0"/>
                <a:cs typeface="Helvetica Neue Light" charset="0"/>
              </a:defRPr>
            </a:lvl1pPr>
          </a:lstStyle>
          <a:p>
            <a:fld id="{0707532D-10C1-AA49-B4A4-A871B8E03AF0}" type="slidenum">
              <a:rPr lang="en-US" smtClean="0">
                <a:uFillTx/>
              </a:rPr>
              <a:pPr/>
              <a:t>‹#›</a:t>
            </a:fld>
            <a:endParaRPr lang="en-US">
              <a:uFillTx/>
            </a:endParaRPr>
          </a:p>
        </p:txBody>
      </p:sp>
    </p:spTree>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uFillTx/>
              </a:rPr>
              <a:t>Click to edit Master title style</a:t>
            </a:r>
          </a:p>
        </p:txBody>
      </p:sp>
      <p:sp>
        <p:nvSpPr>
          <p:cNvPr id="3" name="Content Placeholder 2"/>
          <p:cNvSpPr>
            <a:spLocks noGrp="1"/>
          </p:cNvSpPr>
          <p:nvPr>
            <p:ph idx="1"/>
          </p:nvPr>
        </p:nvSpPr>
        <p:spPr/>
        <p:txBody>
          <a:bodyPr/>
          <a:lstStyle>
            <a:lvl1pPr marL="457200" indent="-442913">
              <a:buClr>
                <a:schemeClr val="tx1"/>
              </a:buClr>
              <a:buSzPct val="100000"/>
              <a:buFont typeface="Wingdings" charset="2"/>
              <a:buChar char="Ø"/>
              <a:defRPr>
                <a:uFillTx/>
              </a:defRPr>
            </a:lvl1pPr>
            <a:lvl2pPr marL="914400" indent="-457200">
              <a:defRPr>
                <a:uFillTx/>
              </a:defRPr>
            </a:lvl2pPr>
            <a:lvl3pPr marL="1373188" indent="-311150">
              <a:defRPr>
                <a:uFillTx/>
              </a:defRPr>
            </a:lvl3pPr>
            <a:lvl4pPr marL="1830388" indent="-236538">
              <a:defRPr>
                <a:uFillTx/>
              </a:defRPr>
            </a:lvl4pPr>
            <a:lvl5pPr marL="2287588" indent="-234950">
              <a:defRPr>
                <a:uFillTx/>
              </a:defRPr>
            </a:lvl5pPr>
          </a:lstStyle>
          <a:p>
            <a:pPr lvl="0"/>
            <a:r>
              <a:rPr lang="en-US" dirty="0">
                <a:uFillTx/>
              </a:rPr>
              <a:t>Click to edit Master text styles</a:t>
            </a:r>
          </a:p>
          <a:p>
            <a:pPr lvl="1"/>
            <a:r>
              <a:rPr lang="en-US" dirty="0">
                <a:uFillTx/>
              </a:rPr>
              <a:t>Second level</a:t>
            </a:r>
          </a:p>
          <a:p>
            <a:pPr lvl="2"/>
            <a:r>
              <a:rPr lang="en-US" dirty="0">
                <a:uFillTx/>
              </a:rPr>
              <a:t>Third level</a:t>
            </a:r>
          </a:p>
          <a:p>
            <a:pPr lvl="3"/>
            <a:r>
              <a:rPr lang="en-US" dirty="0">
                <a:uFillTx/>
              </a:rPr>
              <a:t>Fourth level</a:t>
            </a:r>
          </a:p>
          <a:p>
            <a:pPr lvl="4"/>
            <a:r>
              <a:rPr lang="en-US" dirty="0">
                <a:uFillTx/>
              </a:rPr>
              <a:t>Fifth level</a:t>
            </a:r>
          </a:p>
        </p:txBody>
      </p:sp>
      <p:sp>
        <p:nvSpPr>
          <p:cNvPr id="4" name="Date Placeholder 3"/>
          <p:cNvSpPr>
            <a:spLocks noGrp="1"/>
          </p:cNvSpPr>
          <p:nvPr>
            <p:ph type="dt" sz="half" idx="10"/>
          </p:nvPr>
        </p:nvSpPr>
        <p:spPr/>
        <p:txBody>
          <a:bodyPr/>
          <a:lstStyle/>
          <a:p>
            <a:fld id="{F51376BE-D49D-E946-9484-81A0C482C8D7}" type="datetimeFigureOut">
              <a:rPr lang="en-US" smtClean="0">
                <a:solidFill>
                  <a:srgbClr val="000000">
                    <a:tint val="75000"/>
                  </a:srgbClr>
                </a:solidFill>
                <a:uFillTx/>
              </a:rPr>
              <a:pPr/>
              <a:t>10/25/18</a:t>
            </a:fld>
            <a:endParaRPr lang="en-US">
              <a:solidFill>
                <a:srgbClr val="000000">
                  <a:tint val="75000"/>
                </a:srgbClr>
              </a:solidFill>
              <a:uFillTx/>
            </a:endParaRPr>
          </a:p>
        </p:txBody>
      </p:sp>
      <p:sp>
        <p:nvSpPr>
          <p:cNvPr id="5" name="Footer Placeholder 4"/>
          <p:cNvSpPr>
            <a:spLocks noGrp="1"/>
          </p:cNvSpPr>
          <p:nvPr>
            <p:ph type="ftr" sz="quarter" idx="11"/>
          </p:nvPr>
        </p:nvSpPr>
        <p:spPr/>
        <p:txBody>
          <a:bodyPr/>
          <a:lstStyle/>
          <a:p>
            <a:endParaRPr lang="en-US">
              <a:solidFill>
                <a:srgbClr val="000000">
                  <a:tint val="75000"/>
                </a:srgbClr>
              </a:solidFill>
              <a:uFillTx/>
            </a:endParaRPr>
          </a:p>
        </p:txBody>
      </p:sp>
      <p:sp>
        <p:nvSpPr>
          <p:cNvPr id="6" name="Slide Number Placeholder 5"/>
          <p:cNvSpPr>
            <a:spLocks noGrp="1"/>
          </p:cNvSpPr>
          <p:nvPr>
            <p:ph type="sldNum" sz="quarter" idx="12"/>
          </p:nvPr>
        </p:nvSpPr>
        <p:spPr/>
        <p:txBody>
          <a:bodyPr/>
          <a:lstStyle/>
          <a:p>
            <a:fld id="{DC2A921A-EC74-6F4D-8465-D463C43FF014}" type="slidenum">
              <a:rPr lang="en-US" smtClean="0">
                <a:solidFill>
                  <a:srgbClr val="000000">
                    <a:tint val="75000"/>
                  </a:srgbClr>
                </a:solidFill>
                <a:uFillTx/>
              </a:rPr>
              <a:pPr/>
              <a:t>‹#›</a:t>
            </a:fld>
            <a:endParaRPr lang="en-US">
              <a:solidFill>
                <a:srgbClr val="000000">
                  <a:tint val="75000"/>
                </a:srgbClr>
              </a:solidFill>
              <a:uFillTx/>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p:cSld name="4_Title Slide">
    <p:bg>
      <p:bgPr>
        <a:solidFill>
          <a:schemeClr val="accent5"/>
        </a:solidFill>
        <a:effectLst/>
      </p:bgPr>
    </p:bg>
    <p:spTree>
      <p:nvGrpSpPr>
        <p:cNvPr id="1" name=""/>
        <p:cNvGrpSpPr/>
        <p:nvPr/>
      </p:nvGrpSpPr>
      <p:grpSpPr>
        <a:xfrm>
          <a:off x="0" y="0"/>
          <a:ext cx="0" cy="0"/>
          <a:chOff x="0" y="0"/>
          <a:chExt cx="0" cy="0"/>
        </a:xfrm>
      </p:grpSpPr>
      <p:sp>
        <p:nvSpPr>
          <p:cNvPr id="111618" name="Rectangle 2"/>
          <p:cNvSpPr>
            <a:spLocks noGrp="1" noChangeArrowheads="1"/>
          </p:cNvSpPr>
          <p:nvPr>
            <p:ph type="ctrTitle"/>
          </p:nvPr>
        </p:nvSpPr>
        <p:spPr>
          <a:xfrm>
            <a:off x="1" y="1915566"/>
            <a:ext cx="12191999" cy="1996034"/>
          </a:xfrm>
        </p:spPr>
        <p:txBody>
          <a:bodyPr/>
          <a:lstStyle>
            <a:lvl1pPr algn="ctr">
              <a:defRPr b="0" i="0">
                <a:solidFill>
                  <a:schemeClr val="tx1"/>
                </a:solidFill>
                <a:uFillTx/>
                <a:latin typeface="Helvetica Neue Light" charset="0"/>
                <a:ea typeface="Helvetica Neue Light" charset="0"/>
                <a:cs typeface="Helvetica Neue Light" charset="0"/>
              </a:defRPr>
            </a:lvl1pPr>
          </a:lstStyle>
          <a:p>
            <a:r>
              <a:rPr lang="en-US" dirty="0">
                <a:uFillTx/>
              </a:rPr>
              <a:t>Click to edit Master title style</a:t>
            </a:r>
          </a:p>
        </p:txBody>
      </p:sp>
      <p:sp>
        <p:nvSpPr>
          <p:cNvPr id="5" name="Date Placeholder 4"/>
          <p:cNvSpPr>
            <a:spLocks noGrp="1" noChangeArrowheads="1"/>
          </p:cNvSpPr>
          <p:nvPr>
            <p:ph type="dt" sz="half" idx="10"/>
          </p:nvPr>
        </p:nvSpPr>
        <p:spPr bwMode="auto">
          <a:xfrm>
            <a:off x="914400" y="6248400"/>
            <a:ext cx="2540000" cy="457200"/>
          </a:xfrm>
          <a:prstGeom prst="rect">
            <a:avLst/>
          </a:prstGeom>
          <a:ln>
            <a:miter lim="800000"/>
          </a:ln>
        </p:spPr>
        <p:txBody>
          <a:bodyPr vert="horz" wrap="square" lIns="91440" tIns="45720" rIns="91440" bIns="45720" numCol="1" anchor="t" anchorCtr="0" compatLnSpc="1">
            <a:prstTxWarp prst="textNoShape">
              <a:avLst/>
            </a:prstTxWarp>
          </a:bodyPr>
          <a:lstStyle>
            <a:lvl1pPr eaLnBrk="0" hangingPunct="0">
              <a:defRPr sz="1400" b="0" i="0">
                <a:solidFill>
                  <a:schemeClr val="tx1"/>
                </a:solidFill>
                <a:uFillTx/>
                <a:latin typeface="Helvetica Neue Light" charset="0"/>
                <a:ea typeface="Helvetica Neue Light" charset="0"/>
                <a:cs typeface="Helvetica Neue Light" charset="0"/>
              </a:defRPr>
            </a:lvl1pPr>
          </a:lstStyle>
          <a:p>
            <a:pPr>
              <a:defRPr>
                <a:uFillTx/>
              </a:defRPr>
            </a:pPr>
            <a:endParaRPr lang="en-US">
              <a:uFillTx/>
            </a:endParaRPr>
          </a:p>
        </p:txBody>
      </p:sp>
      <p:sp>
        <p:nvSpPr>
          <p:cNvPr id="6" name="Footer Placeholder 5"/>
          <p:cNvSpPr>
            <a:spLocks noGrp="1" noChangeArrowheads="1"/>
          </p:cNvSpPr>
          <p:nvPr>
            <p:ph type="ftr" sz="quarter" idx="11"/>
          </p:nvPr>
        </p:nvSpPr>
        <p:spPr bwMode="auto">
          <a:xfrm>
            <a:off x="4165600" y="6248400"/>
            <a:ext cx="3860800" cy="457200"/>
          </a:xfrm>
          <a:prstGeom prst="rect">
            <a:avLst/>
          </a:prstGeom>
          <a:ln>
            <a:miter lim="800000"/>
          </a:ln>
        </p:spPr>
        <p:txBody>
          <a:bodyPr vert="horz" wrap="square" lIns="91440" tIns="45720" rIns="91440" bIns="45720" numCol="1" anchor="t" anchorCtr="0" compatLnSpc="1">
            <a:prstTxWarp prst="textNoShape">
              <a:avLst/>
            </a:prstTxWarp>
          </a:bodyPr>
          <a:lstStyle>
            <a:lvl1pPr algn="ctr" eaLnBrk="0" hangingPunct="0">
              <a:defRPr sz="1400" b="0" i="0">
                <a:solidFill>
                  <a:schemeClr val="tx1"/>
                </a:solidFill>
                <a:uFillTx/>
                <a:latin typeface="Helvetica Neue Light" charset="0"/>
                <a:ea typeface="Helvetica Neue Light" charset="0"/>
                <a:cs typeface="Helvetica Neue Light" charset="0"/>
              </a:defRPr>
            </a:lvl1pPr>
          </a:lstStyle>
          <a:p>
            <a:pPr>
              <a:defRPr>
                <a:uFillTx/>
              </a:defRPr>
            </a:pPr>
            <a:endParaRPr lang="en-US">
              <a:uFillTx/>
            </a:endParaRPr>
          </a:p>
        </p:txBody>
      </p:sp>
      <p:sp>
        <p:nvSpPr>
          <p:cNvPr id="7" name="Rectangle 6"/>
          <p:cNvSpPr>
            <a:spLocks noGrp="1" noChangeArrowheads="1"/>
          </p:cNvSpPr>
          <p:nvPr>
            <p:ph type="sldNum" sz="quarter" idx="12"/>
          </p:nvPr>
        </p:nvSpPr>
        <p:spPr>
          <a:xfrm>
            <a:off x="8737600" y="6248400"/>
            <a:ext cx="2540000" cy="457200"/>
          </a:xfrm>
        </p:spPr>
        <p:txBody>
          <a:bodyPr/>
          <a:lstStyle>
            <a:lvl1pPr>
              <a:defRPr b="0" i="0">
                <a:uFillTx/>
                <a:latin typeface="Helvetica Neue Light" charset="0"/>
                <a:ea typeface="Helvetica Neue Light" charset="0"/>
                <a:cs typeface="Helvetica Neue Light" charset="0"/>
              </a:defRPr>
            </a:lvl1pPr>
          </a:lstStyle>
          <a:p>
            <a:fld id="{0707532D-10C1-AA49-B4A4-A871B8E03AF0}" type="slidenum">
              <a:rPr lang="en-US" smtClean="0">
                <a:uFillTx/>
              </a:rPr>
              <a:pPr/>
              <a:t>‹#›</a:t>
            </a:fld>
            <a:endParaRPr lang="en-US">
              <a:uFillTx/>
            </a:endParaRPr>
          </a:p>
        </p:txBody>
      </p:sp>
    </p:spTree>
  </p:cSld>
  <p:clrMapOvr>
    <a:overrideClrMapping bg1="dk1" tx1="lt1" bg2="dk2" tx2="lt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Shape 35"/>
        <p:cNvGrpSpPr/>
        <p:nvPr/>
      </p:nvGrpSpPr>
      <p:grpSpPr>
        <a:xfrm>
          <a:off x="0" y="0"/>
          <a:ext cx="0" cy="0"/>
          <a:chOff x="0" y="0"/>
          <a:chExt cx="0" cy="0"/>
        </a:xfrm>
      </p:grpSpPr>
      <p:sp>
        <p:nvSpPr>
          <p:cNvPr id="36" name="Shape 36"/>
          <p:cNvSpPr txBox="1">
            <a:spLocks noGrp="1"/>
          </p:cNvSpPr>
          <p:nvPr>
            <p:ph type="ctrTitle"/>
          </p:nvPr>
        </p:nvSpPr>
        <p:spPr>
          <a:xfrm>
            <a:off x="3962400" y="2209800"/>
            <a:ext cx="7448400" cy="1171600"/>
          </a:xfrm>
          <a:prstGeom prst="rect">
            <a:avLst/>
          </a:prstGeom>
          <a:noFill/>
          <a:ln>
            <a:noFill/>
          </a:ln>
        </p:spPr>
        <p:txBody>
          <a:bodyPr lIns="91425" tIns="91425" rIns="91425" bIns="91425" anchor="b" anchorCtr="0"/>
          <a:lstStyle>
            <a:lvl1pPr lvl="0" algn="l" rtl="0">
              <a:spcBef>
                <a:spcPts val="0"/>
              </a:spcBef>
              <a:buSzPct val="100000"/>
              <a:buFont typeface="Arial"/>
              <a:buNone/>
              <a:defRPr sz="4800" b="1" i="0" u="none" strike="noStrike" cap="none">
                <a:latin typeface="Arial"/>
                <a:ea typeface="Arial"/>
                <a:cs typeface="Arial"/>
                <a:sym typeface="Arial"/>
              </a:defRPr>
            </a:lvl1pPr>
            <a:lvl2pPr lvl="1" algn="l" rtl="0">
              <a:spcBef>
                <a:spcPts val="0"/>
              </a:spcBef>
              <a:buClr>
                <a:schemeClr val="dk2"/>
              </a:buClr>
              <a:buSzPct val="100000"/>
              <a:buFont typeface="Arial"/>
              <a:buNone/>
              <a:defRPr sz="4800" b="1" i="0" u="none" strike="noStrike" cap="none">
                <a:solidFill>
                  <a:schemeClr val="dk2"/>
                </a:solidFill>
                <a:latin typeface="Arial"/>
                <a:ea typeface="Arial"/>
                <a:cs typeface="Arial"/>
                <a:sym typeface="Arial"/>
              </a:defRPr>
            </a:lvl2pPr>
            <a:lvl3pPr lvl="2" algn="l" rtl="0">
              <a:spcBef>
                <a:spcPts val="0"/>
              </a:spcBef>
              <a:buClr>
                <a:schemeClr val="dk2"/>
              </a:buClr>
              <a:buSzPct val="100000"/>
              <a:buFont typeface="Arial"/>
              <a:buNone/>
              <a:defRPr sz="4800" b="1" i="0" u="none" strike="noStrike" cap="none">
                <a:solidFill>
                  <a:schemeClr val="dk2"/>
                </a:solidFill>
                <a:latin typeface="Arial"/>
                <a:ea typeface="Arial"/>
                <a:cs typeface="Arial"/>
                <a:sym typeface="Arial"/>
              </a:defRPr>
            </a:lvl3pPr>
            <a:lvl4pPr lvl="3" algn="l" rtl="0">
              <a:spcBef>
                <a:spcPts val="0"/>
              </a:spcBef>
              <a:buClr>
                <a:schemeClr val="dk2"/>
              </a:buClr>
              <a:buSzPct val="100000"/>
              <a:buFont typeface="Arial"/>
              <a:buNone/>
              <a:defRPr sz="4800" b="1" i="0" u="none" strike="noStrike" cap="none">
                <a:solidFill>
                  <a:schemeClr val="dk2"/>
                </a:solidFill>
                <a:latin typeface="Arial"/>
                <a:ea typeface="Arial"/>
                <a:cs typeface="Arial"/>
                <a:sym typeface="Arial"/>
              </a:defRPr>
            </a:lvl4pPr>
            <a:lvl5pPr lvl="4" algn="l" rtl="0">
              <a:spcBef>
                <a:spcPts val="0"/>
              </a:spcBef>
              <a:buClr>
                <a:schemeClr val="dk2"/>
              </a:buClr>
              <a:buSzPct val="100000"/>
              <a:buFont typeface="Arial"/>
              <a:buNone/>
              <a:defRPr sz="4800" b="1" i="0" u="none" strike="noStrike" cap="none">
                <a:solidFill>
                  <a:schemeClr val="dk2"/>
                </a:solidFill>
                <a:latin typeface="Arial"/>
                <a:ea typeface="Arial"/>
                <a:cs typeface="Arial"/>
                <a:sym typeface="Arial"/>
              </a:defRPr>
            </a:lvl5pPr>
            <a:lvl6pPr lvl="5" algn="l" rtl="0">
              <a:spcBef>
                <a:spcPts val="0"/>
              </a:spcBef>
              <a:buClr>
                <a:schemeClr val="dk2"/>
              </a:buClr>
              <a:buSzPct val="100000"/>
              <a:buFont typeface="Arial"/>
              <a:buNone/>
              <a:defRPr sz="4800" b="1" i="0" u="none" strike="noStrike" cap="none">
                <a:solidFill>
                  <a:schemeClr val="dk2"/>
                </a:solidFill>
                <a:latin typeface="Arial"/>
                <a:ea typeface="Arial"/>
                <a:cs typeface="Arial"/>
                <a:sym typeface="Arial"/>
              </a:defRPr>
            </a:lvl6pPr>
            <a:lvl7pPr lvl="6" algn="l" rtl="0">
              <a:spcBef>
                <a:spcPts val="0"/>
              </a:spcBef>
              <a:buClr>
                <a:schemeClr val="dk2"/>
              </a:buClr>
              <a:buSzPct val="100000"/>
              <a:buFont typeface="Arial"/>
              <a:buNone/>
              <a:defRPr sz="4800" b="1" i="0" u="none" strike="noStrike" cap="none">
                <a:solidFill>
                  <a:schemeClr val="dk2"/>
                </a:solidFill>
                <a:latin typeface="Arial"/>
                <a:ea typeface="Arial"/>
                <a:cs typeface="Arial"/>
                <a:sym typeface="Arial"/>
              </a:defRPr>
            </a:lvl7pPr>
            <a:lvl8pPr lvl="7" algn="l" rtl="0">
              <a:spcBef>
                <a:spcPts val="0"/>
              </a:spcBef>
              <a:buClr>
                <a:schemeClr val="dk2"/>
              </a:buClr>
              <a:buSzPct val="100000"/>
              <a:buFont typeface="Arial"/>
              <a:buNone/>
              <a:defRPr sz="4800" b="1" i="0" u="none" strike="noStrike" cap="none">
                <a:solidFill>
                  <a:schemeClr val="dk2"/>
                </a:solidFill>
                <a:latin typeface="Arial"/>
                <a:ea typeface="Arial"/>
                <a:cs typeface="Arial"/>
                <a:sym typeface="Arial"/>
              </a:defRPr>
            </a:lvl8pPr>
            <a:lvl9pPr lvl="8" algn="l" rtl="0">
              <a:spcBef>
                <a:spcPts val="0"/>
              </a:spcBef>
              <a:buClr>
                <a:schemeClr val="dk2"/>
              </a:buClr>
              <a:buSzPct val="100000"/>
              <a:buFont typeface="Arial"/>
              <a:buNone/>
              <a:defRPr sz="4800" b="1" i="0" u="none" strike="noStrike" cap="none">
                <a:solidFill>
                  <a:schemeClr val="dk2"/>
                </a:solidFill>
                <a:latin typeface="Arial"/>
                <a:ea typeface="Arial"/>
                <a:cs typeface="Arial"/>
                <a:sym typeface="Arial"/>
              </a:defRPr>
            </a:lvl9pPr>
          </a:lstStyle>
          <a:p>
            <a:endParaRPr/>
          </a:p>
        </p:txBody>
      </p:sp>
      <p:sp>
        <p:nvSpPr>
          <p:cNvPr id="37" name="Shape 37"/>
          <p:cNvSpPr txBox="1">
            <a:spLocks noGrp="1"/>
          </p:cNvSpPr>
          <p:nvPr>
            <p:ph type="subTitle" idx="1"/>
          </p:nvPr>
        </p:nvSpPr>
        <p:spPr>
          <a:xfrm>
            <a:off x="3962400" y="3429000"/>
            <a:ext cx="7448400" cy="685600"/>
          </a:xfrm>
          <a:prstGeom prst="rect">
            <a:avLst/>
          </a:prstGeom>
          <a:noFill/>
          <a:ln>
            <a:noFill/>
          </a:ln>
        </p:spPr>
        <p:txBody>
          <a:bodyPr lIns="91425" tIns="91425" rIns="91425" bIns="91425" anchor="t" anchorCtr="0"/>
          <a:lstStyle>
            <a:lvl1pPr lvl="0" algn="l" rtl="0">
              <a:spcBef>
                <a:spcPts val="0"/>
              </a:spcBef>
              <a:buClr>
                <a:srgbClr val="000000"/>
              </a:buClr>
              <a:buSzPct val="100000"/>
              <a:buFont typeface="Arial"/>
              <a:buNone/>
              <a:defRPr sz="2400" b="0" i="0" u="none" strike="noStrike" cap="none">
                <a:solidFill>
                  <a:srgbClr val="000000"/>
                </a:solidFill>
                <a:latin typeface="Arial"/>
                <a:ea typeface="Arial"/>
                <a:cs typeface="Arial"/>
                <a:sym typeface="Arial"/>
              </a:defRPr>
            </a:lvl1pPr>
            <a:lvl2pPr lvl="1" algn="l" rtl="0">
              <a:spcBef>
                <a:spcPts val="0"/>
              </a:spcBef>
              <a:buClr>
                <a:schemeClr val="dk1"/>
              </a:buClr>
              <a:buSzPct val="100000"/>
              <a:buFont typeface="Arial"/>
              <a:buNone/>
              <a:defRPr sz="2400" b="0" i="0" u="none" strike="noStrike" cap="none">
                <a:solidFill>
                  <a:schemeClr val="dk1"/>
                </a:solidFill>
                <a:latin typeface="Arial"/>
                <a:ea typeface="Arial"/>
                <a:cs typeface="Arial"/>
                <a:sym typeface="Arial"/>
              </a:defRPr>
            </a:lvl2pPr>
            <a:lvl3pPr lvl="2" algn="l" rtl="0">
              <a:spcBef>
                <a:spcPts val="0"/>
              </a:spcBef>
              <a:buClr>
                <a:schemeClr val="dk1"/>
              </a:buClr>
              <a:buSzPct val="100000"/>
              <a:buFont typeface="Arial"/>
              <a:buNone/>
              <a:defRPr sz="2400" b="0" i="0" u="none" strike="noStrike" cap="none">
                <a:solidFill>
                  <a:schemeClr val="dk1"/>
                </a:solidFill>
                <a:latin typeface="Arial"/>
                <a:ea typeface="Arial"/>
                <a:cs typeface="Arial"/>
                <a:sym typeface="Arial"/>
              </a:defRPr>
            </a:lvl3pPr>
            <a:lvl4pPr lvl="3" algn="l" rtl="0">
              <a:spcBef>
                <a:spcPts val="0"/>
              </a:spcBef>
              <a:buClr>
                <a:schemeClr val="dk1"/>
              </a:buClr>
              <a:buSzPct val="100000"/>
              <a:buFont typeface="Arial"/>
              <a:buNone/>
              <a:defRPr sz="2400" b="0" i="0" u="none" strike="noStrike" cap="none">
                <a:solidFill>
                  <a:schemeClr val="dk1"/>
                </a:solidFill>
                <a:latin typeface="Arial"/>
                <a:ea typeface="Arial"/>
                <a:cs typeface="Arial"/>
                <a:sym typeface="Arial"/>
              </a:defRPr>
            </a:lvl4pPr>
            <a:lvl5pPr lvl="4" algn="l" rtl="0">
              <a:spcBef>
                <a:spcPts val="0"/>
              </a:spcBef>
              <a:buClr>
                <a:schemeClr val="dk1"/>
              </a:buClr>
              <a:buSzPct val="100000"/>
              <a:buFont typeface="Arial"/>
              <a:buNone/>
              <a:defRPr sz="2400" b="0" i="0" u="none" strike="noStrike" cap="none">
                <a:solidFill>
                  <a:schemeClr val="dk1"/>
                </a:solidFill>
                <a:latin typeface="Arial"/>
                <a:ea typeface="Arial"/>
                <a:cs typeface="Arial"/>
                <a:sym typeface="Arial"/>
              </a:defRPr>
            </a:lvl5pPr>
            <a:lvl6pPr lvl="5" algn="l" rtl="0">
              <a:spcBef>
                <a:spcPts val="0"/>
              </a:spcBef>
              <a:buClr>
                <a:schemeClr val="dk1"/>
              </a:buClr>
              <a:buSzPct val="100000"/>
              <a:buFont typeface="Arial"/>
              <a:buNone/>
              <a:defRPr sz="2400" b="0" i="0" u="none" strike="noStrike" cap="none">
                <a:solidFill>
                  <a:schemeClr val="dk1"/>
                </a:solidFill>
                <a:latin typeface="Arial"/>
                <a:ea typeface="Arial"/>
                <a:cs typeface="Arial"/>
                <a:sym typeface="Arial"/>
              </a:defRPr>
            </a:lvl6pPr>
            <a:lvl7pPr lvl="6" algn="l" rtl="0">
              <a:spcBef>
                <a:spcPts val="0"/>
              </a:spcBef>
              <a:buClr>
                <a:schemeClr val="dk1"/>
              </a:buClr>
              <a:buSzPct val="100000"/>
              <a:buFont typeface="Arial"/>
              <a:buNone/>
              <a:defRPr sz="2400" b="0" i="0" u="none" strike="noStrike" cap="none">
                <a:solidFill>
                  <a:schemeClr val="dk1"/>
                </a:solidFill>
                <a:latin typeface="Arial"/>
                <a:ea typeface="Arial"/>
                <a:cs typeface="Arial"/>
                <a:sym typeface="Arial"/>
              </a:defRPr>
            </a:lvl7pPr>
            <a:lvl8pPr lvl="7" algn="l" rtl="0">
              <a:spcBef>
                <a:spcPts val="0"/>
              </a:spcBef>
              <a:buClr>
                <a:schemeClr val="dk1"/>
              </a:buClr>
              <a:buSzPct val="100000"/>
              <a:buFont typeface="Arial"/>
              <a:buNone/>
              <a:defRPr sz="2400" b="0" i="0" u="none" strike="noStrike" cap="none">
                <a:solidFill>
                  <a:schemeClr val="dk1"/>
                </a:solidFill>
                <a:latin typeface="Arial"/>
                <a:ea typeface="Arial"/>
                <a:cs typeface="Arial"/>
                <a:sym typeface="Arial"/>
              </a:defRPr>
            </a:lvl8pPr>
            <a:lvl9pPr lvl="8" algn="l" rtl="0">
              <a:spcBef>
                <a:spcPts val="0"/>
              </a:spcBef>
              <a:buClr>
                <a:schemeClr val="dk1"/>
              </a:buClr>
              <a:buSzPct val="100000"/>
              <a:buFont typeface="Arial"/>
              <a:buNone/>
              <a:defRPr sz="2400" b="0" i="0" u="none" strike="noStrike" cap="none">
                <a:solidFill>
                  <a:schemeClr val="dk1"/>
                </a:solidFill>
                <a:latin typeface="Arial"/>
                <a:ea typeface="Arial"/>
                <a:cs typeface="Arial"/>
                <a:sym typeface="Arial"/>
              </a:defRPr>
            </a:lvl9pPr>
          </a:lstStyle>
          <a:p>
            <a:endParaRPr/>
          </a:p>
        </p:txBody>
      </p:sp>
      <p:cxnSp>
        <p:nvCxnSpPr>
          <p:cNvPr id="38" name="Shape 38"/>
          <p:cNvCxnSpPr/>
          <p:nvPr/>
        </p:nvCxnSpPr>
        <p:spPr>
          <a:xfrm rot="10800000" flipH="1">
            <a:off x="3920555" y="3381899"/>
            <a:ext cx="7458800" cy="400"/>
          </a:xfrm>
          <a:prstGeom prst="straightConnector1">
            <a:avLst/>
          </a:prstGeom>
          <a:noFill/>
          <a:ln w="9525" cap="flat" cmpd="sng">
            <a:solidFill>
              <a:srgbClr val="CCCCCC"/>
            </a:solidFill>
            <a:prstDash val="solid"/>
            <a:round/>
            <a:headEnd type="none" w="lg" len="lg"/>
            <a:tailEnd type="none" w="lg" len="lg"/>
          </a:ln>
        </p:spPr>
      </p:cxnSp>
      <p:sp>
        <p:nvSpPr>
          <p:cNvPr id="39" name="Shape 39"/>
          <p:cNvSpPr txBox="1"/>
          <p:nvPr/>
        </p:nvSpPr>
        <p:spPr>
          <a:xfrm>
            <a:off x="1780699" y="2785023"/>
            <a:ext cx="1966000" cy="1372400"/>
          </a:xfrm>
          <a:prstGeom prst="rect">
            <a:avLst/>
          </a:prstGeom>
          <a:noFill/>
          <a:ln>
            <a:noFill/>
          </a:ln>
        </p:spPr>
        <p:txBody>
          <a:bodyPr lIns="121900" tIns="121900" rIns="121900" bIns="121900" anchor="t" anchorCtr="0">
            <a:noAutofit/>
          </a:bodyPr>
          <a:lstStyle/>
          <a:p>
            <a:pPr lvl="0" rtl="0">
              <a:spcBef>
                <a:spcPts val="0"/>
              </a:spcBef>
              <a:buNone/>
            </a:pPr>
            <a:r>
              <a:rPr lang="en" sz="3733" b="1" dirty="0">
                <a:solidFill>
                  <a:srgbClr val="003262"/>
                </a:solidFill>
              </a:rPr>
              <a:t>D</a:t>
            </a:r>
            <a:r>
              <a:rPr lang="en-US" sz="2667" b="1" dirty="0">
                <a:solidFill>
                  <a:srgbClr val="003262"/>
                </a:solidFill>
              </a:rPr>
              <a:t>S</a:t>
            </a:r>
            <a:r>
              <a:rPr lang="en-US" sz="2667" b="1" baseline="0" dirty="0">
                <a:solidFill>
                  <a:srgbClr val="003262"/>
                </a:solidFill>
              </a:rPr>
              <a:t> 100</a:t>
            </a:r>
            <a:endParaRPr lang="en" sz="3733" b="1" dirty="0">
              <a:solidFill>
                <a:srgbClr val="003262"/>
              </a:solidFill>
            </a:endParaRPr>
          </a:p>
          <a:p>
            <a:pPr lvl="0" rtl="0">
              <a:spcBef>
                <a:spcPts val="0"/>
              </a:spcBef>
              <a:buNone/>
            </a:pPr>
            <a:r>
              <a:rPr lang="en" sz="2400" b="1" dirty="0">
                <a:solidFill>
                  <a:srgbClr val="C4820E"/>
                </a:solidFill>
              </a:rPr>
              <a:t>Spring 201</a:t>
            </a:r>
            <a:r>
              <a:rPr lang="en-US" sz="2400" b="1" dirty="0">
                <a:solidFill>
                  <a:srgbClr val="C4820E"/>
                </a:solidFill>
              </a:rPr>
              <a:t>7</a:t>
            </a:r>
            <a:endParaRPr lang="en" sz="2400" b="1" dirty="0">
              <a:solidFill>
                <a:srgbClr val="C4820E"/>
              </a:solidFill>
            </a:endParaRPr>
          </a:p>
        </p:txBody>
      </p:sp>
      <p:pic>
        <p:nvPicPr>
          <p:cNvPr id="40" name="Shape 40"/>
          <p:cNvPicPr preferRelativeResize="0"/>
          <p:nvPr/>
        </p:nvPicPr>
        <p:blipFill>
          <a:blip r:embed="rId2" cstate="screen">
            <a:alphaModFix/>
            <a:extLst>
              <a:ext uri="{28A0092B-C50C-407E-A947-70E740481C1C}">
                <a14:useLocalDpi xmlns:a14="http://schemas.microsoft.com/office/drawing/2010/main"/>
              </a:ext>
            </a:extLst>
          </a:blip>
          <a:stretch>
            <a:fillRect/>
          </a:stretch>
        </p:blipFill>
        <p:spPr>
          <a:xfrm>
            <a:off x="812399" y="3083903"/>
            <a:ext cx="968300" cy="774639"/>
          </a:xfrm>
          <a:prstGeom prst="rect">
            <a:avLst/>
          </a:prstGeom>
          <a:noFill/>
          <a:ln>
            <a:noFill/>
          </a:ln>
        </p:spPr>
      </p:pic>
      <p:sp>
        <p:nvSpPr>
          <p:cNvPr id="41" name="Shape 41"/>
          <p:cNvSpPr txBox="1"/>
          <p:nvPr/>
        </p:nvSpPr>
        <p:spPr>
          <a:xfrm>
            <a:off x="7689628" y="6356967"/>
            <a:ext cx="4461600" cy="464400"/>
          </a:xfrm>
          <a:prstGeom prst="rect">
            <a:avLst/>
          </a:prstGeom>
          <a:noFill/>
          <a:ln>
            <a:noFill/>
          </a:ln>
        </p:spPr>
        <p:txBody>
          <a:bodyPr lIns="121900" tIns="121900" rIns="121900" bIns="121900" anchor="t" anchorCtr="0">
            <a:noAutofit/>
          </a:bodyPr>
          <a:lstStyle/>
          <a:p>
            <a:pPr lvl="0" rtl="0">
              <a:spcBef>
                <a:spcPts val="0"/>
              </a:spcBef>
              <a:buNone/>
            </a:pPr>
            <a:r>
              <a:rPr lang="en" sz="1333"/>
              <a:t>Slides created by John DeNero (denero@berkeley.edu)</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x" preserve="1">
  <p:cSld name="Title and body">
    <p:spTree>
      <p:nvGrpSpPr>
        <p:cNvPr id="1" name="Shape 42"/>
        <p:cNvGrpSpPr/>
        <p:nvPr/>
      </p:nvGrpSpPr>
      <p:grpSpPr>
        <a:xfrm>
          <a:off x="0" y="0"/>
          <a:ext cx="0" cy="0"/>
          <a:chOff x="0" y="0"/>
          <a:chExt cx="0" cy="0"/>
        </a:xfrm>
      </p:grpSpPr>
      <p:sp>
        <p:nvSpPr>
          <p:cNvPr id="43" name="Shape 43"/>
          <p:cNvSpPr txBox="1">
            <a:spLocks noGrp="1"/>
          </p:cNvSpPr>
          <p:nvPr>
            <p:ph type="title"/>
          </p:nvPr>
        </p:nvSpPr>
        <p:spPr>
          <a:xfrm>
            <a:off x="609600" y="274637"/>
            <a:ext cx="8940800" cy="901200"/>
          </a:xfrm>
          <a:prstGeom prst="rect">
            <a:avLst/>
          </a:prstGeom>
          <a:noFill/>
          <a:ln>
            <a:noFill/>
          </a:ln>
        </p:spPr>
        <p:txBody>
          <a:bodyPr lIns="91425" tIns="91425" rIns="91425" bIns="91425" anchor="b" anchorCtr="0"/>
          <a:lstStyle>
            <a:lvl1pPr lvl="0" algn="l" rtl="0">
              <a:spcBef>
                <a:spcPts val="0"/>
              </a:spcBef>
              <a:buSzPct val="100000"/>
              <a:buFont typeface="Arial"/>
              <a:buNone/>
              <a:defRPr sz="4800" b="1">
                <a:latin typeface="Arial"/>
                <a:ea typeface="Arial"/>
                <a:cs typeface="Arial"/>
                <a:sym typeface="Arial"/>
              </a:defRPr>
            </a:lvl1pPr>
            <a:lvl2pPr lvl="1" algn="l" rtl="0">
              <a:spcBef>
                <a:spcPts val="0"/>
              </a:spcBef>
              <a:buSzPct val="100000"/>
              <a:buFont typeface="Arial"/>
              <a:buNone/>
              <a:defRPr sz="4800" b="1">
                <a:solidFill>
                  <a:schemeClr val="dk2"/>
                </a:solidFill>
                <a:latin typeface="Arial"/>
                <a:ea typeface="Arial"/>
                <a:cs typeface="Arial"/>
                <a:sym typeface="Arial"/>
              </a:defRPr>
            </a:lvl2pPr>
            <a:lvl3pPr lvl="2" algn="l" rtl="0">
              <a:spcBef>
                <a:spcPts val="0"/>
              </a:spcBef>
              <a:buSzPct val="100000"/>
              <a:buFont typeface="Arial"/>
              <a:buNone/>
              <a:defRPr sz="4800" b="1">
                <a:solidFill>
                  <a:schemeClr val="dk2"/>
                </a:solidFill>
                <a:latin typeface="Arial"/>
                <a:ea typeface="Arial"/>
                <a:cs typeface="Arial"/>
                <a:sym typeface="Arial"/>
              </a:defRPr>
            </a:lvl3pPr>
            <a:lvl4pPr lvl="3" algn="l" rtl="0">
              <a:spcBef>
                <a:spcPts val="0"/>
              </a:spcBef>
              <a:buSzPct val="100000"/>
              <a:buFont typeface="Arial"/>
              <a:buNone/>
              <a:defRPr sz="4800" b="1">
                <a:solidFill>
                  <a:schemeClr val="dk2"/>
                </a:solidFill>
                <a:latin typeface="Arial"/>
                <a:ea typeface="Arial"/>
                <a:cs typeface="Arial"/>
                <a:sym typeface="Arial"/>
              </a:defRPr>
            </a:lvl4pPr>
            <a:lvl5pPr lvl="4" algn="l" rtl="0">
              <a:spcBef>
                <a:spcPts val="0"/>
              </a:spcBef>
              <a:buSzPct val="100000"/>
              <a:buFont typeface="Arial"/>
              <a:buNone/>
              <a:defRPr sz="4800" b="1">
                <a:solidFill>
                  <a:schemeClr val="dk2"/>
                </a:solidFill>
                <a:latin typeface="Arial"/>
                <a:ea typeface="Arial"/>
                <a:cs typeface="Arial"/>
                <a:sym typeface="Arial"/>
              </a:defRPr>
            </a:lvl5pPr>
            <a:lvl6pPr lvl="5" algn="l" rtl="0">
              <a:spcBef>
                <a:spcPts val="0"/>
              </a:spcBef>
              <a:buSzPct val="100000"/>
              <a:buFont typeface="Arial"/>
              <a:buNone/>
              <a:defRPr sz="4800" b="1">
                <a:solidFill>
                  <a:schemeClr val="dk2"/>
                </a:solidFill>
                <a:latin typeface="Arial"/>
                <a:ea typeface="Arial"/>
                <a:cs typeface="Arial"/>
                <a:sym typeface="Arial"/>
              </a:defRPr>
            </a:lvl6pPr>
            <a:lvl7pPr lvl="6" algn="l" rtl="0">
              <a:spcBef>
                <a:spcPts val="0"/>
              </a:spcBef>
              <a:buSzPct val="100000"/>
              <a:buFont typeface="Arial"/>
              <a:buNone/>
              <a:defRPr sz="4800" b="1">
                <a:solidFill>
                  <a:schemeClr val="dk2"/>
                </a:solidFill>
                <a:latin typeface="Arial"/>
                <a:ea typeface="Arial"/>
                <a:cs typeface="Arial"/>
                <a:sym typeface="Arial"/>
              </a:defRPr>
            </a:lvl7pPr>
            <a:lvl8pPr lvl="7" algn="l" rtl="0">
              <a:spcBef>
                <a:spcPts val="0"/>
              </a:spcBef>
              <a:buSzPct val="100000"/>
              <a:buFont typeface="Arial"/>
              <a:buNone/>
              <a:defRPr sz="4800" b="1">
                <a:solidFill>
                  <a:schemeClr val="dk2"/>
                </a:solidFill>
                <a:latin typeface="Arial"/>
                <a:ea typeface="Arial"/>
                <a:cs typeface="Arial"/>
                <a:sym typeface="Arial"/>
              </a:defRPr>
            </a:lvl8pPr>
            <a:lvl9pPr lvl="8" algn="l" rtl="0">
              <a:spcBef>
                <a:spcPts val="0"/>
              </a:spcBef>
              <a:buSzPct val="100000"/>
              <a:buFont typeface="Arial"/>
              <a:buNone/>
              <a:defRPr sz="4800" b="1">
                <a:solidFill>
                  <a:schemeClr val="dk2"/>
                </a:solidFill>
                <a:latin typeface="Arial"/>
                <a:ea typeface="Arial"/>
                <a:cs typeface="Arial"/>
                <a:sym typeface="Arial"/>
              </a:defRPr>
            </a:lvl9pPr>
          </a:lstStyle>
          <a:p>
            <a:endParaRPr/>
          </a:p>
        </p:txBody>
      </p:sp>
      <p:cxnSp>
        <p:nvCxnSpPr>
          <p:cNvPr id="44" name="Shape 44"/>
          <p:cNvCxnSpPr/>
          <p:nvPr/>
        </p:nvCxnSpPr>
        <p:spPr>
          <a:xfrm>
            <a:off x="609600" y="1175787"/>
            <a:ext cx="10972800" cy="0"/>
          </a:xfrm>
          <a:prstGeom prst="straightConnector1">
            <a:avLst/>
          </a:prstGeom>
          <a:noFill/>
          <a:ln w="9525" cap="flat" cmpd="sng">
            <a:solidFill>
              <a:srgbClr val="CCCCCC"/>
            </a:solidFill>
            <a:prstDash val="solid"/>
            <a:round/>
            <a:headEnd type="none" w="lg" len="lg"/>
            <a:tailEnd type="none" w="lg" len="lg"/>
          </a:ln>
        </p:spPr>
      </p:cxnSp>
      <p:cxnSp>
        <p:nvCxnSpPr>
          <p:cNvPr id="45" name="Shape 45"/>
          <p:cNvCxnSpPr/>
          <p:nvPr/>
        </p:nvCxnSpPr>
        <p:spPr>
          <a:xfrm>
            <a:off x="609600" y="6324600"/>
            <a:ext cx="10972800" cy="0"/>
          </a:xfrm>
          <a:prstGeom prst="straightConnector1">
            <a:avLst/>
          </a:prstGeom>
          <a:noFill/>
          <a:ln w="9525" cap="flat" cmpd="sng">
            <a:solidFill>
              <a:srgbClr val="CCCCCC"/>
            </a:solidFill>
            <a:prstDash val="solid"/>
            <a:round/>
            <a:headEnd type="none" w="lg" len="lg"/>
            <a:tailEnd type="none" w="lg" len="lg"/>
          </a:ln>
        </p:spPr>
      </p:cxnSp>
      <p:sp>
        <p:nvSpPr>
          <p:cNvPr id="46" name="Shape 46"/>
          <p:cNvSpPr txBox="1">
            <a:spLocks noGrp="1"/>
          </p:cNvSpPr>
          <p:nvPr>
            <p:ph type="body" idx="1"/>
          </p:nvPr>
        </p:nvSpPr>
        <p:spPr>
          <a:xfrm>
            <a:off x="609600" y="1295400"/>
            <a:ext cx="10972800" cy="4830800"/>
          </a:xfrm>
          <a:prstGeom prst="rect">
            <a:avLst/>
          </a:prstGeom>
          <a:noFill/>
          <a:ln>
            <a:noFill/>
          </a:ln>
        </p:spPr>
        <p:txBody>
          <a:bodyPr lIns="91425" tIns="91425" rIns="91425" bIns="91425" anchor="t" anchorCtr="0"/>
          <a:lstStyle>
            <a:lvl1pPr lvl="0" rtl="0">
              <a:spcBef>
                <a:spcPts val="0"/>
              </a:spcBef>
              <a:spcAft>
                <a:spcPts val="533"/>
              </a:spcAft>
              <a:defRPr sz="3200"/>
            </a:lvl1pPr>
            <a:lvl2pPr lvl="1" rtl="0">
              <a:spcBef>
                <a:spcPts val="0"/>
              </a:spcBef>
              <a:spcAft>
                <a:spcPts val="533"/>
              </a:spcAft>
              <a:defRPr sz="3200"/>
            </a:lvl2pPr>
            <a:lvl3pPr lvl="2" rtl="0">
              <a:spcBef>
                <a:spcPts val="0"/>
              </a:spcBef>
              <a:spcAft>
                <a:spcPts val="533"/>
              </a:spcAft>
              <a:defRPr sz="3200"/>
            </a:lvl3pPr>
            <a:lvl4pPr lvl="3" rtl="0">
              <a:spcBef>
                <a:spcPts val="0"/>
              </a:spcBef>
              <a:spcAft>
                <a:spcPts val="533"/>
              </a:spcAft>
              <a:defRPr sz="2400"/>
            </a:lvl4pPr>
            <a:lvl5pPr lvl="4" rtl="0">
              <a:spcBef>
                <a:spcPts val="0"/>
              </a:spcBef>
              <a:spcAft>
                <a:spcPts val="533"/>
              </a:spcAft>
              <a:defRPr sz="2400"/>
            </a:lvl5pPr>
            <a:lvl6pPr lvl="5" rtl="0">
              <a:spcBef>
                <a:spcPts val="0"/>
              </a:spcBef>
              <a:spcAft>
                <a:spcPts val="533"/>
              </a:spcAft>
              <a:defRPr sz="2400"/>
            </a:lvl6pPr>
            <a:lvl7pPr lvl="6" rtl="0">
              <a:spcBef>
                <a:spcPts val="0"/>
              </a:spcBef>
              <a:spcAft>
                <a:spcPts val="533"/>
              </a:spcAft>
              <a:defRPr sz="2400"/>
            </a:lvl7pPr>
            <a:lvl8pPr lvl="7" rtl="0">
              <a:spcBef>
                <a:spcPts val="0"/>
              </a:spcBef>
              <a:spcAft>
                <a:spcPts val="533"/>
              </a:spcAft>
              <a:defRPr sz="2400"/>
            </a:lvl8pPr>
            <a:lvl9pPr lvl="8" rtl="0">
              <a:spcBef>
                <a:spcPts val="0"/>
              </a:spcBef>
              <a:spcAft>
                <a:spcPts val="533"/>
              </a:spcAft>
              <a:defRPr sz="2400"/>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ColTx" preserve="1">
  <p:cSld name="Title and two columns">
    <p:spTree>
      <p:nvGrpSpPr>
        <p:cNvPr id="1" name="Shape 47"/>
        <p:cNvGrpSpPr/>
        <p:nvPr/>
      </p:nvGrpSpPr>
      <p:grpSpPr>
        <a:xfrm>
          <a:off x="0" y="0"/>
          <a:ext cx="0" cy="0"/>
          <a:chOff x="0" y="0"/>
          <a:chExt cx="0" cy="0"/>
        </a:xfrm>
      </p:grpSpPr>
      <p:sp>
        <p:nvSpPr>
          <p:cNvPr id="48" name="Shape 48"/>
          <p:cNvSpPr txBox="1">
            <a:spLocks noGrp="1"/>
          </p:cNvSpPr>
          <p:nvPr>
            <p:ph type="title"/>
          </p:nvPr>
        </p:nvSpPr>
        <p:spPr>
          <a:xfrm>
            <a:off x="609600" y="274637"/>
            <a:ext cx="8940800" cy="901200"/>
          </a:xfrm>
          <a:prstGeom prst="rect">
            <a:avLst/>
          </a:prstGeom>
          <a:noFill/>
          <a:ln>
            <a:noFill/>
          </a:ln>
        </p:spPr>
        <p:txBody>
          <a:bodyPr lIns="91425" tIns="91425" rIns="91425" bIns="91425" anchor="b" anchorCtr="0"/>
          <a:lstStyle>
            <a:lvl1pPr lvl="0" algn="l" rtl="0">
              <a:spcBef>
                <a:spcPts val="0"/>
              </a:spcBef>
              <a:buSzPct val="100000"/>
              <a:buFont typeface="Arial"/>
              <a:buNone/>
              <a:defRPr sz="4800" b="1">
                <a:latin typeface="Arial"/>
                <a:ea typeface="Arial"/>
                <a:cs typeface="Arial"/>
                <a:sym typeface="Arial"/>
              </a:defRPr>
            </a:lvl1pPr>
            <a:lvl2pPr lvl="1" algn="l" rtl="0">
              <a:spcBef>
                <a:spcPts val="0"/>
              </a:spcBef>
              <a:buSzPct val="100000"/>
              <a:buFont typeface="Arial"/>
              <a:buNone/>
              <a:defRPr sz="4800" b="1">
                <a:solidFill>
                  <a:schemeClr val="dk2"/>
                </a:solidFill>
                <a:latin typeface="Arial"/>
                <a:ea typeface="Arial"/>
                <a:cs typeface="Arial"/>
                <a:sym typeface="Arial"/>
              </a:defRPr>
            </a:lvl2pPr>
            <a:lvl3pPr lvl="2" algn="l" rtl="0">
              <a:spcBef>
                <a:spcPts val="0"/>
              </a:spcBef>
              <a:buSzPct val="100000"/>
              <a:buFont typeface="Arial"/>
              <a:buNone/>
              <a:defRPr sz="4800" b="1">
                <a:solidFill>
                  <a:schemeClr val="dk2"/>
                </a:solidFill>
                <a:latin typeface="Arial"/>
                <a:ea typeface="Arial"/>
                <a:cs typeface="Arial"/>
                <a:sym typeface="Arial"/>
              </a:defRPr>
            </a:lvl3pPr>
            <a:lvl4pPr lvl="3" algn="l" rtl="0">
              <a:spcBef>
                <a:spcPts val="0"/>
              </a:spcBef>
              <a:buSzPct val="100000"/>
              <a:buFont typeface="Arial"/>
              <a:buNone/>
              <a:defRPr sz="4800" b="1">
                <a:solidFill>
                  <a:schemeClr val="dk2"/>
                </a:solidFill>
                <a:latin typeface="Arial"/>
                <a:ea typeface="Arial"/>
                <a:cs typeface="Arial"/>
                <a:sym typeface="Arial"/>
              </a:defRPr>
            </a:lvl4pPr>
            <a:lvl5pPr lvl="4" algn="l" rtl="0">
              <a:spcBef>
                <a:spcPts val="0"/>
              </a:spcBef>
              <a:buSzPct val="100000"/>
              <a:buFont typeface="Arial"/>
              <a:buNone/>
              <a:defRPr sz="4800" b="1">
                <a:solidFill>
                  <a:schemeClr val="dk2"/>
                </a:solidFill>
                <a:latin typeface="Arial"/>
                <a:ea typeface="Arial"/>
                <a:cs typeface="Arial"/>
                <a:sym typeface="Arial"/>
              </a:defRPr>
            </a:lvl5pPr>
            <a:lvl6pPr lvl="5" algn="l" rtl="0">
              <a:spcBef>
                <a:spcPts val="0"/>
              </a:spcBef>
              <a:buSzPct val="100000"/>
              <a:buFont typeface="Arial"/>
              <a:buNone/>
              <a:defRPr sz="4800" b="1">
                <a:solidFill>
                  <a:schemeClr val="dk2"/>
                </a:solidFill>
                <a:latin typeface="Arial"/>
                <a:ea typeface="Arial"/>
                <a:cs typeface="Arial"/>
                <a:sym typeface="Arial"/>
              </a:defRPr>
            </a:lvl6pPr>
            <a:lvl7pPr lvl="6" algn="l" rtl="0">
              <a:spcBef>
                <a:spcPts val="0"/>
              </a:spcBef>
              <a:buSzPct val="100000"/>
              <a:buFont typeface="Arial"/>
              <a:buNone/>
              <a:defRPr sz="4800" b="1">
                <a:solidFill>
                  <a:schemeClr val="dk2"/>
                </a:solidFill>
                <a:latin typeface="Arial"/>
                <a:ea typeface="Arial"/>
                <a:cs typeface="Arial"/>
                <a:sym typeface="Arial"/>
              </a:defRPr>
            </a:lvl7pPr>
            <a:lvl8pPr lvl="7" algn="l" rtl="0">
              <a:spcBef>
                <a:spcPts val="0"/>
              </a:spcBef>
              <a:buSzPct val="100000"/>
              <a:buFont typeface="Arial"/>
              <a:buNone/>
              <a:defRPr sz="4800" b="1">
                <a:solidFill>
                  <a:schemeClr val="dk2"/>
                </a:solidFill>
                <a:latin typeface="Arial"/>
                <a:ea typeface="Arial"/>
                <a:cs typeface="Arial"/>
                <a:sym typeface="Arial"/>
              </a:defRPr>
            </a:lvl8pPr>
            <a:lvl9pPr lvl="8" algn="l" rtl="0">
              <a:spcBef>
                <a:spcPts val="0"/>
              </a:spcBef>
              <a:buSzPct val="100000"/>
              <a:buFont typeface="Arial"/>
              <a:buNone/>
              <a:defRPr sz="4800" b="1">
                <a:solidFill>
                  <a:schemeClr val="dk2"/>
                </a:solidFill>
                <a:latin typeface="Arial"/>
                <a:ea typeface="Arial"/>
                <a:cs typeface="Arial"/>
                <a:sym typeface="Arial"/>
              </a:defRPr>
            </a:lvl9pPr>
          </a:lstStyle>
          <a:p>
            <a:endParaRPr/>
          </a:p>
        </p:txBody>
      </p:sp>
      <p:sp>
        <p:nvSpPr>
          <p:cNvPr id="49" name="Shape 49"/>
          <p:cNvSpPr txBox="1">
            <a:spLocks noGrp="1"/>
          </p:cNvSpPr>
          <p:nvPr>
            <p:ph type="body" idx="1"/>
          </p:nvPr>
        </p:nvSpPr>
        <p:spPr>
          <a:xfrm>
            <a:off x="609600" y="1295400"/>
            <a:ext cx="5384800" cy="4830800"/>
          </a:xfrm>
          <a:prstGeom prst="rect">
            <a:avLst/>
          </a:prstGeom>
          <a:noFill/>
          <a:ln>
            <a:noFill/>
          </a:ln>
        </p:spPr>
        <p:txBody>
          <a:bodyPr lIns="91425" tIns="91425" rIns="91425" bIns="91425" anchor="t" anchorCtr="0"/>
          <a:lstStyle>
            <a:lvl1pPr lvl="0" rtl="0">
              <a:spcBef>
                <a:spcPts val="0"/>
              </a:spcBef>
              <a:defRPr sz="3200"/>
            </a:lvl1pPr>
            <a:lvl2pPr lvl="1" rtl="0">
              <a:spcBef>
                <a:spcPts val="0"/>
              </a:spcBef>
              <a:defRPr sz="3200"/>
            </a:lvl2pPr>
            <a:lvl3pPr lvl="2" rtl="0">
              <a:spcBef>
                <a:spcPts val="0"/>
              </a:spcBef>
              <a:defRPr sz="3200"/>
            </a:lvl3pPr>
            <a:lvl4pPr lvl="3" rtl="0">
              <a:spcBef>
                <a:spcPts val="0"/>
              </a:spcBef>
              <a:defRPr sz="2400"/>
            </a:lvl4pPr>
            <a:lvl5pPr lvl="4" rtl="0">
              <a:spcBef>
                <a:spcPts val="0"/>
              </a:spcBef>
              <a:defRPr sz="2400"/>
            </a:lvl5pPr>
            <a:lvl6pPr lvl="5" rtl="0">
              <a:spcBef>
                <a:spcPts val="0"/>
              </a:spcBef>
              <a:defRPr sz="2400"/>
            </a:lvl6pPr>
            <a:lvl7pPr lvl="6" rtl="0">
              <a:spcBef>
                <a:spcPts val="0"/>
              </a:spcBef>
              <a:defRPr sz="2400"/>
            </a:lvl7pPr>
            <a:lvl8pPr lvl="7" rtl="0">
              <a:spcBef>
                <a:spcPts val="0"/>
              </a:spcBef>
              <a:defRPr sz="2400"/>
            </a:lvl8pPr>
            <a:lvl9pPr lvl="8" rtl="0">
              <a:spcBef>
                <a:spcPts val="0"/>
              </a:spcBef>
              <a:defRPr sz="2400"/>
            </a:lvl9pPr>
          </a:lstStyle>
          <a:p>
            <a:endParaRPr/>
          </a:p>
        </p:txBody>
      </p:sp>
      <p:sp>
        <p:nvSpPr>
          <p:cNvPr id="50" name="Shape 50"/>
          <p:cNvSpPr txBox="1">
            <a:spLocks noGrp="1"/>
          </p:cNvSpPr>
          <p:nvPr>
            <p:ph type="body" idx="2"/>
          </p:nvPr>
        </p:nvSpPr>
        <p:spPr>
          <a:xfrm>
            <a:off x="6197600" y="1295400"/>
            <a:ext cx="5384800" cy="4830800"/>
          </a:xfrm>
          <a:prstGeom prst="rect">
            <a:avLst/>
          </a:prstGeom>
          <a:noFill/>
          <a:ln>
            <a:noFill/>
          </a:ln>
        </p:spPr>
        <p:txBody>
          <a:bodyPr lIns="91425" tIns="91425" rIns="91425" bIns="91425" anchor="t" anchorCtr="0"/>
          <a:lstStyle>
            <a:lvl1pPr lvl="0" rtl="0">
              <a:spcBef>
                <a:spcPts val="0"/>
              </a:spcBef>
              <a:defRPr sz="3200"/>
            </a:lvl1pPr>
            <a:lvl2pPr lvl="1" rtl="0">
              <a:spcBef>
                <a:spcPts val="0"/>
              </a:spcBef>
              <a:defRPr sz="3200">
                <a:solidFill>
                  <a:schemeClr val="dk1"/>
                </a:solidFill>
              </a:defRPr>
            </a:lvl2pPr>
            <a:lvl3pPr lvl="2" rtl="0">
              <a:spcBef>
                <a:spcPts val="0"/>
              </a:spcBef>
              <a:defRPr sz="3200">
                <a:solidFill>
                  <a:schemeClr val="dk1"/>
                </a:solidFill>
              </a:defRPr>
            </a:lvl3pPr>
            <a:lvl4pPr lvl="3" rtl="0">
              <a:spcBef>
                <a:spcPts val="0"/>
              </a:spcBef>
              <a:defRPr sz="2400">
                <a:solidFill>
                  <a:schemeClr val="dk1"/>
                </a:solidFill>
              </a:defRPr>
            </a:lvl4pPr>
            <a:lvl5pPr lvl="4" rtl="0">
              <a:spcBef>
                <a:spcPts val="0"/>
              </a:spcBef>
              <a:defRPr sz="2400">
                <a:solidFill>
                  <a:schemeClr val="dk1"/>
                </a:solidFill>
              </a:defRPr>
            </a:lvl5pPr>
            <a:lvl6pPr lvl="5" rtl="0">
              <a:spcBef>
                <a:spcPts val="0"/>
              </a:spcBef>
              <a:defRPr sz="2400">
                <a:solidFill>
                  <a:schemeClr val="dk1"/>
                </a:solidFill>
              </a:defRPr>
            </a:lvl6pPr>
            <a:lvl7pPr lvl="6" rtl="0">
              <a:spcBef>
                <a:spcPts val="0"/>
              </a:spcBef>
              <a:defRPr sz="2400">
                <a:solidFill>
                  <a:schemeClr val="dk1"/>
                </a:solidFill>
              </a:defRPr>
            </a:lvl7pPr>
            <a:lvl8pPr lvl="7" rtl="0">
              <a:spcBef>
                <a:spcPts val="0"/>
              </a:spcBef>
              <a:defRPr sz="2400">
                <a:solidFill>
                  <a:schemeClr val="dk1"/>
                </a:solidFill>
              </a:defRPr>
            </a:lvl8pPr>
            <a:lvl9pPr lvl="8" rtl="0">
              <a:spcBef>
                <a:spcPts val="0"/>
              </a:spcBef>
              <a:defRPr sz="2400"/>
            </a:lvl9pPr>
          </a:lstStyle>
          <a:p>
            <a:endParaRPr/>
          </a:p>
        </p:txBody>
      </p:sp>
      <p:cxnSp>
        <p:nvCxnSpPr>
          <p:cNvPr id="51" name="Shape 51"/>
          <p:cNvCxnSpPr/>
          <p:nvPr/>
        </p:nvCxnSpPr>
        <p:spPr>
          <a:xfrm>
            <a:off x="609600" y="1175787"/>
            <a:ext cx="10972800" cy="0"/>
          </a:xfrm>
          <a:prstGeom prst="straightConnector1">
            <a:avLst/>
          </a:prstGeom>
          <a:noFill/>
          <a:ln w="9525" cap="flat" cmpd="sng">
            <a:solidFill>
              <a:srgbClr val="CCCCCC"/>
            </a:solidFill>
            <a:prstDash val="solid"/>
            <a:round/>
            <a:headEnd type="none" w="lg" len="lg"/>
            <a:tailEnd type="none" w="lg" len="lg"/>
          </a:ln>
        </p:spPr>
      </p:cxnSp>
      <p:cxnSp>
        <p:nvCxnSpPr>
          <p:cNvPr id="52" name="Shape 52"/>
          <p:cNvCxnSpPr/>
          <p:nvPr/>
        </p:nvCxnSpPr>
        <p:spPr>
          <a:xfrm>
            <a:off x="609600" y="6324600"/>
            <a:ext cx="10972800" cy="0"/>
          </a:xfrm>
          <a:prstGeom prst="straightConnector1">
            <a:avLst/>
          </a:prstGeom>
          <a:noFill/>
          <a:ln w="9525" cap="flat" cmpd="sng">
            <a:solidFill>
              <a:srgbClr val="CCCCCC"/>
            </a:solidFill>
            <a:prstDash val="solid"/>
            <a:round/>
            <a:headEnd type="none" w="lg" len="lg"/>
            <a:tailEnd type="none" w="lg" len="lg"/>
          </a:ln>
        </p:spPr>
      </p:cxn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Shape 53"/>
        <p:cNvGrpSpPr/>
        <p:nvPr/>
      </p:nvGrpSpPr>
      <p:grpSpPr>
        <a:xfrm>
          <a:off x="0" y="0"/>
          <a:ext cx="0" cy="0"/>
          <a:chOff x="0" y="0"/>
          <a:chExt cx="0" cy="0"/>
        </a:xfrm>
      </p:grpSpPr>
      <p:sp>
        <p:nvSpPr>
          <p:cNvPr id="54" name="Shape 54"/>
          <p:cNvSpPr txBox="1">
            <a:spLocks noGrp="1"/>
          </p:cNvSpPr>
          <p:nvPr>
            <p:ph type="title"/>
          </p:nvPr>
        </p:nvSpPr>
        <p:spPr>
          <a:xfrm>
            <a:off x="609600" y="274637"/>
            <a:ext cx="8940800" cy="901200"/>
          </a:xfrm>
          <a:prstGeom prst="rect">
            <a:avLst/>
          </a:prstGeom>
          <a:noFill/>
          <a:ln>
            <a:noFill/>
          </a:ln>
        </p:spPr>
        <p:txBody>
          <a:bodyPr lIns="91425" tIns="91425" rIns="91425" bIns="91425" anchor="b" anchorCtr="0"/>
          <a:lstStyle>
            <a:lvl1pPr lvl="0" rtl="0">
              <a:spcBef>
                <a:spcPts val="0"/>
              </a:spcBef>
              <a:defRPr/>
            </a:lvl1pPr>
            <a:lvl2pPr lvl="1" rtl="0">
              <a:spcBef>
                <a:spcPts val="0"/>
              </a:spcBef>
              <a:defRPr>
                <a:solidFill>
                  <a:schemeClr val="dk2"/>
                </a:solidFill>
              </a:defRPr>
            </a:lvl2pPr>
            <a:lvl3pPr lvl="2" rtl="0">
              <a:spcBef>
                <a:spcPts val="0"/>
              </a:spcBef>
              <a:defRPr>
                <a:solidFill>
                  <a:schemeClr val="dk2"/>
                </a:solidFill>
              </a:defRPr>
            </a:lvl3pPr>
            <a:lvl4pPr lvl="3" rtl="0">
              <a:spcBef>
                <a:spcPts val="0"/>
              </a:spcBef>
              <a:defRPr>
                <a:solidFill>
                  <a:schemeClr val="dk2"/>
                </a:solidFill>
              </a:defRPr>
            </a:lvl4pPr>
            <a:lvl5pPr lvl="4" rtl="0">
              <a:spcBef>
                <a:spcPts val="0"/>
              </a:spcBef>
              <a:defRPr>
                <a:solidFill>
                  <a:schemeClr val="dk2"/>
                </a:solidFill>
              </a:defRPr>
            </a:lvl5pPr>
            <a:lvl6pPr lvl="5" rtl="0">
              <a:spcBef>
                <a:spcPts val="0"/>
              </a:spcBef>
              <a:defRPr>
                <a:solidFill>
                  <a:schemeClr val="dk2"/>
                </a:solidFill>
              </a:defRPr>
            </a:lvl6pPr>
            <a:lvl7pPr lvl="6" rtl="0">
              <a:spcBef>
                <a:spcPts val="0"/>
              </a:spcBef>
              <a:defRPr>
                <a:solidFill>
                  <a:schemeClr val="dk2"/>
                </a:solidFill>
              </a:defRPr>
            </a:lvl7pPr>
            <a:lvl8pPr lvl="7" rtl="0">
              <a:spcBef>
                <a:spcPts val="0"/>
              </a:spcBef>
              <a:defRPr>
                <a:solidFill>
                  <a:schemeClr val="dk2"/>
                </a:solidFill>
              </a:defRPr>
            </a:lvl8pPr>
            <a:lvl9pPr lvl="8" rtl="0">
              <a:spcBef>
                <a:spcPts val="0"/>
              </a:spcBef>
              <a:defRPr>
                <a:solidFill>
                  <a:schemeClr val="dk2"/>
                </a:solidFill>
              </a:defRPr>
            </a:lvl9pPr>
          </a:lstStyle>
          <a:p>
            <a:endParaRPr/>
          </a:p>
        </p:txBody>
      </p:sp>
      <p:cxnSp>
        <p:nvCxnSpPr>
          <p:cNvPr id="55" name="Shape 55"/>
          <p:cNvCxnSpPr/>
          <p:nvPr/>
        </p:nvCxnSpPr>
        <p:spPr>
          <a:xfrm>
            <a:off x="609600" y="1175787"/>
            <a:ext cx="10972800" cy="0"/>
          </a:xfrm>
          <a:prstGeom prst="straightConnector1">
            <a:avLst/>
          </a:prstGeom>
          <a:noFill/>
          <a:ln w="9525" cap="flat" cmpd="sng">
            <a:solidFill>
              <a:srgbClr val="CCCCCC"/>
            </a:solidFill>
            <a:prstDash val="solid"/>
            <a:round/>
            <a:headEnd type="none" w="lg" len="lg"/>
            <a:tailEnd type="none" w="lg" len="lg"/>
          </a:ln>
        </p:spPr>
      </p:cxnSp>
      <p:cxnSp>
        <p:nvCxnSpPr>
          <p:cNvPr id="56" name="Shape 56"/>
          <p:cNvCxnSpPr/>
          <p:nvPr/>
        </p:nvCxnSpPr>
        <p:spPr>
          <a:xfrm>
            <a:off x="609600" y="6324600"/>
            <a:ext cx="10972800" cy="0"/>
          </a:xfrm>
          <a:prstGeom prst="straightConnector1">
            <a:avLst/>
          </a:prstGeom>
          <a:noFill/>
          <a:ln w="9525" cap="flat" cmpd="sng">
            <a:solidFill>
              <a:srgbClr val="CCCCCC"/>
            </a:solidFill>
            <a:prstDash val="solid"/>
            <a:round/>
            <a:headEnd type="none" w="lg" len="lg"/>
            <a:tailEnd type="none" w="lg" len="lg"/>
          </a:ln>
        </p:spPr>
      </p:cxn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Section">
    <p:spTree>
      <p:nvGrpSpPr>
        <p:cNvPr id="1" name="Shape 57"/>
        <p:cNvGrpSpPr/>
        <p:nvPr/>
      </p:nvGrpSpPr>
      <p:grpSpPr>
        <a:xfrm>
          <a:off x="0" y="0"/>
          <a:ext cx="0" cy="0"/>
          <a:chOff x="0" y="0"/>
          <a:chExt cx="0" cy="0"/>
        </a:xfrm>
      </p:grpSpPr>
      <p:sp>
        <p:nvSpPr>
          <p:cNvPr id="58" name="Shape 58"/>
          <p:cNvSpPr txBox="1">
            <a:spLocks noGrp="1"/>
          </p:cNvSpPr>
          <p:nvPr>
            <p:ph type="title"/>
          </p:nvPr>
        </p:nvSpPr>
        <p:spPr>
          <a:xfrm>
            <a:off x="1625600" y="2978404"/>
            <a:ext cx="8940800" cy="901200"/>
          </a:xfrm>
          <a:prstGeom prst="rect">
            <a:avLst/>
          </a:prstGeom>
          <a:noFill/>
          <a:ln>
            <a:noFill/>
          </a:ln>
        </p:spPr>
        <p:txBody>
          <a:bodyPr lIns="91425" tIns="91425" rIns="91425" bIns="91425" anchor="b" anchorCtr="0"/>
          <a:lstStyle>
            <a:lvl1pPr lvl="0" algn="ctr" rtl="0">
              <a:spcBef>
                <a:spcPts val="0"/>
              </a:spcBef>
              <a:defRPr/>
            </a:lvl1pPr>
            <a:lvl2pPr lvl="1" algn="ctr" rtl="0">
              <a:spcBef>
                <a:spcPts val="0"/>
              </a:spcBef>
              <a:defRPr>
                <a:solidFill>
                  <a:schemeClr val="dk2"/>
                </a:solidFill>
              </a:defRPr>
            </a:lvl2pPr>
            <a:lvl3pPr lvl="2" algn="ctr" rtl="0">
              <a:spcBef>
                <a:spcPts val="0"/>
              </a:spcBef>
              <a:defRPr>
                <a:solidFill>
                  <a:schemeClr val="dk2"/>
                </a:solidFill>
              </a:defRPr>
            </a:lvl3pPr>
            <a:lvl4pPr lvl="3" algn="ctr" rtl="0">
              <a:spcBef>
                <a:spcPts val="0"/>
              </a:spcBef>
              <a:defRPr>
                <a:solidFill>
                  <a:schemeClr val="dk2"/>
                </a:solidFill>
              </a:defRPr>
            </a:lvl4pPr>
            <a:lvl5pPr lvl="4" algn="ctr" rtl="0">
              <a:spcBef>
                <a:spcPts val="0"/>
              </a:spcBef>
              <a:defRPr>
                <a:solidFill>
                  <a:schemeClr val="dk2"/>
                </a:solidFill>
              </a:defRPr>
            </a:lvl5pPr>
            <a:lvl6pPr lvl="5" algn="ctr" rtl="0">
              <a:spcBef>
                <a:spcPts val="0"/>
              </a:spcBef>
              <a:defRPr>
                <a:solidFill>
                  <a:schemeClr val="dk2"/>
                </a:solidFill>
              </a:defRPr>
            </a:lvl6pPr>
            <a:lvl7pPr lvl="6" algn="ctr" rtl="0">
              <a:spcBef>
                <a:spcPts val="0"/>
              </a:spcBef>
              <a:defRPr>
                <a:solidFill>
                  <a:schemeClr val="dk2"/>
                </a:solidFill>
              </a:defRPr>
            </a:lvl7pPr>
            <a:lvl8pPr lvl="7" algn="ctr" rtl="0">
              <a:spcBef>
                <a:spcPts val="0"/>
              </a:spcBef>
              <a:defRPr>
                <a:solidFill>
                  <a:schemeClr val="dk2"/>
                </a:solidFill>
              </a:defRPr>
            </a:lvl8pPr>
            <a:lvl9pPr lvl="8" algn="ctr" rtl="0">
              <a:spcBef>
                <a:spcPts val="0"/>
              </a:spcBef>
              <a:defRPr>
                <a:solidFill>
                  <a:schemeClr val="dk2"/>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5_Title and Content">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2450" y="541060"/>
            <a:ext cx="10801350" cy="1305579"/>
          </a:xfrm>
        </p:spPr>
        <p:txBody>
          <a:bodyPr/>
          <a:lstStyle/>
          <a:p>
            <a:r>
              <a:rPr lang="en-US">
                <a:uFillTx/>
              </a:rPr>
              <a:t>Click to edit Master title style</a:t>
            </a:r>
          </a:p>
        </p:txBody>
      </p:sp>
      <p:sp>
        <p:nvSpPr>
          <p:cNvPr id="3" name="Content Placeholder 2"/>
          <p:cNvSpPr>
            <a:spLocks noGrp="1"/>
          </p:cNvSpPr>
          <p:nvPr>
            <p:ph idx="1"/>
          </p:nvPr>
        </p:nvSpPr>
        <p:spPr>
          <a:xfrm>
            <a:off x="838200" y="2026025"/>
            <a:ext cx="10515600" cy="4150940"/>
          </a:xfrm>
        </p:spPr>
        <p:txBody>
          <a:bodyPr/>
          <a:lstStyle>
            <a:lvl1pPr marL="457200" indent="-442913">
              <a:buClr>
                <a:schemeClr val="tx1"/>
              </a:buClr>
              <a:buSzPct val="100000"/>
              <a:buFont typeface="Wingdings" charset="2"/>
              <a:buChar char="Ø"/>
              <a:defRPr>
                <a:uFillTx/>
              </a:defRPr>
            </a:lvl1pPr>
            <a:lvl2pPr marL="914400" indent="-457200">
              <a:defRPr>
                <a:uFillTx/>
              </a:defRPr>
            </a:lvl2pPr>
            <a:lvl3pPr marL="1373188" indent="-311150">
              <a:defRPr>
                <a:uFillTx/>
              </a:defRPr>
            </a:lvl3pPr>
            <a:lvl4pPr marL="1830388" indent="-236538">
              <a:defRPr>
                <a:uFillTx/>
              </a:defRPr>
            </a:lvl4pPr>
            <a:lvl5pPr marL="2287588" indent="-234950">
              <a:defRPr>
                <a:uFillTx/>
              </a:defRPr>
            </a:lvl5pPr>
          </a:lstStyle>
          <a:p>
            <a:pPr lvl="0"/>
            <a:r>
              <a:rPr lang="en-US" dirty="0">
                <a:uFillTx/>
              </a:rPr>
              <a:t>Click to edit Master text styles</a:t>
            </a:r>
          </a:p>
          <a:p>
            <a:pPr lvl="1"/>
            <a:r>
              <a:rPr lang="en-US" dirty="0">
                <a:uFillTx/>
              </a:rPr>
              <a:t>Second level</a:t>
            </a:r>
          </a:p>
          <a:p>
            <a:pPr lvl="2"/>
            <a:r>
              <a:rPr lang="en-US" dirty="0">
                <a:uFillTx/>
              </a:rPr>
              <a:t>Third level</a:t>
            </a:r>
          </a:p>
          <a:p>
            <a:pPr lvl="3"/>
            <a:r>
              <a:rPr lang="en-US" dirty="0">
                <a:uFillTx/>
              </a:rPr>
              <a:t>Fourth level</a:t>
            </a:r>
          </a:p>
          <a:p>
            <a:pPr lvl="4"/>
            <a:r>
              <a:rPr lang="en-US" dirty="0">
                <a:uFillTx/>
              </a:rPr>
              <a:t>Fifth level</a:t>
            </a:r>
          </a:p>
        </p:txBody>
      </p:sp>
      <p:sp>
        <p:nvSpPr>
          <p:cNvPr id="4" name="Date Placeholder 3"/>
          <p:cNvSpPr>
            <a:spLocks noGrp="1"/>
          </p:cNvSpPr>
          <p:nvPr>
            <p:ph type="dt" sz="half" idx="10"/>
          </p:nvPr>
        </p:nvSpPr>
        <p:spPr/>
        <p:txBody>
          <a:bodyPr/>
          <a:lstStyle/>
          <a:p>
            <a:fld id="{F51376BE-D49D-E946-9484-81A0C482C8D7}" type="datetimeFigureOut">
              <a:rPr lang="en-US" smtClean="0">
                <a:solidFill>
                  <a:srgbClr val="000000">
                    <a:tint val="75000"/>
                  </a:srgbClr>
                </a:solidFill>
                <a:uFillTx/>
              </a:rPr>
              <a:pPr/>
              <a:t>10/25/18</a:t>
            </a:fld>
            <a:endParaRPr lang="en-US">
              <a:solidFill>
                <a:srgbClr val="000000">
                  <a:tint val="75000"/>
                </a:srgbClr>
              </a:solidFill>
              <a:uFillTx/>
            </a:endParaRPr>
          </a:p>
        </p:txBody>
      </p:sp>
      <p:sp>
        <p:nvSpPr>
          <p:cNvPr id="5" name="Footer Placeholder 4"/>
          <p:cNvSpPr>
            <a:spLocks noGrp="1"/>
          </p:cNvSpPr>
          <p:nvPr>
            <p:ph type="ftr" sz="quarter" idx="11"/>
          </p:nvPr>
        </p:nvSpPr>
        <p:spPr/>
        <p:txBody>
          <a:bodyPr/>
          <a:lstStyle/>
          <a:p>
            <a:endParaRPr lang="en-US">
              <a:solidFill>
                <a:srgbClr val="000000">
                  <a:tint val="75000"/>
                </a:srgbClr>
              </a:solidFill>
              <a:uFillTx/>
            </a:endParaRPr>
          </a:p>
        </p:txBody>
      </p:sp>
      <p:sp>
        <p:nvSpPr>
          <p:cNvPr id="6" name="Slide Number Placeholder 5"/>
          <p:cNvSpPr>
            <a:spLocks noGrp="1"/>
          </p:cNvSpPr>
          <p:nvPr>
            <p:ph type="sldNum" sz="quarter" idx="12"/>
          </p:nvPr>
        </p:nvSpPr>
        <p:spPr/>
        <p:txBody>
          <a:bodyPr/>
          <a:lstStyle/>
          <a:p>
            <a:fld id="{DC2A921A-EC74-6F4D-8465-D463C43FF014}" type="slidenum">
              <a:rPr lang="en-US" smtClean="0">
                <a:solidFill>
                  <a:srgbClr val="000000">
                    <a:tint val="75000"/>
                  </a:srgbClr>
                </a:solidFill>
                <a:uFillTx/>
              </a:rPr>
              <a:pPr/>
              <a:t>‹#›</a:t>
            </a:fld>
            <a:endParaRPr lang="en-US">
              <a:solidFill>
                <a:srgbClr val="000000">
                  <a:tint val="75000"/>
                </a:srgbClr>
              </a:solidFill>
              <a:uFillTx/>
            </a:endParaRPr>
          </a:p>
        </p:txBody>
      </p:sp>
      <p:sp>
        <p:nvSpPr>
          <p:cNvPr id="7" name="TextBox 6"/>
          <p:cNvSpPr txBox="1">
            <a:spLocks/>
          </p:cNvSpPr>
          <p:nvPr userDrawn="1"/>
        </p:nvSpPr>
        <p:spPr>
          <a:xfrm>
            <a:off x="175999" y="171728"/>
            <a:ext cx="1324402" cy="369332"/>
          </a:xfrm>
          <a:prstGeom prst="rect">
            <a:avLst/>
          </a:prstGeom>
          <a:noFill/>
        </p:spPr>
        <p:txBody>
          <a:bodyPr wrap="none" rtlCol="0">
            <a:spAutoFit/>
          </a:bodyPr>
          <a:lstStyle/>
          <a:p>
            <a:r>
              <a:rPr lang="en-US" dirty="0" err="1">
                <a:uFillTx/>
              </a:rPr>
              <a:t>Todo</a:t>
            </a:r>
            <a:r>
              <a:rPr lang="en-US" dirty="0">
                <a:uFillTx/>
              </a:rPr>
              <a:t> Slide</a:t>
            </a:r>
          </a:p>
        </p:txBody>
      </p:sp>
      <p:sp>
        <p:nvSpPr>
          <p:cNvPr id="8" name="TextBox 7"/>
          <p:cNvSpPr txBox="1">
            <a:spLocks/>
          </p:cNvSpPr>
          <p:nvPr userDrawn="1"/>
        </p:nvSpPr>
        <p:spPr>
          <a:xfrm rot="2080315">
            <a:off x="8030560" y="740354"/>
            <a:ext cx="5319706" cy="461665"/>
          </a:xfrm>
          <a:prstGeom prst="rect">
            <a:avLst/>
          </a:prstGeom>
          <a:pattFill prst="wdUpDiag">
            <a:fgClr>
              <a:schemeClr val="accent2">
                <a:lumMod val="50000"/>
              </a:schemeClr>
            </a:fgClr>
            <a:bgClr>
              <a:srgbClr val="FFC000"/>
            </a:bgClr>
          </a:pattFill>
        </p:spPr>
        <p:txBody>
          <a:bodyPr wrap="square" rtlCol="0">
            <a:spAutoFit/>
          </a:bodyPr>
          <a:lstStyle/>
          <a:p>
            <a:pPr algn="ctr"/>
            <a:r>
              <a:rPr lang="en-US" sz="2400" b="1">
                <a:effectLst>
                  <a:glow rad="368300">
                    <a:srgbClr val="FFC000">
                      <a:alpha val="76000"/>
                    </a:srgbClr>
                  </a:glow>
                </a:effectLst>
                <a:uFillTx/>
              </a:rPr>
              <a:t>Under Construction</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uFillTx/>
              </a:rPr>
              <a:t>Click to edit Master title style</a:t>
            </a:r>
          </a:p>
        </p:txBody>
      </p:sp>
      <p:sp>
        <p:nvSpPr>
          <p:cNvPr id="3" name="Content Placeholder 2"/>
          <p:cNvSpPr>
            <a:spLocks noGrp="1"/>
          </p:cNvSpPr>
          <p:nvPr>
            <p:ph idx="1"/>
          </p:nvPr>
        </p:nvSpPr>
        <p:spPr/>
        <p:txBody>
          <a:bodyPr/>
          <a:lstStyle>
            <a:lvl1pPr marL="14287" indent="0">
              <a:buClr>
                <a:schemeClr val="tx1"/>
              </a:buClr>
              <a:buSzPct val="100000"/>
              <a:buFont typeface="Wingdings" charset="2"/>
              <a:buNone/>
              <a:defRPr>
                <a:uFillTx/>
              </a:defRPr>
            </a:lvl1pPr>
            <a:lvl2pPr marL="914400" indent="-457200">
              <a:defRPr>
                <a:uFillTx/>
              </a:defRPr>
            </a:lvl2pPr>
            <a:lvl3pPr marL="1373188" indent="-311150">
              <a:defRPr>
                <a:uFillTx/>
              </a:defRPr>
            </a:lvl3pPr>
            <a:lvl4pPr marL="1830388" indent="-236538">
              <a:defRPr>
                <a:uFillTx/>
              </a:defRPr>
            </a:lvl4pPr>
            <a:lvl5pPr marL="2287588" indent="-234950">
              <a:defRPr>
                <a:uFillTx/>
              </a:defRPr>
            </a:lvl5pPr>
          </a:lstStyle>
          <a:p>
            <a:pPr lvl="0"/>
            <a:r>
              <a:rPr lang="en-US" dirty="0">
                <a:uFillTx/>
              </a:rPr>
              <a:t>Click to edit Master text styles</a:t>
            </a:r>
          </a:p>
          <a:p>
            <a:pPr lvl="1"/>
            <a:r>
              <a:rPr lang="en-US" dirty="0">
                <a:uFillTx/>
              </a:rPr>
              <a:t>Second level</a:t>
            </a:r>
          </a:p>
          <a:p>
            <a:pPr lvl="2"/>
            <a:r>
              <a:rPr lang="en-US" dirty="0">
                <a:uFillTx/>
              </a:rPr>
              <a:t>Third level</a:t>
            </a:r>
          </a:p>
          <a:p>
            <a:pPr lvl="3"/>
            <a:r>
              <a:rPr lang="en-US" dirty="0">
                <a:uFillTx/>
              </a:rPr>
              <a:t>Fourth level</a:t>
            </a:r>
          </a:p>
          <a:p>
            <a:pPr lvl="4"/>
            <a:r>
              <a:rPr lang="en-US" dirty="0">
                <a:uFillTx/>
              </a:rPr>
              <a:t>Fifth level</a:t>
            </a:r>
          </a:p>
        </p:txBody>
      </p:sp>
      <p:sp>
        <p:nvSpPr>
          <p:cNvPr id="4" name="Date Placeholder 3"/>
          <p:cNvSpPr>
            <a:spLocks noGrp="1"/>
          </p:cNvSpPr>
          <p:nvPr>
            <p:ph type="dt" sz="half" idx="10"/>
          </p:nvPr>
        </p:nvSpPr>
        <p:spPr/>
        <p:txBody>
          <a:bodyPr/>
          <a:lstStyle/>
          <a:p>
            <a:fld id="{F51376BE-D49D-E946-9484-81A0C482C8D7}" type="datetimeFigureOut">
              <a:rPr lang="en-US" smtClean="0">
                <a:solidFill>
                  <a:srgbClr val="000000">
                    <a:tint val="75000"/>
                  </a:srgbClr>
                </a:solidFill>
                <a:uFillTx/>
              </a:rPr>
              <a:pPr/>
              <a:t>10/25/18</a:t>
            </a:fld>
            <a:endParaRPr lang="en-US">
              <a:solidFill>
                <a:srgbClr val="000000">
                  <a:tint val="75000"/>
                </a:srgbClr>
              </a:solidFill>
              <a:uFillTx/>
            </a:endParaRPr>
          </a:p>
        </p:txBody>
      </p:sp>
      <p:sp>
        <p:nvSpPr>
          <p:cNvPr id="5" name="Footer Placeholder 4"/>
          <p:cNvSpPr>
            <a:spLocks noGrp="1"/>
          </p:cNvSpPr>
          <p:nvPr>
            <p:ph type="ftr" sz="quarter" idx="11"/>
          </p:nvPr>
        </p:nvSpPr>
        <p:spPr/>
        <p:txBody>
          <a:bodyPr/>
          <a:lstStyle/>
          <a:p>
            <a:endParaRPr lang="en-US">
              <a:solidFill>
                <a:srgbClr val="000000">
                  <a:tint val="75000"/>
                </a:srgbClr>
              </a:solidFill>
              <a:uFillTx/>
            </a:endParaRPr>
          </a:p>
        </p:txBody>
      </p:sp>
      <p:sp>
        <p:nvSpPr>
          <p:cNvPr id="6" name="Slide Number Placeholder 5"/>
          <p:cNvSpPr>
            <a:spLocks noGrp="1"/>
          </p:cNvSpPr>
          <p:nvPr>
            <p:ph type="sldNum" sz="quarter" idx="12"/>
          </p:nvPr>
        </p:nvSpPr>
        <p:spPr/>
        <p:txBody>
          <a:bodyPr/>
          <a:lstStyle/>
          <a:p>
            <a:fld id="{DC2A921A-EC74-6F4D-8465-D463C43FF014}" type="slidenum">
              <a:rPr lang="en-US" smtClean="0">
                <a:solidFill>
                  <a:srgbClr val="000000">
                    <a:tint val="75000"/>
                  </a:srgbClr>
                </a:solidFill>
                <a:uFillTx/>
              </a:rPr>
              <a:pPr/>
              <a:t>‹#›</a:t>
            </a:fld>
            <a:endParaRPr lang="en-US">
              <a:solidFill>
                <a:srgbClr val="000000">
                  <a:tint val="75000"/>
                </a:srgbClr>
              </a:solidFill>
              <a:uFillTx/>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4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Click to edit Master title style</a:t>
            </a:r>
          </a:p>
        </p:txBody>
      </p:sp>
      <p:sp>
        <p:nvSpPr>
          <p:cNvPr id="3" name="Content Placeholder 2"/>
          <p:cNvSpPr>
            <a:spLocks noGrp="1"/>
          </p:cNvSpPr>
          <p:nvPr>
            <p:ph idx="1"/>
          </p:nvPr>
        </p:nvSpPr>
        <p:spPr/>
        <p:txBody>
          <a:bodyPr/>
          <a:lstStyle>
            <a:lvl1pPr marL="14287" indent="0">
              <a:buClr>
                <a:schemeClr val="tx1"/>
              </a:buClr>
              <a:buSzPct val="100000"/>
              <a:buFont typeface="Wingdings" charset="2"/>
              <a:buNone/>
              <a:defRPr>
                <a:uFillTx/>
                <a:latin typeface="Monaco" charset="0"/>
                <a:ea typeface="Monaco" charset="0"/>
                <a:cs typeface="Monaco" charset="0"/>
              </a:defRPr>
            </a:lvl1pPr>
            <a:lvl2pPr marL="457200" indent="0">
              <a:buNone/>
              <a:defRPr>
                <a:uFillTx/>
                <a:latin typeface="Monaco" charset="0"/>
                <a:ea typeface="Monaco" charset="0"/>
                <a:cs typeface="Monaco" charset="0"/>
              </a:defRPr>
            </a:lvl2pPr>
            <a:lvl3pPr marL="1062038" indent="0">
              <a:buNone/>
              <a:defRPr>
                <a:uFillTx/>
                <a:latin typeface="Monaco" charset="0"/>
                <a:ea typeface="Monaco" charset="0"/>
                <a:cs typeface="Monaco" charset="0"/>
              </a:defRPr>
            </a:lvl3pPr>
            <a:lvl4pPr marL="1593850" indent="0">
              <a:buNone/>
              <a:defRPr>
                <a:uFillTx/>
                <a:latin typeface="Monaco" charset="0"/>
                <a:ea typeface="Monaco" charset="0"/>
                <a:cs typeface="Monaco" charset="0"/>
              </a:defRPr>
            </a:lvl4pPr>
            <a:lvl5pPr marL="2052638" indent="0">
              <a:buNone/>
              <a:defRPr>
                <a:uFillTx/>
                <a:latin typeface="Monaco" charset="0"/>
                <a:ea typeface="Monaco" charset="0"/>
                <a:cs typeface="Monaco" charset="0"/>
              </a:defRPr>
            </a:lvl5pPr>
          </a:lstStyle>
          <a:p>
            <a:pPr lvl="0"/>
            <a:r>
              <a:rPr lang="en-US" dirty="0">
                <a:uFillTx/>
              </a:rPr>
              <a:t>Click to edit Master text styles</a:t>
            </a:r>
          </a:p>
          <a:p>
            <a:pPr lvl="1"/>
            <a:r>
              <a:rPr lang="en-US" dirty="0">
                <a:uFillTx/>
              </a:rPr>
              <a:t>Second level</a:t>
            </a:r>
          </a:p>
          <a:p>
            <a:pPr lvl="2"/>
            <a:r>
              <a:rPr lang="en-US" dirty="0">
                <a:uFillTx/>
              </a:rPr>
              <a:t>Third level</a:t>
            </a:r>
          </a:p>
          <a:p>
            <a:pPr lvl="3"/>
            <a:r>
              <a:rPr lang="en-US" dirty="0">
                <a:uFillTx/>
              </a:rPr>
              <a:t>Fourth level</a:t>
            </a:r>
          </a:p>
          <a:p>
            <a:pPr lvl="4"/>
            <a:r>
              <a:rPr lang="en-US" dirty="0">
                <a:uFillTx/>
              </a:rPr>
              <a:t>Fifth level</a:t>
            </a:r>
          </a:p>
        </p:txBody>
      </p:sp>
      <p:sp>
        <p:nvSpPr>
          <p:cNvPr id="4" name="Date Placeholder 3"/>
          <p:cNvSpPr>
            <a:spLocks noGrp="1"/>
          </p:cNvSpPr>
          <p:nvPr>
            <p:ph type="dt" sz="half" idx="10"/>
          </p:nvPr>
        </p:nvSpPr>
        <p:spPr/>
        <p:txBody>
          <a:bodyPr/>
          <a:lstStyle/>
          <a:p>
            <a:fld id="{F51376BE-D49D-E946-9484-81A0C482C8D7}" type="datetimeFigureOut">
              <a:rPr lang="en-US" smtClean="0">
                <a:solidFill>
                  <a:srgbClr val="000000">
                    <a:tint val="75000"/>
                  </a:srgbClr>
                </a:solidFill>
                <a:uFillTx/>
              </a:rPr>
              <a:pPr/>
              <a:t>10/25/18</a:t>
            </a:fld>
            <a:endParaRPr lang="en-US">
              <a:solidFill>
                <a:srgbClr val="000000">
                  <a:tint val="75000"/>
                </a:srgbClr>
              </a:solidFill>
              <a:uFillTx/>
            </a:endParaRPr>
          </a:p>
        </p:txBody>
      </p:sp>
      <p:sp>
        <p:nvSpPr>
          <p:cNvPr id="5" name="Footer Placeholder 4"/>
          <p:cNvSpPr>
            <a:spLocks noGrp="1"/>
          </p:cNvSpPr>
          <p:nvPr>
            <p:ph type="ftr" sz="quarter" idx="11"/>
          </p:nvPr>
        </p:nvSpPr>
        <p:spPr/>
        <p:txBody>
          <a:bodyPr/>
          <a:lstStyle/>
          <a:p>
            <a:endParaRPr lang="en-US">
              <a:solidFill>
                <a:srgbClr val="000000">
                  <a:tint val="75000"/>
                </a:srgbClr>
              </a:solidFill>
              <a:uFillTx/>
            </a:endParaRPr>
          </a:p>
        </p:txBody>
      </p:sp>
      <p:sp>
        <p:nvSpPr>
          <p:cNvPr id="6" name="Slide Number Placeholder 5"/>
          <p:cNvSpPr>
            <a:spLocks noGrp="1"/>
          </p:cNvSpPr>
          <p:nvPr>
            <p:ph type="sldNum" sz="quarter" idx="12"/>
          </p:nvPr>
        </p:nvSpPr>
        <p:spPr/>
        <p:txBody>
          <a:bodyPr/>
          <a:lstStyle/>
          <a:p>
            <a:fld id="{DC2A921A-EC74-6F4D-8465-D463C43FF014}" type="slidenum">
              <a:rPr lang="en-US" smtClean="0">
                <a:solidFill>
                  <a:srgbClr val="000000">
                    <a:tint val="75000"/>
                  </a:srgbClr>
                </a:solidFill>
                <a:uFillTx/>
              </a:rPr>
              <a:pPr/>
              <a:t>‹#›</a:t>
            </a:fld>
            <a:endParaRPr lang="en-US">
              <a:solidFill>
                <a:srgbClr val="000000">
                  <a:tint val="75000"/>
                </a:srgbClr>
              </a:solidFill>
              <a:uFillTx/>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2_Title and Content">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uFillTx/>
              </a:defRPr>
            </a:lvl1pPr>
          </a:lstStyle>
          <a:p>
            <a:r>
              <a:rPr lang="en-US">
                <a:uFillTx/>
              </a:rPr>
              <a:t>Click to edit Master title style</a:t>
            </a:r>
          </a:p>
        </p:txBody>
      </p:sp>
      <p:sp>
        <p:nvSpPr>
          <p:cNvPr id="3" name="Content Placeholder 2"/>
          <p:cNvSpPr>
            <a:spLocks noGrp="1"/>
          </p:cNvSpPr>
          <p:nvPr>
            <p:ph idx="1"/>
          </p:nvPr>
        </p:nvSpPr>
        <p:spPr/>
        <p:txBody>
          <a:bodyPr/>
          <a:lstStyle>
            <a:lvl1pPr marL="457200" indent="-442913">
              <a:buClr>
                <a:schemeClr val="bg1"/>
              </a:buClr>
              <a:buSzPct val="100000"/>
              <a:buFont typeface="Wingdings" charset="2"/>
              <a:buChar char="Ø"/>
              <a:defRPr>
                <a:solidFill>
                  <a:schemeClr val="bg1"/>
                </a:solidFill>
                <a:uFillTx/>
              </a:defRPr>
            </a:lvl1pPr>
            <a:lvl2pPr marL="914400" indent="-457200">
              <a:defRPr>
                <a:solidFill>
                  <a:schemeClr val="bg1"/>
                </a:solidFill>
                <a:uFillTx/>
              </a:defRPr>
            </a:lvl2pPr>
            <a:lvl3pPr marL="1373188" indent="-311150">
              <a:defRPr>
                <a:solidFill>
                  <a:schemeClr val="bg1"/>
                </a:solidFill>
                <a:uFillTx/>
              </a:defRPr>
            </a:lvl3pPr>
            <a:lvl4pPr marL="1830388" indent="-236538">
              <a:defRPr>
                <a:solidFill>
                  <a:schemeClr val="bg1"/>
                </a:solidFill>
                <a:uFillTx/>
              </a:defRPr>
            </a:lvl4pPr>
            <a:lvl5pPr marL="2287588" indent="-234950">
              <a:defRPr>
                <a:solidFill>
                  <a:schemeClr val="bg1"/>
                </a:solidFill>
                <a:uFillTx/>
              </a:defRPr>
            </a:lvl5pPr>
          </a:lstStyle>
          <a:p>
            <a:pPr lvl="0"/>
            <a:r>
              <a:rPr lang="en-US" dirty="0">
                <a:uFillTx/>
              </a:rPr>
              <a:t>Click to edit Master text styles</a:t>
            </a:r>
          </a:p>
          <a:p>
            <a:pPr lvl="1"/>
            <a:r>
              <a:rPr lang="en-US" dirty="0">
                <a:uFillTx/>
              </a:rPr>
              <a:t>Second level</a:t>
            </a:r>
          </a:p>
          <a:p>
            <a:pPr lvl="2"/>
            <a:r>
              <a:rPr lang="en-US" dirty="0">
                <a:uFillTx/>
              </a:rPr>
              <a:t>Third level</a:t>
            </a:r>
          </a:p>
          <a:p>
            <a:pPr lvl="3"/>
            <a:r>
              <a:rPr lang="en-US" dirty="0">
                <a:uFillTx/>
              </a:rPr>
              <a:t>Fourth level</a:t>
            </a:r>
          </a:p>
          <a:p>
            <a:pPr lvl="4"/>
            <a:r>
              <a:rPr lang="en-US" dirty="0">
                <a:uFillTx/>
              </a:rPr>
              <a:t>Fifth level</a:t>
            </a:r>
          </a:p>
        </p:txBody>
      </p:sp>
      <p:sp>
        <p:nvSpPr>
          <p:cNvPr id="4" name="Date Placeholder 3"/>
          <p:cNvSpPr>
            <a:spLocks noGrp="1"/>
          </p:cNvSpPr>
          <p:nvPr>
            <p:ph type="dt" sz="half" idx="10"/>
          </p:nvPr>
        </p:nvSpPr>
        <p:spPr/>
        <p:txBody>
          <a:bodyPr/>
          <a:lstStyle>
            <a:lvl1pPr>
              <a:defRPr>
                <a:solidFill>
                  <a:schemeClr val="bg1"/>
                </a:solidFill>
                <a:uFillTx/>
              </a:defRPr>
            </a:lvl1pPr>
          </a:lstStyle>
          <a:p>
            <a:fld id="{F51376BE-D49D-E946-9484-81A0C482C8D7}" type="datetimeFigureOut">
              <a:rPr lang="en-US" smtClean="0">
                <a:uFillTx/>
              </a:rPr>
              <a:pPr/>
              <a:t>10/25/18</a:t>
            </a:fld>
            <a:endParaRPr lang="en-US">
              <a:uFillTx/>
            </a:endParaRPr>
          </a:p>
        </p:txBody>
      </p:sp>
      <p:sp>
        <p:nvSpPr>
          <p:cNvPr id="5" name="Footer Placeholder 4"/>
          <p:cNvSpPr>
            <a:spLocks noGrp="1"/>
          </p:cNvSpPr>
          <p:nvPr>
            <p:ph type="ftr" sz="quarter" idx="11"/>
          </p:nvPr>
        </p:nvSpPr>
        <p:spPr/>
        <p:txBody>
          <a:bodyPr/>
          <a:lstStyle>
            <a:lvl1pPr>
              <a:defRPr>
                <a:solidFill>
                  <a:schemeClr val="bg1"/>
                </a:solidFill>
                <a:uFillTx/>
              </a:defRPr>
            </a:lvl1pPr>
          </a:lstStyle>
          <a:p>
            <a:endParaRPr lang="en-US">
              <a:uFillTx/>
            </a:endParaRPr>
          </a:p>
        </p:txBody>
      </p:sp>
      <p:sp>
        <p:nvSpPr>
          <p:cNvPr id="6" name="Slide Number Placeholder 5"/>
          <p:cNvSpPr>
            <a:spLocks noGrp="1"/>
          </p:cNvSpPr>
          <p:nvPr>
            <p:ph type="sldNum" sz="quarter" idx="12"/>
          </p:nvPr>
        </p:nvSpPr>
        <p:spPr/>
        <p:txBody>
          <a:bodyPr/>
          <a:lstStyle>
            <a:lvl1pPr>
              <a:defRPr>
                <a:solidFill>
                  <a:schemeClr val="bg1"/>
                </a:solidFill>
                <a:uFillTx/>
              </a:defRPr>
            </a:lvl1pPr>
          </a:lstStyle>
          <a:p>
            <a:fld id="{DC2A921A-EC74-6F4D-8465-D463C43FF014}" type="slidenum">
              <a:rPr lang="en-US" smtClean="0">
                <a:uFillTx/>
              </a:rPr>
              <a:pPr/>
              <a:t>‹#›</a:t>
            </a:fld>
            <a:endParaRPr lang="en-US">
              <a:uFillTx/>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3_Title and Content">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uFillTx/>
              </a:defRPr>
            </a:lvl1pPr>
          </a:lstStyle>
          <a:p>
            <a:r>
              <a:rPr lang="en-US" dirty="0">
                <a:uFillTx/>
              </a:rPr>
              <a:t>Click to edit Master title style</a:t>
            </a:r>
          </a:p>
        </p:txBody>
      </p:sp>
      <p:sp>
        <p:nvSpPr>
          <p:cNvPr id="3" name="Content Placeholder 2"/>
          <p:cNvSpPr>
            <a:spLocks noGrp="1"/>
          </p:cNvSpPr>
          <p:nvPr>
            <p:ph idx="1"/>
          </p:nvPr>
        </p:nvSpPr>
        <p:spPr/>
        <p:txBody>
          <a:bodyPr/>
          <a:lstStyle>
            <a:lvl1pPr marL="457200" indent="-442913">
              <a:buClr>
                <a:schemeClr val="bg1"/>
              </a:buClr>
              <a:buSzPct val="100000"/>
              <a:buFont typeface="Wingdings" charset="2"/>
              <a:buChar char="Ø"/>
              <a:defRPr>
                <a:solidFill>
                  <a:schemeClr val="bg1"/>
                </a:solidFill>
                <a:uFillTx/>
              </a:defRPr>
            </a:lvl1pPr>
            <a:lvl2pPr marL="914400" indent="-457200">
              <a:defRPr>
                <a:solidFill>
                  <a:schemeClr val="bg1"/>
                </a:solidFill>
                <a:uFillTx/>
              </a:defRPr>
            </a:lvl2pPr>
            <a:lvl3pPr marL="1373188" indent="-311150">
              <a:defRPr>
                <a:solidFill>
                  <a:schemeClr val="bg1"/>
                </a:solidFill>
                <a:uFillTx/>
              </a:defRPr>
            </a:lvl3pPr>
            <a:lvl4pPr marL="1830388" indent="-236538">
              <a:defRPr>
                <a:solidFill>
                  <a:schemeClr val="bg1"/>
                </a:solidFill>
                <a:uFillTx/>
              </a:defRPr>
            </a:lvl4pPr>
            <a:lvl5pPr marL="2287588" indent="-234950">
              <a:defRPr>
                <a:solidFill>
                  <a:schemeClr val="bg1"/>
                </a:solidFill>
                <a:uFillTx/>
              </a:defRPr>
            </a:lvl5pPr>
          </a:lstStyle>
          <a:p>
            <a:pPr lvl="0"/>
            <a:r>
              <a:rPr lang="en-US" dirty="0">
                <a:uFillTx/>
              </a:rPr>
              <a:t>Click to edit Master text styles</a:t>
            </a:r>
          </a:p>
          <a:p>
            <a:pPr lvl="1"/>
            <a:r>
              <a:rPr lang="en-US" dirty="0">
                <a:uFillTx/>
              </a:rPr>
              <a:t>Second level</a:t>
            </a:r>
          </a:p>
          <a:p>
            <a:pPr lvl="2"/>
            <a:r>
              <a:rPr lang="en-US" dirty="0">
                <a:uFillTx/>
              </a:rPr>
              <a:t>Third level</a:t>
            </a:r>
          </a:p>
          <a:p>
            <a:pPr lvl="3"/>
            <a:r>
              <a:rPr lang="en-US" dirty="0">
                <a:uFillTx/>
              </a:rPr>
              <a:t>Fourth level</a:t>
            </a:r>
          </a:p>
          <a:p>
            <a:pPr lvl="4"/>
            <a:r>
              <a:rPr lang="en-US" dirty="0">
                <a:uFillTx/>
              </a:rPr>
              <a:t>Fifth level</a:t>
            </a:r>
          </a:p>
        </p:txBody>
      </p:sp>
      <p:sp>
        <p:nvSpPr>
          <p:cNvPr id="4" name="Date Placeholder 3"/>
          <p:cNvSpPr>
            <a:spLocks noGrp="1"/>
          </p:cNvSpPr>
          <p:nvPr>
            <p:ph type="dt" sz="half" idx="10"/>
          </p:nvPr>
        </p:nvSpPr>
        <p:spPr/>
        <p:txBody>
          <a:bodyPr/>
          <a:lstStyle>
            <a:lvl1pPr>
              <a:defRPr>
                <a:solidFill>
                  <a:schemeClr val="bg1"/>
                </a:solidFill>
                <a:uFillTx/>
              </a:defRPr>
            </a:lvl1pPr>
          </a:lstStyle>
          <a:p>
            <a:fld id="{F51376BE-D49D-E946-9484-81A0C482C8D7}" type="datetimeFigureOut">
              <a:rPr lang="en-US" smtClean="0">
                <a:uFillTx/>
              </a:rPr>
              <a:pPr/>
              <a:t>10/25/18</a:t>
            </a:fld>
            <a:endParaRPr lang="en-US">
              <a:uFillTx/>
            </a:endParaRPr>
          </a:p>
        </p:txBody>
      </p:sp>
      <p:sp>
        <p:nvSpPr>
          <p:cNvPr id="5" name="Footer Placeholder 4"/>
          <p:cNvSpPr>
            <a:spLocks noGrp="1"/>
          </p:cNvSpPr>
          <p:nvPr>
            <p:ph type="ftr" sz="quarter" idx="11"/>
          </p:nvPr>
        </p:nvSpPr>
        <p:spPr/>
        <p:txBody>
          <a:bodyPr/>
          <a:lstStyle>
            <a:lvl1pPr>
              <a:defRPr>
                <a:solidFill>
                  <a:schemeClr val="bg1"/>
                </a:solidFill>
                <a:uFillTx/>
              </a:defRPr>
            </a:lvl1pPr>
          </a:lstStyle>
          <a:p>
            <a:endParaRPr lang="en-US">
              <a:uFillTx/>
            </a:endParaRPr>
          </a:p>
        </p:txBody>
      </p:sp>
      <p:sp>
        <p:nvSpPr>
          <p:cNvPr id="6" name="Slide Number Placeholder 5"/>
          <p:cNvSpPr>
            <a:spLocks noGrp="1"/>
          </p:cNvSpPr>
          <p:nvPr>
            <p:ph type="sldNum" sz="quarter" idx="12"/>
          </p:nvPr>
        </p:nvSpPr>
        <p:spPr/>
        <p:txBody>
          <a:bodyPr/>
          <a:lstStyle>
            <a:lvl1pPr>
              <a:defRPr>
                <a:solidFill>
                  <a:schemeClr val="bg1"/>
                </a:solidFill>
                <a:uFillTx/>
              </a:defRPr>
            </a:lvl1pPr>
          </a:lstStyle>
          <a:p>
            <a:fld id="{DC2A921A-EC74-6F4D-8465-D463C43FF014}" type="slidenum">
              <a:rPr lang="en-US" smtClean="0">
                <a:uFillTx/>
              </a:rPr>
              <a:pPr/>
              <a:t>‹#›</a:t>
            </a:fld>
            <a:endParaRPr lang="en-US">
              <a:uFillTx/>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uFillTx/>
              </a:defRPr>
            </a:lvl1pPr>
          </a:lstStyle>
          <a:p>
            <a:r>
              <a:rPr lang="en-US">
                <a:uFillTx/>
              </a:rPr>
              <a:t>Click to edit Master title style</a:t>
            </a:r>
          </a:p>
        </p:txBody>
      </p:sp>
      <p:sp>
        <p:nvSpPr>
          <p:cNvPr id="3" name="Text Placeholder 2"/>
          <p:cNvSpPr>
            <a:spLocks noGrp="1"/>
          </p:cNvSpPr>
          <p:nvPr>
            <p:ph type="body" idx="1"/>
          </p:nvPr>
        </p:nvSpPr>
        <p:spPr>
          <a:xfrm>
            <a:off x="831851" y="4589464"/>
            <a:ext cx="10515600" cy="1500187"/>
          </a:xfrm>
        </p:spPr>
        <p:txBody>
          <a:bodyPr/>
          <a:lstStyle>
            <a:lvl1pPr marL="0" indent="0">
              <a:buNone/>
              <a:defRPr sz="2400">
                <a:solidFill>
                  <a:schemeClr val="tx1">
                    <a:tint val="75000"/>
                  </a:schemeClr>
                </a:solidFill>
                <a:uFillTx/>
              </a:defRPr>
            </a:lvl1pPr>
            <a:lvl2pPr marL="457189" indent="0">
              <a:buNone/>
              <a:defRPr sz="2000">
                <a:solidFill>
                  <a:schemeClr val="tx1">
                    <a:tint val="75000"/>
                  </a:schemeClr>
                </a:solidFill>
                <a:uFillTx/>
              </a:defRPr>
            </a:lvl2pPr>
            <a:lvl3pPr marL="914377" indent="0">
              <a:buNone/>
              <a:defRPr sz="1800">
                <a:solidFill>
                  <a:schemeClr val="tx1">
                    <a:tint val="75000"/>
                  </a:schemeClr>
                </a:solidFill>
                <a:uFillTx/>
              </a:defRPr>
            </a:lvl3pPr>
            <a:lvl4pPr marL="1371566" indent="0">
              <a:buNone/>
              <a:defRPr sz="1600">
                <a:solidFill>
                  <a:schemeClr val="tx1">
                    <a:tint val="75000"/>
                  </a:schemeClr>
                </a:solidFill>
                <a:uFillTx/>
              </a:defRPr>
            </a:lvl4pPr>
            <a:lvl5pPr marL="1828754" indent="0">
              <a:buNone/>
              <a:defRPr sz="1600">
                <a:solidFill>
                  <a:schemeClr val="tx1">
                    <a:tint val="75000"/>
                  </a:schemeClr>
                </a:solidFill>
                <a:uFillTx/>
              </a:defRPr>
            </a:lvl5pPr>
            <a:lvl6pPr marL="2285943" indent="0">
              <a:buNone/>
              <a:defRPr sz="1600">
                <a:solidFill>
                  <a:schemeClr val="tx1">
                    <a:tint val="75000"/>
                  </a:schemeClr>
                </a:solidFill>
                <a:uFillTx/>
              </a:defRPr>
            </a:lvl6pPr>
            <a:lvl7pPr marL="2743131" indent="0">
              <a:buNone/>
              <a:defRPr sz="1600">
                <a:solidFill>
                  <a:schemeClr val="tx1">
                    <a:tint val="75000"/>
                  </a:schemeClr>
                </a:solidFill>
                <a:uFillTx/>
              </a:defRPr>
            </a:lvl7pPr>
            <a:lvl8pPr marL="3200320" indent="0">
              <a:buNone/>
              <a:defRPr sz="1600">
                <a:solidFill>
                  <a:schemeClr val="tx1">
                    <a:tint val="75000"/>
                  </a:schemeClr>
                </a:solidFill>
                <a:uFillTx/>
              </a:defRPr>
            </a:lvl8pPr>
            <a:lvl9pPr marL="3657509" indent="0">
              <a:buNone/>
              <a:defRPr sz="1600">
                <a:solidFill>
                  <a:schemeClr val="tx1">
                    <a:tint val="75000"/>
                  </a:schemeClr>
                </a:solidFill>
                <a:uFillTx/>
              </a:defRPr>
            </a:lvl9pPr>
          </a:lstStyle>
          <a:p>
            <a:pPr lvl="0"/>
            <a:r>
              <a:rPr lang="en-US">
                <a:uFillTx/>
              </a:rPr>
              <a:t>Click to edit Master text styles</a:t>
            </a:r>
          </a:p>
        </p:txBody>
      </p:sp>
      <p:sp>
        <p:nvSpPr>
          <p:cNvPr id="4" name="Date Placeholder 3"/>
          <p:cNvSpPr>
            <a:spLocks noGrp="1"/>
          </p:cNvSpPr>
          <p:nvPr>
            <p:ph type="dt" sz="half" idx="10"/>
          </p:nvPr>
        </p:nvSpPr>
        <p:spPr/>
        <p:txBody>
          <a:bodyPr/>
          <a:lstStyle/>
          <a:p>
            <a:fld id="{F51376BE-D49D-E946-9484-81A0C482C8D7}" type="datetimeFigureOut">
              <a:rPr lang="en-US" smtClean="0">
                <a:solidFill>
                  <a:srgbClr val="000000">
                    <a:tint val="75000"/>
                  </a:srgbClr>
                </a:solidFill>
                <a:uFillTx/>
              </a:rPr>
              <a:pPr/>
              <a:t>10/25/18</a:t>
            </a:fld>
            <a:endParaRPr lang="en-US">
              <a:solidFill>
                <a:srgbClr val="000000">
                  <a:tint val="75000"/>
                </a:srgbClr>
              </a:solidFill>
              <a:uFillTx/>
            </a:endParaRPr>
          </a:p>
        </p:txBody>
      </p:sp>
      <p:sp>
        <p:nvSpPr>
          <p:cNvPr id="5" name="Footer Placeholder 4"/>
          <p:cNvSpPr>
            <a:spLocks noGrp="1"/>
          </p:cNvSpPr>
          <p:nvPr>
            <p:ph type="ftr" sz="quarter" idx="11"/>
          </p:nvPr>
        </p:nvSpPr>
        <p:spPr/>
        <p:txBody>
          <a:bodyPr/>
          <a:lstStyle/>
          <a:p>
            <a:endParaRPr lang="en-US">
              <a:solidFill>
                <a:srgbClr val="000000">
                  <a:tint val="75000"/>
                </a:srgbClr>
              </a:solidFill>
              <a:uFillTx/>
            </a:endParaRPr>
          </a:p>
        </p:txBody>
      </p:sp>
      <p:sp>
        <p:nvSpPr>
          <p:cNvPr id="6" name="Slide Number Placeholder 5"/>
          <p:cNvSpPr>
            <a:spLocks noGrp="1"/>
          </p:cNvSpPr>
          <p:nvPr>
            <p:ph type="sldNum" sz="quarter" idx="12"/>
          </p:nvPr>
        </p:nvSpPr>
        <p:spPr/>
        <p:txBody>
          <a:bodyPr/>
          <a:lstStyle/>
          <a:p>
            <a:fld id="{DC2A921A-EC74-6F4D-8465-D463C43FF014}" type="slidenum">
              <a:rPr lang="en-US" smtClean="0">
                <a:solidFill>
                  <a:srgbClr val="000000">
                    <a:tint val="75000"/>
                  </a:srgbClr>
                </a:solidFill>
                <a:uFillTx/>
              </a:rPr>
              <a:pPr/>
              <a:t>‹#›</a:t>
            </a:fld>
            <a:endParaRPr lang="en-US">
              <a:solidFill>
                <a:srgbClr val="000000">
                  <a:tint val="75000"/>
                </a:srgbClr>
              </a:solidFill>
              <a:uFillTx/>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1_Section Header">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solidFill>
                  <a:schemeClr val="bg1"/>
                </a:solidFill>
                <a:uFillTx/>
              </a:defRPr>
            </a:lvl1pPr>
          </a:lstStyle>
          <a:p>
            <a:r>
              <a:rPr lang="en-US">
                <a:uFillTx/>
              </a:rPr>
              <a:t>Click to edit Master title style</a:t>
            </a:r>
          </a:p>
        </p:txBody>
      </p:sp>
      <p:sp>
        <p:nvSpPr>
          <p:cNvPr id="3" name="Text Placeholder 2"/>
          <p:cNvSpPr>
            <a:spLocks noGrp="1"/>
          </p:cNvSpPr>
          <p:nvPr>
            <p:ph type="body" idx="1"/>
          </p:nvPr>
        </p:nvSpPr>
        <p:spPr>
          <a:xfrm>
            <a:off x="831851" y="4589464"/>
            <a:ext cx="10515600" cy="1500187"/>
          </a:xfrm>
        </p:spPr>
        <p:txBody>
          <a:bodyPr/>
          <a:lstStyle>
            <a:lvl1pPr marL="0" indent="0">
              <a:buNone/>
              <a:defRPr sz="2400">
                <a:solidFill>
                  <a:schemeClr val="bg1"/>
                </a:solidFill>
                <a:uFillTx/>
              </a:defRPr>
            </a:lvl1pPr>
            <a:lvl2pPr marL="457189" indent="0">
              <a:buNone/>
              <a:defRPr sz="2000">
                <a:solidFill>
                  <a:schemeClr val="tx1">
                    <a:tint val="75000"/>
                  </a:schemeClr>
                </a:solidFill>
                <a:uFillTx/>
              </a:defRPr>
            </a:lvl2pPr>
            <a:lvl3pPr marL="914377" indent="0">
              <a:buNone/>
              <a:defRPr sz="1800">
                <a:solidFill>
                  <a:schemeClr val="tx1">
                    <a:tint val="75000"/>
                  </a:schemeClr>
                </a:solidFill>
                <a:uFillTx/>
              </a:defRPr>
            </a:lvl3pPr>
            <a:lvl4pPr marL="1371566" indent="0">
              <a:buNone/>
              <a:defRPr sz="1600">
                <a:solidFill>
                  <a:schemeClr val="tx1">
                    <a:tint val="75000"/>
                  </a:schemeClr>
                </a:solidFill>
                <a:uFillTx/>
              </a:defRPr>
            </a:lvl4pPr>
            <a:lvl5pPr marL="1828754" indent="0">
              <a:buNone/>
              <a:defRPr sz="1600">
                <a:solidFill>
                  <a:schemeClr val="tx1">
                    <a:tint val="75000"/>
                  </a:schemeClr>
                </a:solidFill>
                <a:uFillTx/>
              </a:defRPr>
            </a:lvl5pPr>
            <a:lvl6pPr marL="2285943" indent="0">
              <a:buNone/>
              <a:defRPr sz="1600">
                <a:solidFill>
                  <a:schemeClr val="tx1">
                    <a:tint val="75000"/>
                  </a:schemeClr>
                </a:solidFill>
                <a:uFillTx/>
              </a:defRPr>
            </a:lvl6pPr>
            <a:lvl7pPr marL="2743131" indent="0">
              <a:buNone/>
              <a:defRPr sz="1600">
                <a:solidFill>
                  <a:schemeClr val="tx1">
                    <a:tint val="75000"/>
                  </a:schemeClr>
                </a:solidFill>
                <a:uFillTx/>
              </a:defRPr>
            </a:lvl7pPr>
            <a:lvl8pPr marL="3200320" indent="0">
              <a:buNone/>
              <a:defRPr sz="1600">
                <a:solidFill>
                  <a:schemeClr val="tx1">
                    <a:tint val="75000"/>
                  </a:schemeClr>
                </a:solidFill>
                <a:uFillTx/>
              </a:defRPr>
            </a:lvl8pPr>
            <a:lvl9pPr marL="3657509" indent="0">
              <a:buNone/>
              <a:defRPr sz="1600">
                <a:solidFill>
                  <a:schemeClr val="tx1">
                    <a:tint val="75000"/>
                  </a:schemeClr>
                </a:solidFill>
                <a:uFillTx/>
              </a:defRPr>
            </a:lvl9pPr>
          </a:lstStyle>
          <a:p>
            <a:pPr lvl="0"/>
            <a:r>
              <a:rPr lang="en-US">
                <a:uFillTx/>
              </a:rPr>
              <a:t>Click to edit Master text styles</a:t>
            </a:r>
          </a:p>
        </p:txBody>
      </p:sp>
      <p:sp>
        <p:nvSpPr>
          <p:cNvPr id="4" name="Date Placeholder 3"/>
          <p:cNvSpPr>
            <a:spLocks noGrp="1"/>
          </p:cNvSpPr>
          <p:nvPr>
            <p:ph type="dt" sz="half" idx="10"/>
          </p:nvPr>
        </p:nvSpPr>
        <p:spPr/>
        <p:txBody>
          <a:bodyPr/>
          <a:lstStyle>
            <a:lvl1pPr>
              <a:defRPr>
                <a:solidFill>
                  <a:schemeClr val="bg1"/>
                </a:solidFill>
                <a:uFillTx/>
              </a:defRPr>
            </a:lvl1pPr>
          </a:lstStyle>
          <a:p>
            <a:fld id="{F51376BE-D49D-E946-9484-81A0C482C8D7}" type="datetimeFigureOut">
              <a:rPr lang="en-US" smtClean="0">
                <a:uFillTx/>
              </a:rPr>
              <a:pPr/>
              <a:t>10/25/18</a:t>
            </a:fld>
            <a:endParaRPr lang="en-US">
              <a:uFillTx/>
            </a:endParaRPr>
          </a:p>
        </p:txBody>
      </p:sp>
      <p:sp>
        <p:nvSpPr>
          <p:cNvPr id="5" name="Footer Placeholder 4"/>
          <p:cNvSpPr>
            <a:spLocks noGrp="1"/>
          </p:cNvSpPr>
          <p:nvPr>
            <p:ph type="ftr" sz="quarter" idx="11"/>
          </p:nvPr>
        </p:nvSpPr>
        <p:spPr/>
        <p:txBody>
          <a:bodyPr/>
          <a:lstStyle>
            <a:lvl1pPr>
              <a:defRPr>
                <a:solidFill>
                  <a:schemeClr val="bg1"/>
                </a:solidFill>
                <a:uFillTx/>
              </a:defRPr>
            </a:lvl1pPr>
          </a:lstStyle>
          <a:p>
            <a:endParaRPr lang="en-US">
              <a:uFillTx/>
            </a:endParaRPr>
          </a:p>
        </p:txBody>
      </p:sp>
      <p:sp>
        <p:nvSpPr>
          <p:cNvPr id="6" name="Slide Number Placeholder 5"/>
          <p:cNvSpPr>
            <a:spLocks noGrp="1"/>
          </p:cNvSpPr>
          <p:nvPr>
            <p:ph type="sldNum" sz="quarter" idx="12"/>
          </p:nvPr>
        </p:nvSpPr>
        <p:spPr/>
        <p:txBody>
          <a:bodyPr/>
          <a:lstStyle>
            <a:lvl1pPr>
              <a:defRPr>
                <a:solidFill>
                  <a:schemeClr val="bg1"/>
                </a:solidFill>
                <a:uFillTx/>
              </a:defRPr>
            </a:lvl1pPr>
          </a:lstStyle>
          <a:p>
            <a:fld id="{DC2A921A-EC74-6F4D-8465-D463C43FF014}" type="slidenum">
              <a:rPr lang="en-US" smtClean="0">
                <a:uFillTx/>
              </a:rPr>
              <a:pPr/>
              <a:t>‹#›</a:t>
            </a:fld>
            <a:endParaRPr lang="en-US">
              <a:uFillTx/>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23.xml"/><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theme" Target="../theme/theme2.xml"/><Relationship Id="rId5" Type="http://schemas.openxmlformats.org/officeDocument/2006/relationships/slideLayout" Target="../slideLayouts/slideLayout25.xml"/><Relationship Id="rId4"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52450" y="320675"/>
            <a:ext cx="10801350" cy="1325563"/>
          </a:xfrm>
          <a:prstGeom prst="rect">
            <a:avLst/>
          </a:prstGeom>
        </p:spPr>
        <p:txBody>
          <a:bodyPr vert="horz" lIns="91440" tIns="45720" rIns="91440" bIns="45720" rtlCol="0" anchor="ctr">
            <a:normAutofit/>
          </a:bodyPr>
          <a:lstStyle/>
          <a:p>
            <a:r>
              <a:rPr lang="en-US" dirty="0">
                <a:uFillTx/>
              </a:rPr>
              <a:t>Click to edit Master title style</a:t>
            </a:r>
          </a:p>
        </p:txBody>
      </p:sp>
      <p:sp>
        <p:nvSpPr>
          <p:cNvPr id="3" name="Text Placeholder 2"/>
          <p:cNvSpPr>
            <a:spLocks noGrp="1"/>
          </p:cNvSpPr>
          <p:nvPr>
            <p:ph type="body" idx="1"/>
          </p:nvPr>
        </p:nvSpPr>
        <p:spPr>
          <a:xfrm>
            <a:off x="838200" y="1825625"/>
            <a:ext cx="10515600" cy="4351339"/>
          </a:xfrm>
          <a:prstGeom prst="rect">
            <a:avLst/>
          </a:prstGeom>
        </p:spPr>
        <p:txBody>
          <a:bodyPr vert="horz" lIns="91440" tIns="45720" rIns="91440" bIns="45720" rtlCol="0">
            <a:normAutofit/>
          </a:bodyPr>
          <a:lstStyle/>
          <a:p>
            <a:pPr lvl="0"/>
            <a:r>
              <a:rPr lang="en-US" dirty="0">
                <a:uFillTx/>
              </a:rPr>
              <a:t>Click to edit Master text styles</a:t>
            </a:r>
          </a:p>
          <a:p>
            <a:pPr lvl="1"/>
            <a:r>
              <a:rPr lang="en-US" dirty="0">
                <a:uFillTx/>
              </a:rPr>
              <a:t>Second level</a:t>
            </a:r>
          </a:p>
          <a:p>
            <a:pPr lvl="2"/>
            <a:r>
              <a:rPr lang="en-US" dirty="0">
                <a:uFillTx/>
              </a:rPr>
              <a:t>Third level</a:t>
            </a:r>
          </a:p>
          <a:p>
            <a:pPr lvl="3"/>
            <a:r>
              <a:rPr lang="en-US" dirty="0">
                <a:uFillTx/>
              </a:rPr>
              <a:t>Fourth level</a:t>
            </a:r>
          </a:p>
          <a:p>
            <a:pPr lvl="4"/>
            <a:r>
              <a:rPr lang="en-US" dirty="0">
                <a:uFillTx/>
              </a:rPr>
              <a:t>Fifth level</a:t>
            </a:r>
          </a:p>
        </p:txBody>
      </p:sp>
      <p:sp>
        <p:nvSpPr>
          <p:cNvPr id="4" name="Date Placeholder 3"/>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1">
                    <a:tint val="75000"/>
                  </a:schemeClr>
                </a:solidFill>
                <a:uFillTx/>
                <a:latin typeface="Helvetica Neue" charset="0"/>
                <a:ea typeface="Helvetica Neue" charset="0"/>
                <a:cs typeface="Helvetica Neue" charset="0"/>
              </a:defRPr>
            </a:lvl1pPr>
          </a:lstStyle>
          <a:p>
            <a:pPr defTabSz="914377"/>
            <a:fld id="{F51376BE-D49D-E946-9484-81A0C482C8D7}" type="datetimeFigureOut">
              <a:rPr lang="en-US" smtClean="0">
                <a:solidFill>
                  <a:srgbClr val="000000">
                    <a:tint val="75000"/>
                  </a:srgbClr>
                </a:solidFill>
                <a:uFillTx/>
              </a:rPr>
              <a:pPr defTabSz="914377"/>
              <a:t>10/25/18</a:t>
            </a:fld>
            <a:endParaRPr lang="en-US">
              <a:solidFill>
                <a:srgbClr val="000000">
                  <a:tint val="75000"/>
                </a:srgbClr>
              </a:solidFill>
              <a:uFillTx/>
            </a:endParaRPr>
          </a:p>
        </p:txBody>
      </p:sp>
      <p:sp>
        <p:nvSpPr>
          <p:cNvPr id="5" name="Footer Placeholder 4"/>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uFillTx/>
                <a:latin typeface="Helvetica Neue" charset="0"/>
                <a:ea typeface="Helvetica Neue" charset="0"/>
                <a:cs typeface="Helvetica Neue" charset="0"/>
              </a:defRPr>
            </a:lvl1pPr>
          </a:lstStyle>
          <a:p>
            <a:pPr defTabSz="914377"/>
            <a:endParaRPr lang="en-US">
              <a:solidFill>
                <a:srgbClr val="000000">
                  <a:tint val="75000"/>
                </a:srgbClr>
              </a:solidFill>
              <a:uFillTx/>
            </a:endParaRPr>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uFillTx/>
                <a:latin typeface="Helvetica Neue" charset="0"/>
                <a:ea typeface="Helvetica Neue" charset="0"/>
                <a:cs typeface="Helvetica Neue" charset="0"/>
              </a:defRPr>
            </a:lvl1pPr>
          </a:lstStyle>
          <a:p>
            <a:pPr defTabSz="914377"/>
            <a:fld id="{DC2A921A-EC74-6F4D-8465-D463C43FF014}" type="slidenum">
              <a:rPr lang="en-US" smtClean="0">
                <a:solidFill>
                  <a:srgbClr val="000000">
                    <a:tint val="75000"/>
                  </a:srgbClr>
                </a:solidFill>
                <a:uFillTx/>
              </a:rPr>
              <a:pPr defTabSz="914377"/>
              <a:t>‹#›</a:t>
            </a:fld>
            <a:endParaRPr lang="en-US">
              <a:solidFill>
                <a:srgbClr val="000000">
                  <a:tint val="75000"/>
                </a:srgbClr>
              </a:solidFill>
              <a:uFillTx/>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80" r:id="rId19"/>
    <p:sldLayoutId id="2147483681" r:id="rId20"/>
  </p:sldLayoutIdLst>
  <p:txStyles>
    <p:titleStyle>
      <a:lvl1pPr algn="l" defTabSz="914377" rtl="0" eaLnBrk="1" latinLnBrk="0" hangingPunct="1">
        <a:lnSpc>
          <a:spcPct val="90000"/>
        </a:lnSpc>
        <a:spcBef>
          <a:spcPct val="0"/>
        </a:spcBef>
        <a:buNone/>
        <a:defRPr sz="4400" kern="1200">
          <a:solidFill>
            <a:schemeClr val="tx1"/>
          </a:solidFill>
          <a:uFillTx/>
          <a:latin typeface="+mj-lt"/>
          <a:ea typeface="Helvetica Neue" charset="0"/>
          <a:cs typeface="Helvetica Neue" charset="0"/>
        </a:defRPr>
      </a:lvl1pPr>
    </p:titleStyle>
    <p:bodyStyle>
      <a:lvl1pPr marL="0" indent="0" algn="l" defTabSz="914377" rtl="0" eaLnBrk="1" latinLnBrk="0" hangingPunct="1">
        <a:lnSpc>
          <a:spcPct val="90000"/>
        </a:lnSpc>
        <a:spcBef>
          <a:spcPts val="2200"/>
        </a:spcBef>
        <a:buFont typeface="Wingdings" charset="2"/>
        <a:buNone/>
        <a:defRPr sz="2800" b="0" i="0" kern="1200">
          <a:solidFill>
            <a:schemeClr val="tx1"/>
          </a:solidFill>
          <a:uFillTx/>
          <a:latin typeface="+mn-lt"/>
          <a:ea typeface="Helvetica Neue Light" charset="0"/>
          <a:cs typeface="Helvetica Neue Light" charset="0"/>
        </a:defRPr>
      </a:lvl1pPr>
      <a:lvl2pPr marL="685783" indent="-228594" algn="l" defTabSz="914377" rtl="0" eaLnBrk="1" latinLnBrk="0" hangingPunct="1">
        <a:lnSpc>
          <a:spcPct val="90000"/>
        </a:lnSpc>
        <a:spcBef>
          <a:spcPts val="500"/>
        </a:spcBef>
        <a:buFont typeface="Wingdings" charset="2"/>
        <a:buChar char="Ø"/>
        <a:defRPr sz="2400" b="0" i="0" kern="1200">
          <a:solidFill>
            <a:schemeClr val="tx1"/>
          </a:solidFill>
          <a:uFillTx/>
          <a:latin typeface="+mn-lt"/>
          <a:ea typeface="Helvetica Neue Light" charset="0"/>
          <a:cs typeface="Helvetica Neue Light" charset="0"/>
        </a:defRPr>
      </a:lvl2pPr>
      <a:lvl3pPr marL="1142971" indent="-228594" algn="l" defTabSz="914377" rtl="0" eaLnBrk="1" latinLnBrk="0" hangingPunct="1">
        <a:lnSpc>
          <a:spcPct val="90000"/>
        </a:lnSpc>
        <a:spcBef>
          <a:spcPts val="500"/>
        </a:spcBef>
        <a:buFont typeface="Wingdings" charset="2"/>
        <a:buChar char="Ø"/>
        <a:defRPr sz="2000" b="0" i="0" kern="1200">
          <a:solidFill>
            <a:schemeClr val="tx1"/>
          </a:solidFill>
          <a:uFillTx/>
          <a:latin typeface="+mn-lt"/>
          <a:ea typeface="Helvetica Neue Light" charset="0"/>
          <a:cs typeface="Helvetica Neue Light" charset="0"/>
        </a:defRPr>
      </a:lvl3pPr>
      <a:lvl4pPr marL="1600160" indent="-228594" algn="l" defTabSz="914377" rtl="0" eaLnBrk="1" latinLnBrk="0" hangingPunct="1">
        <a:lnSpc>
          <a:spcPct val="90000"/>
        </a:lnSpc>
        <a:spcBef>
          <a:spcPts val="500"/>
        </a:spcBef>
        <a:buFont typeface="Wingdings" charset="2"/>
        <a:buChar char="Ø"/>
        <a:defRPr sz="1800" b="0" i="0" kern="1200">
          <a:solidFill>
            <a:schemeClr val="tx1"/>
          </a:solidFill>
          <a:uFillTx/>
          <a:latin typeface="+mn-lt"/>
          <a:ea typeface="Helvetica Neue Light" charset="0"/>
          <a:cs typeface="Helvetica Neue Light" charset="0"/>
        </a:defRPr>
      </a:lvl4pPr>
      <a:lvl5pPr marL="2057349" indent="-228594" algn="l" defTabSz="914377" rtl="0" eaLnBrk="1" latinLnBrk="0" hangingPunct="1">
        <a:lnSpc>
          <a:spcPct val="90000"/>
        </a:lnSpc>
        <a:spcBef>
          <a:spcPts val="500"/>
        </a:spcBef>
        <a:buFont typeface="Wingdings" charset="2"/>
        <a:buChar char="Ø"/>
        <a:defRPr sz="1800" b="0" i="0" kern="1200">
          <a:solidFill>
            <a:schemeClr val="tx1"/>
          </a:solidFill>
          <a:uFillTx/>
          <a:latin typeface="+mn-lt"/>
          <a:ea typeface="Helvetica Neue Light" charset="0"/>
          <a:cs typeface="Helvetica Neue Light" charset="0"/>
        </a:defRPr>
      </a:lvl5pPr>
      <a:lvl6pPr marL="2514537" indent="-228594" algn="l" defTabSz="914377" rtl="0" eaLnBrk="1" latinLnBrk="0" hangingPunct="1">
        <a:lnSpc>
          <a:spcPct val="90000"/>
        </a:lnSpc>
        <a:spcBef>
          <a:spcPts val="500"/>
        </a:spcBef>
        <a:buFont typeface="Arial"/>
        <a:buChar char="•"/>
        <a:defRPr sz="1800" kern="1200">
          <a:solidFill>
            <a:schemeClr val="tx1"/>
          </a:solidFill>
          <a:uFillTx/>
          <a:latin typeface="+mn-lt"/>
          <a:ea typeface="+mn-ea"/>
          <a:cs typeface="+mn-cs"/>
        </a:defRPr>
      </a:lvl6pPr>
      <a:lvl7pPr marL="2971726" indent="-228594" algn="l" defTabSz="914377" rtl="0" eaLnBrk="1" latinLnBrk="0" hangingPunct="1">
        <a:lnSpc>
          <a:spcPct val="90000"/>
        </a:lnSpc>
        <a:spcBef>
          <a:spcPts val="500"/>
        </a:spcBef>
        <a:buFont typeface="Arial"/>
        <a:buChar char="•"/>
        <a:defRPr sz="1800" kern="1200">
          <a:solidFill>
            <a:schemeClr val="tx1"/>
          </a:solidFill>
          <a:uFillTx/>
          <a:latin typeface="+mn-lt"/>
          <a:ea typeface="+mn-ea"/>
          <a:cs typeface="+mn-cs"/>
        </a:defRPr>
      </a:lvl7pPr>
      <a:lvl8pPr marL="3428914" indent="-228594" algn="l" defTabSz="914377" rtl="0" eaLnBrk="1" latinLnBrk="0" hangingPunct="1">
        <a:lnSpc>
          <a:spcPct val="90000"/>
        </a:lnSpc>
        <a:spcBef>
          <a:spcPts val="500"/>
        </a:spcBef>
        <a:buFont typeface="Arial"/>
        <a:buChar char="•"/>
        <a:defRPr sz="1800" kern="1200">
          <a:solidFill>
            <a:schemeClr val="tx1"/>
          </a:solidFill>
          <a:uFillTx/>
          <a:latin typeface="+mn-lt"/>
          <a:ea typeface="+mn-ea"/>
          <a:cs typeface="+mn-cs"/>
        </a:defRPr>
      </a:lvl8pPr>
      <a:lvl9pPr marL="3886103" indent="-228594" algn="l" defTabSz="914377" rtl="0" eaLnBrk="1" latinLnBrk="0" hangingPunct="1">
        <a:lnSpc>
          <a:spcPct val="90000"/>
        </a:lnSpc>
        <a:spcBef>
          <a:spcPts val="500"/>
        </a:spcBef>
        <a:buFont typeface="Arial"/>
        <a:buChar char="•"/>
        <a:defRPr sz="1800" kern="1200">
          <a:solidFill>
            <a:schemeClr val="tx1"/>
          </a:solidFill>
          <a:uFillTx/>
          <a:latin typeface="+mn-lt"/>
          <a:ea typeface="+mn-ea"/>
          <a:cs typeface="+mn-cs"/>
        </a:defRPr>
      </a:lvl9pPr>
    </p:bodyStyle>
    <p:otherStyle>
      <a:defPPr>
        <a:defRPr lang="en-US">
          <a:uFillTx/>
        </a:defRPr>
      </a:defPPr>
      <a:lvl1pPr marL="0" algn="l" defTabSz="914377" rtl="0" eaLnBrk="1" latinLnBrk="0" hangingPunct="1">
        <a:defRPr sz="1800" kern="1200">
          <a:solidFill>
            <a:schemeClr val="tx1"/>
          </a:solidFill>
          <a:uFillTx/>
          <a:latin typeface="+mn-lt"/>
          <a:ea typeface="+mn-ea"/>
          <a:cs typeface="+mn-cs"/>
        </a:defRPr>
      </a:lvl1pPr>
      <a:lvl2pPr marL="457189" algn="l" defTabSz="914377" rtl="0" eaLnBrk="1" latinLnBrk="0" hangingPunct="1">
        <a:defRPr sz="1800" kern="1200">
          <a:solidFill>
            <a:schemeClr val="tx1"/>
          </a:solidFill>
          <a:uFillTx/>
          <a:latin typeface="+mn-lt"/>
          <a:ea typeface="+mn-ea"/>
          <a:cs typeface="+mn-cs"/>
        </a:defRPr>
      </a:lvl2pPr>
      <a:lvl3pPr marL="914377" algn="l" defTabSz="914377" rtl="0" eaLnBrk="1" latinLnBrk="0" hangingPunct="1">
        <a:defRPr sz="1800" kern="1200">
          <a:solidFill>
            <a:schemeClr val="tx1"/>
          </a:solidFill>
          <a:uFillTx/>
          <a:latin typeface="+mn-lt"/>
          <a:ea typeface="+mn-ea"/>
          <a:cs typeface="+mn-cs"/>
        </a:defRPr>
      </a:lvl3pPr>
      <a:lvl4pPr marL="1371566" algn="l" defTabSz="914377" rtl="0" eaLnBrk="1" latinLnBrk="0" hangingPunct="1">
        <a:defRPr sz="1800" kern="1200">
          <a:solidFill>
            <a:schemeClr val="tx1"/>
          </a:solidFill>
          <a:uFillTx/>
          <a:latin typeface="+mn-lt"/>
          <a:ea typeface="+mn-ea"/>
          <a:cs typeface="+mn-cs"/>
        </a:defRPr>
      </a:lvl4pPr>
      <a:lvl5pPr marL="1828754" algn="l" defTabSz="914377" rtl="0" eaLnBrk="1" latinLnBrk="0" hangingPunct="1">
        <a:defRPr sz="1800" kern="1200">
          <a:solidFill>
            <a:schemeClr val="tx1"/>
          </a:solidFill>
          <a:uFillTx/>
          <a:latin typeface="+mn-lt"/>
          <a:ea typeface="+mn-ea"/>
          <a:cs typeface="+mn-cs"/>
        </a:defRPr>
      </a:lvl5pPr>
      <a:lvl6pPr marL="2285943" algn="l" defTabSz="914377" rtl="0" eaLnBrk="1" latinLnBrk="0" hangingPunct="1">
        <a:defRPr sz="1800" kern="1200">
          <a:solidFill>
            <a:schemeClr val="tx1"/>
          </a:solidFill>
          <a:uFillTx/>
          <a:latin typeface="+mn-lt"/>
          <a:ea typeface="+mn-ea"/>
          <a:cs typeface="+mn-cs"/>
        </a:defRPr>
      </a:lvl6pPr>
      <a:lvl7pPr marL="2743131" algn="l" defTabSz="914377" rtl="0" eaLnBrk="1" latinLnBrk="0" hangingPunct="1">
        <a:defRPr sz="1800" kern="1200">
          <a:solidFill>
            <a:schemeClr val="tx1"/>
          </a:solidFill>
          <a:uFillTx/>
          <a:latin typeface="+mn-lt"/>
          <a:ea typeface="+mn-ea"/>
          <a:cs typeface="+mn-cs"/>
        </a:defRPr>
      </a:lvl7pPr>
      <a:lvl8pPr marL="3200320" algn="l" defTabSz="914377" rtl="0" eaLnBrk="1" latinLnBrk="0" hangingPunct="1">
        <a:defRPr sz="1800" kern="1200">
          <a:solidFill>
            <a:schemeClr val="tx1"/>
          </a:solidFill>
          <a:uFillTx/>
          <a:latin typeface="+mn-lt"/>
          <a:ea typeface="+mn-ea"/>
          <a:cs typeface="+mn-cs"/>
        </a:defRPr>
      </a:lvl8pPr>
      <a:lvl9pPr marL="3657509" algn="l" defTabSz="914377" rtl="0" eaLnBrk="1" latinLnBrk="0" hangingPunct="1">
        <a:defRPr sz="1800" kern="1200">
          <a:solidFill>
            <a:schemeClr val="tx1"/>
          </a:solidFill>
          <a:uFillTx/>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609600" y="274637"/>
            <a:ext cx="8940800" cy="901200"/>
          </a:xfrm>
          <a:prstGeom prst="rect">
            <a:avLst/>
          </a:prstGeom>
          <a:noFill/>
          <a:ln>
            <a:noFill/>
          </a:ln>
        </p:spPr>
        <p:txBody>
          <a:bodyPr lIns="91425" tIns="91425" rIns="91425" bIns="91425" anchor="b" anchorCtr="0"/>
          <a:lstStyle>
            <a:lvl1pPr lvl="0" algn="l" rtl="0">
              <a:spcBef>
                <a:spcPts val="0"/>
              </a:spcBef>
              <a:buClr>
                <a:srgbClr val="3B7EA1"/>
              </a:buClr>
              <a:buSzPct val="100000"/>
              <a:buFont typeface="Arial"/>
              <a:buNone/>
              <a:defRPr sz="3600" b="1" i="0" u="none" strike="noStrike" cap="none">
                <a:solidFill>
                  <a:srgbClr val="3B7EA1"/>
                </a:solidFill>
                <a:latin typeface="Arial"/>
                <a:ea typeface="Arial"/>
                <a:cs typeface="Arial"/>
                <a:sym typeface="Arial"/>
              </a:defRPr>
            </a:lvl1pPr>
            <a:lvl2pPr lvl="1" algn="l" rtl="0">
              <a:spcBef>
                <a:spcPts val="0"/>
              </a:spcBef>
              <a:buClr>
                <a:schemeClr val="dk2"/>
              </a:buClr>
              <a:buSzPct val="100000"/>
              <a:buFont typeface="Arial"/>
              <a:buNone/>
              <a:defRPr sz="3600" b="1" i="0" u="none" strike="noStrike" cap="none">
                <a:solidFill>
                  <a:schemeClr val="dk2"/>
                </a:solidFill>
                <a:latin typeface="Arial"/>
                <a:ea typeface="Arial"/>
                <a:cs typeface="Arial"/>
                <a:sym typeface="Arial"/>
              </a:defRPr>
            </a:lvl2pPr>
            <a:lvl3pPr lvl="2" algn="l" rtl="0">
              <a:spcBef>
                <a:spcPts val="0"/>
              </a:spcBef>
              <a:buClr>
                <a:schemeClr val="dk2"/>
              </a:buClr>
              <a:buSzPct val="100000"/>
              <a:buFont typeface="Arial"/>
              <a:buNone/>
              <a:defRPr sz="3600" b="1" i="0" u="none" strike="noStrike" cap="none">
                <a:solidFill>
                  <a:schemeClr val="dk2"/>
                </a:solidFill>
                <a:latin typeface="Arial"/>
                <a:ea typeface="Arial"/>
                <a:cs typeface="Arial"/>
                <a:sym typeface="Arial"/>
              </a:defRPr>
            </a:lvl3pPr>
            <a:lvl4pPr lvl="3" algn="l" rtl="0">
              <a:spcBef>
                <a:spcPts val="0"/>
              </a:spcBef>
              <a:buClr>
                <a:schemeClr val="dk2"/>
              </a:buClr>
              <a:buSzPct val="100000"/>
              <a:buFont typeface="Arial"/>
              <a:buNone/>
              <a:defRPr sz="3600" b="1" i="0" u="none" strike="noStrike" cap="none">
                <a:solidFill>
                  <a:schemeClr val="dk2"/>
                </a:solidFill>
                <a:latin typeface="Arial"/>
                <a:ea typeface="Arial"/>
                <a:cs typeface="Arial"/>
                <a:sym typeface="Arial"/>
              </a:defRPr>
            </a:lvl4pPr>
            <a:lvl5pPr lvl="4" algn="l" rtl="0">
              <a:spcBef>
                <a:spcPts val="0"/>
              </a:spcBef>
              <a:buClr>
                <a:schemeClr val="dk2"/>
              </a:buClr>
              <a:buSzPct val="100000"/>
              <a:buFont typeface="Arial"/>
              <a:buNone/>
              <a:defRPr sz="3600" b="1" i="0" u="none" strike="noStrike" cap="none">
                <a:solidFill>
                  <a:schemeClr val="dk2"/>
                </a:solidFill>
                <a:latin typeface="Arial"/>
                <a:ea typeface="Arial"/>
                <a:cs typeface="Arial"/>
                <a:sym typeface="Arial"/>
              </a:defRPr>
            </a:lvl5pPr>
            <a:lvl6pPr lvl="5" algn="l" rtl="0">
              <a:spcBef>
                <a:spcPts val="0"/>
              </a:spcBef>
              <a:buClr>
                <a:schemeClr val="dk2"/>
              </a:buClr>
              <a:buSzPct val="100000"/>
              <a:buFont typeface="Arial"/>
              <a:buNone/>
              <a:defRPr sz="3600" b="1" i="0" u="none" strike="noStrike" cap="none">
                <a:solidFill>
                  <a:schemeClr val="dk2"/>
                </a:solidFill>
                <a:latin typeface="Arial"/>
                <a:ea typeface="Arial"/>
                <a:cs typeface="Arial"/>
                <a:sym typeface="Arial"/>
              </a:defRPr>
            </a:lvl6pPr>
            <a:lvl7pPr lvl="6" algn="l" rtl="0">
              <a:spcBef>
                <a:spcPts val="0"/>
              </a:spcBef>
              <a:buClr>
                <a:schemeClr val="dk2"/>
              </a:buClr>
              <a:buSzPct val="100000"/>
              <a:buFont typeface="Arial"/>
              <a:buNone/>
              <a:defRPr sz="3600" b="1" i="0" u="none" strike="noStrike" cap="none">
                <a:solidFill>
                  <a:schemeClr val="dk2"/>
                </a:solidFill>
                <a:latin typeface="Arial"/>
                <a:ea typeface="Arial"/>
                <a:cs typeface="Arial"/>
                <a:sym typeface="Arial"/>
              </a:defRPr>
            </a:lvl7pPr>
            <a:lvl8pPr lvl="7" algn="l" rtl="0">
              <a:spcBef>
                <a:spcPts val="0"/>
              </a:spcBef>
              <a:buClr>
                <a:schemeClr val="dk2"/>
              </a:buClr>
              <a:buSzPct val="100000"/>
              <a:buFont typeface="Arial"/>
              <a:buNone/>
              <a:defRPr sz="3600" b="1" i="0" u="none" strike="noStrike" cap="none">
                <a:solidFill>
                  <a:schemeClr val="dk2"/>
                </a:solidFill>
                <a:latin typeface="Arial"/>
                <a:ea typeface="Arial"/>
                <a:cs typeface="Arial"/>
                <a:sym typeface="Arial"/>
              </a:defRPr>
            </a:lvl8pPr>
            <a:lvl9pPr lvl="8" algn="l" rtl="0">
              <a:spcBef>
                <a:spcPts val="0"/>
              </a:spcBef>
              <a:buClr>
                <a:schemeClr val="dk2"/>
              </a:buClr>
              <a:buSzPct val="100000"/>
              <a:buFont typeface="Arial"/>
              <a:buNone/>
              <a:defRPr sz="3600" b="1" i="0" u="none" strike="noStrike" cap="none">
                <a:solidFill>
                  <a:schemeClr val="dk2"/>
                </a:solidFill>
                <a:latin typeface="Arial"/>
                <a:ea typeface="Arial"/>
                <a:cs typeface="Arial"/>
                <a:sym typeface="Arial"/>
              </a:defRPr>
            </a:lvl9pPr>
          </a:lstStyle>
          <a:p>
            <a:endParaRPr dirty="0"/>
          </a:p>
        </p:txBody>
      </p:sp>
      <p:sp>
        <p:nvSpPr>
          <p:cNvPr id="34" name="Shape 34"/>
          <p:cNvSpPr txBox="1">
            <a:spLocks noGrp="1"/>
          </p:cNvSpPr>
          <p:nvPr>
            <p:ph type="body" idx="1"/>
          </p:nvPr>
        </p:nvSpPr>
        <p:spPr>
          <a:xfrm>
            <a:off x="609600" y="1295400"/>
            <a:ext cx="10972800" cy="4830800"/>
          </a:xfrm>
          <a:prstGeom prst="rect">
            <a:avLst/>
          </a:prstGeom>
          <a:noFill/>
          <a:ln>
            <a:noFill/>
          </a:ln>
        </p:spPr>
        <p:txBody>
          <a:bodyPr lIns="91425" tIns="91425" rIns="91425" bIns="91425" anchor="t" anchorCtr="0"/>
          <a:lstStyle>
            <a:lvl1pPr lvl="0" algn="l" rtl="0">
              <a:spcBef>
                <a:spcPts val="480"/>
              </a:spcBef>
              <a:buClr>
                <a:srgbClr val="C4820E"/>
              </a:buClr>
              <a:buSzPct val="100000"/>
              <a:buFont typeface="Arial"/>
              <a:buChar char="●"/>
              <a:defRPr sz="2400" b="0" i="0" u="none" strike="noStrike" cap="none">
                <a:solidFill>
                  <a:schemeClr val="dk1"/>
                </a:solidFill>
                <a:latin typeface="Arial"/>
                <a:ea typeface="Arial"/>
                <a:cs typeface="Arial"/>
                <a:sym typeface="Arial"/>
              </a:defRPr>
            </a:lvl1pPr>
            <a:lvl2pPr lvl="1" algn="l" rtl="0">
              <a:spcBef>
                <a:spcPts val="480"/>
              </a:spcBef>
              <a:buClr>
                <a:srgbClr val="C4820E"/>
              </a:buClr>
              <a:buSzPct val="100000"/>
              <a:buFont typeface="Courier New"/>
              <a:buChar char="o"/>
              <a:defRPr sz="2400" b="0" i="0" u="none" strike="noStrike" cap="none">
                <a:solidFill>
                  <a:schemeClr val="dk1"/>
                </a:solidFill>
                <a:latin typeface="Arial"/>
                <a:ea typeface="Arial"/>
                <a:cs typeface="Arial"/>
                <a:sym typeface="Arial"/>
              </a:defRPr>
            </a:lvl2pPr>
            <a:lvl3pPr lvl="2" algn="l" rtl="0">
              <a:spcBef>
                <a:spcPts val="480"/>
              </a:spcBef>
              <a:buClr>
                <a:srgbClr val="C4820E"/>
              </a:buClr>
              <a:buSzPct val="100000"/>
              <a:buFont typeface="Wingdings"/>
              <a:buChar char="§"/>
              <a:defRPr sz="2400" b="0" i="0" u="none" strike="noStrike" cap="none">
                <a:solidFill>
                  <a:schemeClr val="dk1"/>
                </a:solidFill>
                <a:latin typeface="Arial"/>
                <a:ea typeface="Arial"/>
                <a:cs typeface="Arial"/>
                <a:sym typeface="Arial"/>
              </a:defRPr>
            </a:lvl3pPr>
            <a:lvl4pPr lvl="3" algn="l" rtl="0">
              <a:spcBef>
                <a:spcPts val="360"/>
              </a:spcBef>
              <a:buClr>
                <a:srgbClr val="C4820E"/>
              </a:buClr>
              <a:buSzPct val="100000"/>
              <a:buFont typeface="Arial"/>
              <a:buChar char="●"/>
              <a:defRPr sz="1800" b="0" i="0" u="none" strike="noStrike" cap="none">
                <a:solidFill>
                  <a:schemeClr val="dk1"/>
                </a:solidFill>
                <a:latin typeface="Arial"/>
                <a:ea typeface="Arial"/>
                <a:cs typeface="Arial"/>
                <a:sym typeface="Arial"/>
              </a:defRPr>
            </a:lvl4pPr>
            <a:lvl5pPr lvl="4" algn="l" rtl="0">
              <a:spcBef>
                <a:spcPts val="360"/>
              </a:spcBef>
              <a:buClr>
                <a:srgbClr val="C4820E"/>
              </a:buClr>
              <a:buSzPct val="100000"/>
              <a:buFont typeface="Courier New"/>
              <a:buChar char="o"/>
              <a:defRPr sz="1800" b="0" i="0" u="none" strike="noStrike" cap="none">
                <a:solidFill>
                  <a:schemeClr val="dk1"/>
                </a:solidFill>
                <a:latin typeface="Arial"/>
                <a:ea typeface="Arial"/>
                <a:cs typeface="Arial"/>
                <a:sym typeface="Arial"/>
              </a:defRPr>
            </a:lvl5pPr>
            <a:lvl6pPr lvl="5" algn="l" rtl="0">
              <a:spcBef>
                <a:spcPts val="360"/>
              </a:spcBef>
              <a:buClr>
                <a:srgbClr val="C4820E"/>
              </a:buClr>
              <a:buSzPct val="100000"/>
              <a:buFont typeface="Wingdings"/>
              <a:buChar char="§"/>
              <a:defRPr sz="1800" b="0" i="0" u="none" strike="noStrike" cap="none">
                <a:solidFill>
                  <a:schemeClr val="dk1"/>
                </a:solidFill>
                <a:latin typeface="Arial"/>
                <a:ea typeface="Arial"/>
                <a:cs typeface="Arial"/>
                <a:sym typeface="Arial"/>
              </a:defRPr>
            </a:lvl6pPr>
            <a:lvl7pPr lvl="6" algn="l" rtl="0">
              <a:spcBef>
                <a:spcPts val="360"/>
              </a:spcBef>
              <a:buClr>
                <a:srgbClr val="C4820E"/>
              </a:buClr>
              <a:buSzPct val="100000"/>
              <a:buFont typeface="Arial"/>
              <a:buChar char="●"/>
              <a:defRPr sz="1800" b="0" i="0" u="none" strike="noStrike" cap="none">
                <a:solidFill>
                  <a:schemeClr val="dk1"/>
                </a:solidFill>
                <a:latin typeface="Arial"/>
                <a:ea typeface="Arial"/>
                <a:cs typeface="Arial"/>
                <a:sym typeface="Arial"/>
              </a:defRPr>
            </a:lvl7pPr>
            <a:lvl8pPr lvl="7" algn="l" rtl="0">
              <a:spcBef>
                <a:spcPts val="360"/>
              </a:spcBef>
              <a:buClr>
                <a:srgbClr val="C4820E"/>
              </a:buClr>
              <a:buSzPct val="100000"/>
              <a:buFont typeface="Courier New"/>
              <a:buChar char="o"/>
              <a:defRPr sz="1800" b="0" i="0" u="none" strike="noStrike" cap="none">
                <a:solidFill>
                  <a:schemeClr val="dk1"/>
                </a:solidFill>
                <a:latin typeface="Arial"/>
                <a:ea typeface="Arial"/>
                <a:cs typeface="Arial"/>
                <a:sym typeface="Arial"/>
              </a:defRPr>
            </a:lvl8pPr>
            <a:lvl9pPr lvl="8" algn="l" rtl="0">
              <a:spcBef>
                <a:spcPts val="360"/>
              </a:spcBef>
              <a:buClr>
                <a:srgbClr val="C4820E"/>
              </a:buClr>
              <a:buSzPct val="100000"/>
              <a:buFont typeface="Wingdings"/>
              <a:buChar char="§"/>
              <a:defRPr sz="1800" b="0" i="0" u="none" strike="noStrike" cap="none">
                <a:solidFill>
                  <a:schemeClr val="dk1"/>
                </a:solidFill>
                <a:latin typeface="Arial"/>
                <a:ea typeface="Arial"/>
                <a:cs typeface="Arial"/>
                <a:sym typeface="Arial"/>
              </a:defRPr>
            </a:lvl9pPr>
          </a:lstStyle>
          <a:p>
            <a:endParaRPr dirty="0"/>
          </a:p>
        </p:txBody>
      </p:sp>
    </p:spTree>
    <p:extLst>
      <p:ext uri="{BB962C8B-B14F-4D97-AF65-F5344CB8AC3E}">
        <p14:creationId xmlns:p14="http://schemas.microsoft.com/office/powerpoint/2010/main" val="2028855727"/>
      </p:ext>
    </p:extLst>
  </p:cSld>
  <p:clrMap bg1="lt1" tx1="dk1" bg2="dk2" tx2="lt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L="296863" marR="0" lvl="0" indent="-284163" algn="l" rtl="0">
        <a:lnSpc>
          <a:spcPct val="100000"/>
        </a:lnSpc>
        <a:spcBef>
          <a:spcPts val="0"/>
        </a:spcBef>
        <a:spcAft>
          <a:spcPts val="0"/>
        </a:spcAft>
        <a:buNone/>
        <a:tabLst/>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fernando.perez@Berkeley.edu" TargetMode="External"/><Relationship Id="rId2" Type="http://schemas.openxmlformats.org/officeDocument/2006/relationships/hyperlink" Target="mailto:jegonzal@cs.berkeley.edu" TargetMode="External"/><Relationship Id="rId1" Type="http://schemas.openxmlformats.org/officeDocument/2006/relationships/slideLayout" Target="../slideLayouts/slideLayout1.xml"/><Relationship Id="rId6" Type="http://schemas.openxmlformats.org/officeDocument/2006/relationships/image" Target="../media/image4.tiff"/><Relationship Id="rId5" Type="http://schemas.openxmlformats.org/officeDocument/2006/relationships/image" Target="../media/image3.tiff"/><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12.em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14.emf"/><Relationship Id="rId5" Type="http://schemas.openxmlformats.org/officeDocument/2006/relationships/oleObject" Target="../embeddings/oleObject3.bin"/><Relationship Id="rId4" Type="http://schemas.openxmlformats.org/officeDocument/2006/relationships/image" Target="../media/image13.em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16.emf"/><Relationship Id="rId5" Type="http://schemas.openxmlformats.org/officeDocument/2006/relationships/oleObject" Target="../embeddings/oleObject5.bin"/><Relationship Id="rId4" Type="http://schemas.openxmlformats.org/officeDocument/2006/relationships/image" Target="../media/image15.emf"/></Relationships>
</file>

<file path=ppt/slides/_rels/slide22.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15.emf"/><Relationship Id="rId5" Type="http://schemas.openxmlformats.org/officeDocument/2006/relationships/oleObject" Target="../embeddings/oleObject7.bin"/><Relationship Id="rId4" Type="http://schemas.openxmlformats.org/officeDocument/2006/relationships/image" Target="../media/image17.emf"/></Relationships>
</file>

<file path=ppt/slides/_rels/slide23.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1.xml"/><Relationship Id="rId1" Type="http://schemas.openxmlformats.org/officeDocument/2006/relationships/vmlDrawing" Target="../drawings/vmlDrawing5.vml"/><Relationship Id="rId4" Type="http://schemas.openxmlformats.org/officeDocument/2006/relationships/image" Target="../media/image15.emf"/></Relationships>
</file>

<file path=ppt/slides/_rels/slide24.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image" Target="../media/image19.emf"/><Relationship Id="rId1" Type="http://schemas.openxmlformats.org/officeDocument/2006/relationships/slideLayout" Target="../slideLayouts/slideLayout2.xml"/><Relationship Id="rId6" Type="http://schemas.openxmlformats.org/officeDocument/2006/relationships/image" Target="../media/image23.emf"/><Relationship Id="rId5" Type="http://schemas.openxmlformats.org/officeDocument/2006/relationships/image" Target="../media/image22.emf"/><Relationship Id="rId4" Type="http://schemas.openxmlformats.org/officeDocument/2006/relationships/image" Target="../media/image21.emf"/></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20.tiff"/><Relationship Id="rId1" Type="http://schemas.openxmlformats.org/officeDocument/2006/relationships/slideLayout" Target="../slideLayouts/slideLayout2.xml"/><Relationship Id="rId6" Type="http://schemas.openxmlformats.org/officeDocument/2006/relationships/image" Target="../media/image19.emf"/><Relationship Id="rId5" Type="http://schemas.openxmlformats.org/officeDocument/2006/relationships/image" Target="../media/image23.emf"/><Relationship Id="rId4" Type="http://schemas.openxmlformats.org/officeDocument/2006/relationships/image" Target="../media/image22.emf"/></Relationships>
</file>

<file path=ppt/slides/_rels/slide31.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20.tiff"/><Relationship Id="rId1" Type="http://schemas.openxmlformats.org/officeDocument/2006/relationships/slideLayout" Target="../slideLayouts/slideLayout2.xml"/><Relationship Id="rId6" Type="http://schemas.openxmlformats.org/officeDocument/2006/relationships/image" Target="../media/image19.emf"/><Relationship Id="rId5" Type="http://schemas.openxmlformats.org/officeDocument/2006/relationships/image" Target="../media/image23.emf"/><Relationship Id="rId4" Type="http://schemas.openxmlformats.org/officeDocument/2006/relationships/image" Target="../media/image22.emf"/></Relationships>
</file>

<file path=ppt/slides/_rels/slide32.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11.xml"/></Relationships>
</file>

<file path=ppt/slides/_rels/slide4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38.emf"/><Relationship Id="rId7" Type="http://schemas.openxmlformats.org/officeDocument/2006/relationships/image" Target="../media/image37.emf"/><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oleObject" Target="../embeddings/oleObject10.bin"/><Relationship Id="rId5" Type="http://schemas.openxmlformats.org/officeDocument/2006/relationships/image" Target="../media/image36.emf"/><Relationship Id="rId4" Type="http://schemas.openxmlformats.org/officeDocument/2006/relationships/oleObject" Target="../embeddings/oleObject9.bin"/></Relationships>
</file>

<file path=ppt/slides/_rels/slide63.xml.rels><?xml version="1.0" encoding="UTF-8" standalone="yes"?>
<Relationships xmlns="http://schemas.openxmlformats.org/package/2006/relationships"><Relationship Id="rId8" Type="http://schemas.openxmlformats.org/officeDocument/2006/relationships/oleObject" Target="../embeddings/oleObject13.bin"/><Relationship Id="rId3" Type="http://schemas.openxmlformats.org/officeDocument/2006/relationships/image" Target="../media/image38.emf"/><Relationship Id="rId7" Type="http://schemas.openxmlformats.org/officeDocument/2006/relationships/image" Target="../media/image40.emf"/><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oleObject" Target="../embeddings/oleObject12.bin"/><Relationship Id="rId5" Type="http://schemas.openxmlformats.org/officeDocument/2006/relationships/image" Target="../media/image39.emf"/><Relationship Id="rId4" Type="http://schemas.openxmlformats.org/officeDocument/2006/relationships/oleObject" Target="../embeddings/oleObject11.bin"/><Relationship Id="rId9" Type="http://schemas.openxmlformats.org/officeDocument/2006/relationships/image" Target="../media/image41.emf"/></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Layout" Target="../slideLayouts/slideLayout11.xml"/></Relationships>
</file>

<file path=ppt/slides/_rels/slide67.xml.rels><?xml version="1.0" encoding="UTF-8" standalone="yes"?>
<Relationships xmlns="http://schemas.openxmlformats.org/package/2006/relationships"><Relationship Id="rId2" Type="http://schemas.openxmlformats.org/officeDocument/2006/relationships/image" Target="../media/image43.emf"/><Relationship Id="rId1" Type="http://schemas.openxmlformats.org/officeDocument/2006/relationships/slideLayout" Target="../slideLayouts/slideLayout11.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en.wikipedia.org/wiki/Independent_and_identically_distributed" TargetMode="External"/><Relationship Id="rId2" Type="http://schemas.openxmlformats.org/officeDocument/2006/relationships/image" Target="../media/image6.emf"/><Relationship Id="rId1" Type="http://schemas.openxmlformats.org/officeDocument/2006/relationships/slideLayout" Target="../slideLayouts/slideLayout2.xml"/><Relationship Id="rId5" Type="http://schemas.openxmlformats.org/officeDocument/2006/relationships/hyperlink" Target="https://en.wikipedia.org/wiki/Normal_distribution" TargetMode="External"/><Relationship Id="rId4" Type="http://schemas.openxmlformats.org/officeDocument/2006/relationships/hyperlink" Target="https://en.wikipedia.org/wiki/Convergence_in_distribution"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7.tiff"/><Relationship Id="rId1" Type="http://schemas.openxmlformats.org/officeDocument/2006/relationships/slideLayout" Target="../slideLayouts/slideLayout2.xml"/><Relationship Id="rId5" Type="http://schemas.openxmlformats.org/officeDocument/2006/relationships/image" Target="../media/image10.tiff"/><Relationship Id="rId4" Type="http://schemas.openxmlformats.org/officeDocument/2006/relationships/image" Target="../media/image9.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822127" y="386493"/>
            <a:ext cx="10764822" cy="4076701"/>
          </a:xfrm>
        </p:spPr>
        <p:txBody>
          <a:bodyPr anchor="ctr">
            <a:normAutofit/>
          </a:bodyPr>
          <a:lstStyle/>
          <a:p>
            <a:pPr algn="l"/>
            <a:r>
              <a:rPr lang="en-US" sz="7200" b="1" i="1" dirty="0"/>
              <a:t>Sampling tools</a:t>
            </a:r>
            <a:r>
              <a:rPr lang="en-US" sz="7200" i="1" dirty="0"/>
              <a:t>:</a:t>
            </a:r>
            <a:br>
              <a:rPr lang="en-US" sz="6600">
                <a:uFillTx/>
              </a:rPr>
            </a:br>
            <a:r>
              <a:rPr lang="en-US" sz="6600" i="1">
                <a:uFillTx/>
              </a:rPr>
              <a:t>the </a:t>
            </a:r>
            <a:r>
              <a:rPr lang="en-US" sz="6600" i="1" dirty="0">
                <a:uFillTx/>
              </a:rPr>
              <a:t>Bootstrap</a:t>
            </a:r>
          </a:p>
        </p:txBody>
      </p:sp>
      <p:sp>
        <p:nvSpPr>
          <p:cNvPr id="5" name="Subtitle 4"/>
          <p:cNvSpPr>
            <a:spLocks noGrp="1"/>
          </p:cNvSpPr>
          <p:nvPr>
            <p:ph type="subTitle" idx="1"/>
          </p:nvPr>
        </p:nvSpPr>
        <p:spPr>
          <a:xfrm>
            <a:off x="423752" y="4430226"/>
            <a:ext cx="8338783" cy="1702284"/>
          </a:xfrm>
        </p:spPr>
        <p:txBody>
          <a:bodyPr>
            <a:noAutofit/>
          </a:bodyPr>
          <a:lstStyle/>
          <a:p>
            <a:pPr algn="l"/>
            <a:r>
              <a:rPr lang="en-US" sz="1800" dirty="0">
                <a:uFillTx/>
              </a:rPr>
              <a:t>Slides by:</a:t>
            </a:r>
          </a:p>
          <a:p>
            <a:pPr algn="l"/>
            <a:r>
              <a:rPr lang="en-US" b="1" dirty="0">
                <a:uFillTx/>
              </a:rPr>
              <a:t>Deborah Nolan </a:t>
            </a:r>
            <a:r>
              <a:rPr lang="en-US" sz="2000" dirty="0">
                <a:hlinkClick r:id="rId2"/>
              </a:rPr>
              <a:t>deborah_nolan</a:t>
            </a:r>
            <a:r>
              <a:rPr lang="en-US" sz="2000" dirty="0">
                <a:uFillTx/>
                <a:hlinkClick r:id="rId2"/>
              </a:rPr>
              <a:t>@berkeley.edu</a:t>
            </a:r>
            <a:endParaRPr lang="en-US" sz="1600" dirty="0"/>
          </a:p>
          <a:p>
            <a:pPr algn="l"/>
            <a:r>
              <a:rPr lang="en-US" sz="2000" b="1" dirty="0"/>
              <a:t>Updates: Fernando Perez </a:t>
            </a:r>
            <a:r>
              <a:rPr lang="en-US" sz="2000" dirty="0">
                <a:hlinkClick r:id="rId3"/>
              </a:rPr>
              <a:t>fernando.perez@berkeley.edu</a:t>
            </a:r>
            <a:r>
              <a:rPr lang="en-US" sz="2000" dirty="0"/>
              <a:t> </a:t>
            </a:r>
            <a:endParaRPr lang="en-US" sz="2000" dirty="0">
              <a:uFillTx/>
              <a:hlinkClick r:id="rId2"/>
            </a:endParaRPr>
          </a:p>
          <a:p>
            <a:pPr algn="l"/>
            <a:endParaRPr lang="en-US" sz="2000" dirty="0">
              <a:uFillTx/>
            </a:endParaRPr>
          </a:p>
        </p:txBody>
      </p:sp>
      <p:grpSp>
        <p:nvGrpSpPr>
          <p:cNvPr id="13" name="Group 12"/>
          <p:cNvGrpSpPr/>
          <p:nvPr/>
        </p:nvGrpSpPr>
        <p:grpSpPr>
          <a:xfrm>
            <a:off x="8626588" y="3544515"/>
            <a:ext cx="2960361" cy="2855070"/>
            <a:chOff x="2398281" y="1322640"/>
            <a:chExt cx="4896161" cy="4722019"/>
          </a:xfrm>
        </p:grpSpPr>
        <p:cxnSp>
          <p:nvCxnSpPr>
            <p:cNvPr id="18" name="Straight Arrow Connector 17"/>
            <p:cNvCxnSpPr/>
            <p:nvPr/>
          </p:nvCxnSpPr>
          <p:spPr>
            <a:xfrm>
              <a:off x="4095395" y="2226135"/>
              <a:ext cx="1371600" cy="0"/>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p:cxnSp>
          <p:nvCxnSpPr>
            <p:cNvPr id="19" name="Straight Arrow Connector 18"/>
            <p:cNvCxnSpPr/>
            <p:nvPr/>
          </p:nvCxnSpPr>
          <p:spPr>
            <a:xfrm>
              <a:off x="6451680" y="3096066"/>
              <a:ext cx="0" cy="1371600"/>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p:cxnSp>
          <p:nvCxnSpPr>
            <p:cNvPr id="20" name="Straight Arrow Connector 19"/>
            <p:cNvCxnSpPr/>
            <p:nvPr/>
          </p:nvCxnSpPr>
          <p:spPr>
            <a:xfrm flipH="1">
              <a:off x="4095395" y="5336382"/>
              <a:ext cx="1371600" cy="0"/>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p:cxnSp>
          <p:nvCxnSpPr>
            <p:cNvPr id="21" name="Straight Arrow Connector 20"/>
            <p:cNvCxnSpPr/>
            <p:nvPr/>
          </p:nvCxnSpPr>
          <p:spPr>
            <a:xfrm flipV="1">
              <a:off x="3015076" y="3096066"/>
              <a:ext cx="0" cy="1371600"/>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p:sp>
          <p:nvSpPr>
            <p:cNvPr id="22" name="TextBox 21"/>
            <p:cNvSpPr txBox="1"/>
            <p:nvPr/>
          </p:nvSpPr>
          <p:spPr>
            <a:xfrm>
              <a:off x="2523009" y="1322640"/>
              <a:ext cx="984132" cy="1985232"/>
            </a:xfrm>
            <a:prstGeom prst="rect">
              <a:avLst/>
            </a:prstGeom>
            <a:noFill/>
          </p:spPr>
          <p:txBody>
            <a:bodyPr wrap="none" rtlCol="0">
              <a:spAutoFit/>
            </a:bodyPr>
            <a:lstStyle/>
            <a:p>
              <a:r>
                <a:rPr lang="en-US" sz="7200" dirty="0">
                  <a:latin typeface="Times" charset="0"/>
                  <a:ea typeface="Times" charset="0"/>
                  <a:cs typeface="Times" charset="0"/>
                </a:rPr>
                <a:t>?</a:t>
              </a:r>
            </a:p>
          </p:txBody>
        </p:sp>
        <p:pic>
          <p:nvPicPr>
            <p:cNvPr id="23" name="Picture 22"/>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5855018" y="1774180"/>
              <a:ext cx="1193324" cy="1013344"/>
            </a:xfrm>
            <a:prstGeom prst="rect">
              <a:avLst/>
            </a:prstGeom>
          </p:spPr>
        </p:pic>
        <p:pic>
          <p:nvPicPr>
            <p:cNvPr id="24" name="Picture 23"/>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608918" y="4881179"/>
              <a:ext cx="1685524" cy="1163480"/>
            </a:xfrm>
            <a:prstGeom prst="rect">
              <a:avLst/>
            </a:prstGeom>
          </p:spPr>
        </p:pic>
        <p:pic>
          <p:nvPicPr>
            <p:cNvPr id="25" name="Picture 24"/>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2398281" y="4628688"/>
              <a:ext cx="1233590" cy="1219164"/>
            </a:xfrm>
            <a:prstGeom prst="rect">
              <a:avLst/>
            </a:prstGeom>
          </p:spPr>
        </p:pic>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8719205-E463-2546-B96D-DBF8767A2478}"/>
              </a:ext>
            </a:extLst>
          </p:cNvPr>
          <p:cNvSpPr>
            <a:spLocks noGrp="1"/>
          </p:cNvSpPr>
          <p:nvPr>
            <p:ph type="ctrTitle"/>
          </p:nvPr>
        </p:nvSpPr>
        <p:spPr/>
        <p:txBody>
          <a:bodyPr/>
          <a:lstStyle/>
          <a:p>
            <a:r>
              <a:rPr lang="en-US" dirty="0"/>
              <a:t>Example: Restaurant Health inspections in SF</a:t>
            </a:r>
          </a:p>
        </p:txBody>
      </p:sp>
      <p:sp>
        <p:nvSpPr>
          <p:cNvPr id="5" name="Subtitle 4">
            <a:extLst>
              <a:ext uri="{FF2B5EF4-FFF2-40B4-BE49-F238E27FC236}">
                <a16:creationId xmlns:a16="http://schemas.microsoft.com/office/drawing/2014/main" id="{28EAE35A-FE11-1643-B464-69F7673B0810}"/>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9607859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a:t>Population</a:t>
            </a:r>
          </a:p>
        </p:txBody>
      </p:sp>
      <p:sp>
        <p:nvSpPr>
          <p:cNvPr id="3" name="Content Placeholder 2"/>
          <p:cNvSpPr>
            <a:spLocks noGrp="1"/>
          </p:cNvSpPr>
          <p:nvPr>
            <p:ph idx="1"/>
          </p:nvPr>
        </p:nvSpPr>
        <p:spPr>
          <a:xfrm>
            <a:off x="838200" y="1646238"/>
            <a:ext cx="10515600" cy="4593463"/>
          </a:xfrm>
        </p:spPr>
        <p:txBody>
          <a:bodyPr>
            <a:normAutofit/>
          </a:bodyPr>
          <a:lstStyle/>
          <a:p>
            <a:r>
              <a:rPr lang="en-US" dirty="0"/>
              <a:t>All 4543 restaurants in San Francisco in 2016</a:t>
            </a:r>
          </a:p>
          <a:p>
            <a:r>
              <a:rPr lang="en-US" dirty="0"/>
              <a:t>Measurement of interest: we are interested in whether the inspection score for a restaurant exceeds 95</a:t>
            </a:r>
          </a:p>
          <a:p>
            <a:pPr marL="457200" lvl="1" indent="0">
              <a:buNone/>
            </a:pPr>
            <a:endParaRPr lang="en-US" dirty="0"/>
          </a:p>
        </p:txBody>
      </p:sp>
    </p:spTree>
    <p:extLst>
      <p:ext uri="{BB962C8B-B14F-4D97-AF65-F5344CB8AC3E}">
        <p14:creationId xmlns:p14="http://schemas.microsoft.com/office/powerpoint/2010/main" val="9963177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a:t>Population Distribution</a:t>
            </a:r>
          </a:p>
        </p:txBody>
      </p:sp>
      <p:pic>
        <p:nvPicPr>
          <p:cNvPr id="8" name="Content Placeholder 7" descr="barplot_counts.pdf"/>
          <p:cNvPicPr>
            <a:picLocks noGrp="1" noChangeAspect="1"/>
          </p:cNvPicPr>
          <p:nvPr>
            <p:ph sz="half" idx="2"/>
          </p:nvPr>
        </p:nvPicPr>
        <p:blipFill>
          <a:blip r:embed="rId2">
            <a:extLst>
              <a:ext uri="{28A0092B-C50C-407E-A947-70E740481C1C}">
                <a14:useLocalDpi xmlns:a14="http://schemas.microsoft.com/office/drawing/2010/main" val="0"/>
              </a:ext>
            </a:extLst>
          </a:blip>
          <a:srcRect t="-11074" b="-11074"/>
          <a:stretch>
            <a:fillRect/>
          </a:stretch>
        </p:blipFill>
        <p:spPr>
          <a:xfrm>
            <a:off x="5152571" y="1112762"/>
            <a:ext cx="6201229" cy="5660571"/>
          </a:xfrm>
        </p:spPr>
      </p:pic>
      <p:sp>
        <p:nvSpPr>
          <p:cNvPr id="7" name="Content Placeholder 4"/>
          <p:cNvSpPr txBox="1">
            <a:spLocks/>
          </p:cNvSpPr>
          <p:nvPr/>
        </p:nvSpPr>
        <p:spPr>
          <a:xfrm>
            <a:off x="845457" y="1836964"/>
            <a:ext cx="4125686" cy="4351339"/>
          </a:xfrm>
          <a:prstGeom prst="rect">
            <a:avLst/>
          </a:prstGeom>
        </p:spPr>
        <p:txBody>
          <a:bodyPr vert="horz" lIns="91440" tIns="45720" rIns="91440" bIns="45720" rtlCol="0">
            <a:normAutofit/>
          </a:bodyPr>
          <a:lstStyle>
            <a:lvl1pPr marL="0" indent="0" algn="l" defTabSz="914377" rtl="0" eaLnBrk="1" latinLnBrk="0" hangingPunct="1">
              <a:lnSpc>
                <a:spcPct val="90000"/>
              </a:lnSpc>
              <a:spcBef>
                <a:spcPts val="2200"/>
              </a:spcBef>
              <a:buFont typeface="Wingdings" charset="2"/>
              <a:buNone/>
              <a:defRPr sz="2800" b="0" i="0" kern="1200">
                <a:solidFill>
                  <a:schemeClr val="tx1"/>
                </a:solidFill>
                <a:uFillTx/>
                <a:latin typeface="+mn-lt"/>
                <a:ea typeface="Helvetica Neue Light" charset="0"/>
                <a:cs typeface="Helvetica Neue Light" charset="0"/>
              </a:defRPr>
            </a:lvl1pPr>
            <a:lvl2pPr marL="685783" indent="-228594" algn="l" defTabSz="914377" rtl="0" eaLnBrk="1" latinLnBrk="0" hangingPunct="1">
              <a:lnSpc>
                <a:spcPct val="90000"/>
              </a:lnSpc>
              <a:spcBef>
                <a:spcPts val="500"/>
              </a:spcBef>
              <a:buFont typeface="Wingdings" charset="2"/>
              <a:buChar char="Ø"/>
              <a:defRPr sz="2400" b="0" i="0" kern="1200">
                <a:solidFill>
                  <a:schemeClr val="tx1"/>
                </a:solidFill>
                <a:uFillTx/>
                <a:latin typeface="+mn-lt"/>
                <a:ea typeface="Helvetica Neue Light" charset="0"/>
                <a:cs typeface="Helvetica Neue Light" charset="0"/>
              </a:defRPr>
            </a:lvl2pPr>
            <a:lvl3pPr marL="1142971" indent="-228594" algn="l" defTabSz="914377" rtl="0" eaLnBrk="1" latinLnBrk="0" hangingPunct="1">
              <a:lnSpc>
                <a:spcPct val="90000"/>
              </a:lnSpc>
              <a:spcBef>
                <a:spcPts val="500"/>
              </a:spcBef>
              <a:buFont typeface="Wingdings" charset="2"/>
              <a:buChar char="Ø"/>
              <a:defRPr sz="2000" b="0" i="0" kern="1200">
                <a:solidFill>
                  <a:schemeClr val="tx1"/>
                </a:solidFill>
                <a:uFillTx/>
                <a:latin typeface="+mn-lt"/>
                <a:ea typeface="Helvetica Neue Light" charset="0"/>
                <a:cs typeface="Helvetica Neue Light" charset="0"/>
              </a:defRPr>
            </a:lvl3pPr>
            <a:lvl4pPr marL="1600160" indent="-228594" algn="l" defTabSz="914377" rtl="0" eaLnBrk="1" latinLnBrk="0" hangingPunct="1">
              <a:lnSpc>
                <a:spcPct val="90000"/>
              </a:lnSpc>
              <a:spcBef>
                <a:spcPts val="500"/>
              </a:spcBef>
              <a:buFont typeface="Wingdings" charset="2"/>
              <a:buChar char="Ø"/>
              <a:defRPr sz="1800" b="0" i="0" kern="1200">
                <a:solidFill>
                  <a:schemeClr val="tx1"/>
                </a:solidFill>
                <a:uFillTx/>
                <a:latin typeface="+mn-lt"/>
                <a:ea typeface="Helvetica Neue Light" charset="0"/>
                <a:cs typeface="Helvetica Neue Light" charset="0"/>
              </a:defRPr>
            </a:lvl4pPr>
            <a:lvl5pPr marL="2057349" indent="-228594" algn="l" defTabSz="914377" rtl="0" eaLnBrk="1" latinLnBrk="0" hangingPunct="1">
              <a:lnSpc>
                <a:spcPct val="90000"/>
              </a:lnSpc>
              <a:spcBef>
                <a:spcPts val="500"/>
              </a:spcBef>
              <a:buFont typeface="Wingdings" charset="2"/>
              <a:buChar char="Ø"/>
              <a:defRPr sz="1800" b="0" i="0" kern="1200">
                <a:solidFill>
                  <a:schemeClr val="tx1"/>
                </a:solidFill>
                <a:uFillTx/>
                <a:latin typeface="+mn-lt"/>
                <a:ea typeface="Helvetica Neue Light" charset="0"/>
                <a:cs typeface="Helvetica Neue Light" charset="0"/>
              </a:defRPr>
            </a:lvl5pPr>
            <a:lvl6pPr marL="2514537" indent="-228594" algn="l" defTabSz="914377" rtl="0" eaLnBrk="1" latinLnBrk="0" hangingPunct="1">
              <a:lnSpc>
                <a:spcPct val="90000"/>
              </a:lnSpc>
              <a:spcBef>
                <a:spcPts val="500"/>
              </a:spcBef>
              <a:buFont typeface="Arial"/>
              <a:buChar char="•"/>
              <a:defRPr sz="1800" kern="1200">
                <a:solidFill>
                  <a:schemeClr val="tx1"/>
                </a:solidFill>
                <a:uFillTx/>
                <a:latin typeface="+mn-lt"/>
                <a:ea typeface="+mn-ea"/>
                <a:cs typeface="+mn-cs"/>
              </a:defRPr>
            </a:lvl6pPr>
            <a:lvl7pPr marL="2971726" indent="-228594" algn="l" defTabSz="914377" rtl="0" eaLnBrk="1" latinLnBrk="0" hangingPunct="1">
              <a:lnSpc>
                <a:spcPct val="90000"/>
              </a:lnSpc>
              <a:spcBef>
                <a:spcPts val="500"/>
              </a:spcBef>
              <a:buFont typeface="Arial"/>
              <a:buChar char="•"/>
              <a:defRPr sz="1800" kern="1200">
                <a:solidFill>
                  <a:schemeClr val="tx1"/>
                </a:solidFill>
                <a:uFillTx/>
                <a:latin typeface="+mn-lt"/>
                <a:ea typeface="+mn-ea"/>
                <a:cs typeface="+mn-cs"/>
              </a:defRPr>
            </a:lvl7pPr>
            <a:lvl8pPr marL="3428914" indent="-228594" algn="l" defTabSz="914377" rtl="0" eaLnBrk="1" latinLnBrk="0" hangingPunct="1">
              <a:lnSpc>
                <a:spcPct val="90000"/>
              </a:lnSpc>
              <a:spcBef>
                <a:spcPts val="500"/>
              </a:spcBef>
              <a:buFont typeface="Arial"/>
              <a:buChar char="•"/>
              <a:defRPr sz="1800" kern="1200">
                <a:solidFill>
                  <a:schemeClr val="tx1"/>
                </a:solidFill>
                <a:uFillTx/>
                <a:latin typeface="+mn-lt"/>
                <a:ea typeface="+mn-ea"/>
                <a:cs typeface="+mn-cs"/>
              </a:defRPr>
            </a:lvl8pPr>
            <a:lvl9pPr marL="3886103" indent="-228594" algn="l" defTabSz="914377" rtl="0" eaLnBrk="1" latinLnBrk="0" hangingPunct="1">
              <a:lnSpc>
                <a:spcPct val="90000"/>
              </a:lnSpc>
              <a:spcBef>
                <a:spcPts val="500"/>
              </a:spcBef>
              <a:buFont typeface="Arial"/>
              <a:buChar char="•"/>
              <a:defRPr sz="1800" kern="1200">
                <a:solidFill>
                  <a:schemeClr val="tx1"/>
                </a:solidFill>
                <a:uFillTx/>
                <a:latin typeface="+mn-lt"/>
                <a:ea typeface="+mn-ea"/>
                <a:cs typeface="+mn-cs"/>
              </a:defRPr>
            </a:lvl9pPr>
          </a:lstStyle>
          <a:p>
            <a:pPr marL="14287"/>
            <a:r>
              <a:rPr lang="en-US" dirty="0"/>
              <a:t>94: 403 </a:t>
            </a:r>
          </a:p>
          <a:p>
            <a:pPr marL="14287"/>
            <a:r>
              <a:rPr lang="en-US" dirty="0"/>
              <a:t>96: 524</a:t>
            </a:r>
          </a:p>
          <a:p>
            <a:pPr marL="14287"/>
            <a:r>
              <a:rPr lang="en-US" dirty="0"/>
              <a:t>98: 304</a:t>
            </a:r>
          </a:p>
          <a:p>
            <a:pPr marL="14287"/>
            <a:r>
              <a:rPr lang="en-US" dirty="0"/>
              <a:t>100: 656</a:t>
            </a:r>
          </a:p>
          <a:p>
            <a:pPr marL="14287"/>
            <a:r>
              <a:rPr lang="en-US" dirty="0"/>
              <a:t>So we see that 1484 of the 4543 restaurants have a score over 95 – i.e., 32.7%</a:t>
            </a:r>
          </a:p>
          <a:p>
            <a:pPr marL="14287"/>
            <a:endParaRPr lang="en-US" dirty="0"/>
          </a:p>
          <a:p>
            <a:pPr marL="14287"/>
            <a:endParaRPr lang="en-US" dirty="0"/>
          </a:p>
          <a:p>
            <a:pPr marL="14287"/>
            <a:endParaRPr lang="en-US" dirty="0"/>
          </a:p>
          <a:p>
            <a:pPr marL="14287"/>
            <a:endParaRPr lang="en-US" dirty="0"/>
          </a:p>
        </p:txBody>
      </p:sp>
    </p:spTree>
    <p:extLst>
      <p:ext uri="{BB962C8B-B14F-4D97-AF65-F5344CB8AC3E}">
        <p14:creationId xmlns:p14="http://schemas.microsoft.com/office/powerpoint/2010/main" val="11255678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a:t>Population Distribution</a:t>
            </a:r>
          </a:p>
        </p:txBody>
      </p:sp>
      <p:pic>
        <p:nvPicPr>
          <p:cNvPr id="8" name="Content Placeholder 7" descr="barplot_counts.pdf"/>
          <p:cNvPicPr>
            <a:picLocks noGrp="1" noChangeAspect="1"/>
          </p:cNvPicPr>
          <p:nvPr>
            <p:ph sz="half" idx="2"/>
          </p:nvPr>
        </p:nvPicPr>
        <p:blipFill>
          <a:blip r:embed="rId2">
            <a:extLst>
              <a:ext uri="{28A0092B-C50C-407E-A947-70E740481C1C}">
                <a14:useLocalDpi xmlns:a14="http://schemas.microsoft.com/office/drawing/2010/main" val="0"/>
              </a:ext>
            </a:extLst>
          </a:blip>
          <a:srcRect t="-11074" b="-11074"/>
          <a:stretch>
            <a:fillRect/>
          </a:stretch>
        </p:blipFill>
        <p:spPr>
          <a:xfrm>
            <a:off x="5152571" y="1112762"/>
            <a:ext cx="6201229" cy="5660571"/>
          </a:xfrm>
        </p:spPr>
      </p:pic>
      <p:sp>
        <p:nvSpPr>
          <p:cNvPr id="7" name="Content Placeholder 4"/>
          <p:cNvSpPr txBox="1">
            <a:spLocks/>
          </p:cNvSpPr>
          <p:nvPr/>
        </p:nvSpPr>
        <p:spPr>
          <a:xfrm>
            <a:off x="845457" y="1836964"/>
            <a:ext cx="4597400" cy="4351339"/>
          </a:xfrm>
          <a:prstGeom prst="rect">
            <a:avLst/>
          </a:prstGeom>
        </p:spPr>
        <p:txBody>
          <a:bodyPr vert="horz" lIns="91440" tIns="45720" rIns="91440" bIns="45720" rtlCol="0">
            <a:normAutofit fontScale="92500"/>
          </a:bodyPr>
          <a:lstStyle>
            <a:lvl1pPr marL="0" indent="0" algn="l" defTabSz="914377" rtl="0" eaLnBrk="1" latinLnBrk="0" hangingPunct="1">
              <a:lnSpc>
                <a:spcPct val="90000"/>
              </a:lnSpc>
              <a:spcBef>
                <a:spcPts val="2200"/>
              </a:spcBef>
              <a:buFont typeface="Wingdings" charset="2"/>
              <a:buNone/>
              <a:defRPr sz="2800" b="0" i="0" kern="1200">
                <a:solidFill>
                  <a:schemeClr val="tx1"/>
                </a:solidFill>
                <a:uFillTx/>
                <a:latin typeface="+mn-lt"/>
                <a:ea typeface="Helvetica Neue Light" charset="0"/>
                <a:cs typeface="Helvetica Neue Light" charset="0"/>
              </a:defRPr>
            </a:lvl1pPr>
            <a:lvl2pPr marL="685783" indent="-228594" algn="l" defTabSz="914377" rtl="0" eaLnBrk="1" latinLnBrk="0" hangingPunct="1">
              <a:lnSpc>
                <a:spcPct val="90000"/>
              </a:lnSpc>
              <a:spcBef>
                <a:spcPts val="500"/>
              </a:spcBef>
              <a:buFont typeface="Wingdings" charset="2"/>
              <a:buChar char="Ø"/>
              <a:defRPr sz="2400" b="0" i="0" kern="1200">
                <a:solidFill>
                  <a:schemeClr val="tx1"/>
                </a:solidFill>
                <a:uFillTx/>
                <a:latin typeface="+mn-lt"/>
                <a:ea typeface="Helvetica Neue Light" charset="0"/>
                <a:cs typeface="Helvetica Neue Light" charset="0"/>
              </a:defRPr>
            </a:lvl2pPr>
            <a:lvl3pPr marL="1142971" indent="-228594" algn="l" defTabSz="914377" rtl="0" eaLnBrk="1" latinLnBrk="0" hangingPunct="1">
              <a:lnSpc>
                <a:spcPct val="90000"/>
              </a:lnSpc>
              <a:spcBef>
                <a:spcPts val="500"/>
              </a:spcBef>
              <a:buFont typeface="Wingdings" charset="2"/>
              <a:buChar char="Ø"/>
              <a:defRPr sz="2000" b="0" i="0" kern="1200">
                <a:solidFill>
                  <a:schemeClr val="tx1"/>
                </a:solidFill>
                <a:uFillTx/>
                <a:latin typeface="+mn-lt"/>
                <a:ea typeface="Helvetica Neue Light" charset="0"/>
                <a:cs typeface="Helvetica Neue Light" charset="0"/>
              </a:defRPr>
            </a:lvl3pPr>
            <a:lvl4pPr marL="1600160" indent="-228594" algn="l" defTabSz="914377" rtl="0" eaLnBrk="1" latinLnBrk="0" hangingPunct="1">
              <a:lnSpc>
                <a:spcPct val="90000"/>
              </a:lnSpc>
              <a:spcBef>
                <a:spcPts val="500"/>
              </a:spcBef>
              <a:buFont typeface="Wingdings" charset="2"/>
              <a:buChar char="Ø"/>
              <a:defRPr sz="1800" b="0" i="0" kern="1200">
                <a:solidFill>
                  <a:schemeClr val="tx1"/>
                </a:solidFill>
                <a:uFillTx/>
                <a:latin typeface="+mn-lt"/>
                <a:ea typeface="Helvetica Neue Light" charset="0"/>
                <a:cs typeface="Helvetica Neue Light" charset="0"/>
              </a:defRPr>
            </a:lvl4pPr>
            <a:lvl5pPr marL="2057349" indent="-228594" algn="l" defTabSz="914377" rtl="0" eaLnBrk="1" latinLnBrk="0" hangingPunct="1">
              <a:lnSpc>
                <a:spcPct val="90000"/>
              </a:lnSpc>
              <a:spcBef>
                <a:spcPts val="500"/>
              </a:spcBef>
              <a:buFont typeface="Wingdings" charset="2"/>
              <a:buChar char="Ø"/>
              <a:defRPr sz="1800" b="0" i="0" kern="1200">
                <a:solidFill>
                  <a:schemeClr val="tx1"/>
                </a:solidFill>
                <a:uFillTx/>
                <a:latin typeface="+mn-lt"/>
                <a:ea typeface="Helvetica Neue Light" charset="0"/>
                <a:cs typeface="Helvetica Neue Light" charset="0"/>
              </a:defRPr>
            </a:lvl5pPr>
            <a:lvl6pPr marL="2514537" indent="-228594" algn="l" defTabSz="914377" rtl="0" eaLnBrk="1" latinLnBrk="0" hangingPunct="1">
              <a:lnSpc>
                <a:spcPct val="90000"/>
              </a:lnSpc>
              <a:spcBef>
                <a:spcPts val="500"/>
              </a:spcBef>
              <a:buFont typeface="Arial"/>
              <a:buChar char="•"/>
              <a:defRPr sz="1800" kern="1200">
                <a:solidFill>
                  <a:schemeClr val="tx1"/>
                </a:solidFill>
                <a:uFillTx/>
                <a:latin typeface="+mn-lt"/>
                <a:ea typeface="+mn-ea"/>
                <a:cs typeface="+mn-cs"/>
              </a:defRPr>
            </a:lvl6pPr>
            <a:lvl7pPr marL="2971726" indent="-228594" algn="l" defTabSz="914377" rtl="0" eaLnBrk="1" latinLnBrk="0" hangingPunct="1">
              <a:lnSpc>
                <a:spcPct val="90000"/>
              </a:lnSpc>
              <a:spcBef>
                <a:spcPts val="500"/>
              </a:spcBef>
              <a:buFont typeface="Arial"/>
              <a:buChar char="•"/>
              <a:defRPr sz="1800" kern="1200">
                <a:solidFill>
                  <a:schemeClr val="tx1"/>
                </a:solidFill>
                <a:uFillTx/>
                <a:latin typeface="+mn-lt"/>
                <a:ea typeface="+mn-ea"/>
                <a:cs typeface="+mn-cs"/>
              </a:defRPr>
            </a:lvl7pPr>
            <a:lvl8pPr marL="3428914" indent="-228594" algn="l" defTabSz="914377" rtl="0" eaLnBrk="1" latinLnBrk="0" hangingPunct="1">
              <a:lnSpc>
                <a:spcPct val="90000"/>
              </a:lnSpc>
              <a:spcBef>
                <a:spcPts val="500"/>
              </a:spcBef>
              <a:buFont typeface="Arial"/>
              <a:buChar char="•"/>
              <a:defRPr sz="1800" kern="1200">
                <a:solidFill>
                  <a:schemeClr val="tx1"/>
                </a:solidFill>
                <a:uFillTx/>
                <a:latin typeface="+mn-lt"/>
                <a:ea typeface="+mn-ea"/>
                <a:cs typeface="+mn-cs"/>
              </a:defRPr>
            </a:lvl8pPr>
            <a:lvl9pPr marL="3886103" indent="-228594" algn="l" defTabSz="914377" rtl="0" eaLnBrk="1" latinLnBrk="0" hangingPunct="1">
              <a:lnSpc>
                <a:spcPct val="90000"/>
              </a:lnSpc>
              <a:spcBef>
                <a:spcPts val="500"/>
              </a:spcBef>
              <a:buFont typeface="Arial"/>
              <a:buChar char="•"/>
              <a:defRPr sz="1800" kern="1200">
                <a:solidFill>
                  <a:schemeClr val="tx1"/>
                </a:solidFill>
                <a:uFillTx/>
                <a:latin typeface="+mn-lt"/>
                <a:ea typeface="+mn-ea"/>
                <a:cs typeface="+mn-cs"/>
              </a:defRPr>
            </a:lvl9pPr>
          </a:lstStyle>
          <a:p>
            <a:pPr marL="14287"/>
            <a:r>
              <a:rPr lang="en-US" dirty="0"/>
              <a:t>It’s easiest to work with </a:t>
            </a:r>
            <a:r>
              <a:rPr lang="en-US" i="1" dirty="0"/>
              <a:t>a dummy variable</a:t>
            </a:r>
            <a:r>
              <a:rPr lang="en-US" dirty="0"/>
              <a:t>, or an </a:t>
            </a:r>
            <a:r>
              <a:rPr lang="en-US" i="1" dirty="0"/>
              <a:t>indicator.</a:t>
            </a:r>
          </a:p>
          <a:p>
            <a:pPr marL="14287"/>
            <a:r>
              <a:rPr lang="en-US" dirty="0"/>
              <a:t>Here the restaurant’s value is either 1 or 0, depending on whether or not its score exceeds 95.</a:t>
            </a:r>
          </a:p>
          <a:p>
            <a:pPr marL="14287"/>
            <a:r>
              <a:rPr lang="en-US" dirty="0"/>
              <a:t>1484 of the 4543 restaurants have 1 for the dummy value.</a:t>
            </a:r>
          </a:p>
          <a:p>
            <a:pPr marL="14287"/>
            <a:endParaRPr lang="en-US" dirty="0"/>
          </a:p>
          <a:p>
            <a:pPr marL="14287"/>
            <a:endParaRPr lang="en-US" dirty="0"/>
          </a:p>
          <a:p>
            <a:pPr marL="14287"/>
            <a:endParaRPr lang="en-US" dirty="0"/>
          </a:p>
          <a:p>
            <a:pPr marL="14287"/>
            <a:endParaRPr lang="en-US" dirty="0"/>
          </a:p>
        </p:txBody>
      </p:sp>
    </p:spTree>
    <p:extLst>
      <p:ext uri="{BB962C8B-B14F-4D97-AF65-F5344CB8AC3E}">
        <p14:creationId xmlns:p14="http://schemas.microsoft.com/office/powerpoint/2010/main" val="10031068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a:t>Population Parameter</a:t>
            </a:r>
          </a:p>
        </p:txBody>
      </p:sp>
      <p:sp>
        <p:nvSpPr>
          <p:cNvPr id="3" name="Content Placeholder 2"/>
          <p:cNvSpPr>
            <a:spLocks noGrp="1"/>
          </p:cNvSpPr>
          <p:nvPr>
            <p:ph idx="1"/>
          </p:nvPr>
        </p:nvSpPr>
        <p:spPr/>
        <p:txBody>
          <a:bodyPr/>
          <a:lstStyle/>
          <a:p>
            <a:r>
              <a:rPr lang="en-US" dirty="0"/>
              <a:t>Population distribution</a:t>
            </a:r>
          </a:p>
          <a:p>
            <a:pPr lvl="1"/>
            <a:r>
              <a:rPr lang="en-US" dirty="0"/>
              <a:t>Two unique values: 0 and 1</a:t>
            </a:r>
          </a:p>
          <a:p>
            <a:pPr lvl="1"/>
            <a:r>
              <a:rPr lang="en-US" i="1" dirty="0"/>
              <a:t>p - </a:t>
            </a:r>
            <a:r>
              <a:rPr lang="en-US" dirty="0"/>
              <a:t>proportion of restaurants with a 1 and (1-p) proportion of 0s</a:t>
            </a:r>
          </a:p>
          <a:p>
            <a:r>
              <a:rPr lang="en-US" dirty="0"/>
              <a:t>Population parameter that minimizes L</a:t>
            </a:r>
            <a:r>
              <a:rPr lang="en-US" baseline="30000" dirty="0"/>
              <a:t>2</a:t>
            </a:r>
            <a:r>
              <a:rPr lang="en-US" dirty="0"/>
              <a:t> error:</a:t>
            </a:r>
          </a:p>
        </p:txBody>
      </p:sp>
      <p:graphicFrame>
        <p:nvGraphicFramePr>
          <p:cNvPr id="4" name="Object 3"/>
          <p:cNvGraphicFramePr>
            <a:graphicFrameLocks noChangeAspect="1"/>
          </p:cNvGraphicFramePr>
          <p:nvPr>
            <p:extLst>
              <p:ext uri="{D42A27DB-BD31-4B8C-83A1-F6EECF244321}">
                <p14:modId xmlns:p14="http://schemas.microsoft.com/office/powerpoint/2010/main" val="400231698"/>
              </p:ext>
            </p:extLst>
          </p:nvPr>
        </p:nvGraphicFramePr>
        <p:xfrm>
          <a:off x="2322513" y="3779838"/>
          <a:ext cx="6319837" cy="1143000"/>
        </p:xfrm>
        <a:graphic>
          <a:graphicData uri="http://schemas.openxmlformats.org/presentationml/2006/ole">
            <mc:AlternateContent xmlns:mc="http://schemas.openxmlformats.org/markup-compatibility/2006">
              <mc:Choice xmlns:v="urn:schemas-microsoft-com:vml" Requires="v">
                <p:oleObj spid="_x0000_s1907" name="Equation" r:id="rId3" imgW="2527300" imgH="457200" progId="Equation.3">
                  <p:embed/>
                </p:oleObj>
              </mc:Choice>
              <mc:Fallback>
                <p:oleObj name="Equation" r:id="rId3" imgW="2527300" imgH="457200" progId="Equation.3">
                  <p:embed/>
                  <p:pic>
                    <p:nvPicPr>
                      <p:cNvPr id="0" name=""/>
                      <p:cNvPicPr/>
                      <p:nvPr/>
                    </p:nvPicPr>
                    <p:blipFill>
                      <a:blip r:embed="rId4"/>
                      <a:stretch>
                        <a:fillRect/>
                      </a:stretch>
                    </p:blipFill>
                    <p:spPr>
                      <a:xfrm>
                        <a:off x="2322513" y="3779838"/>
                        <a:ext cx="6319837" cy="1143000"/>
                      </a:xfrm>
                      <a:prstGeom prst="rect">
                        <a:avLst/>
                      </a:prstGeom>
                    </p:spPr>
                  </p:pic>
                </p:oleObj>
              </mc:Fallback>
            </mc:AlternateContent>
          </a:graphicData>
        </a:graphic>
      </p:graphicFrame>
      <p:sp>
        <p:nvSpPr>
          <p:cNvPr id="8" name="TextBox 7"/>
          <p:cNvSpPr txBox="1"/>
          <p:nvPr/>
        </p:nvSpPr>
        <p:spPr>
          <a:xfrm>
            <a:off x="7453690" y="4779345"/>
            <a:ext cx="3797905" cy="1384995"/>
          </a:xfrm>
          <a:prstGeom prst="rect">
            <a:avLst/>
          </a:prstGeom>
        </p:spPr>
        <p:txBody>
          <a:bodyPr wrap="square" rtlCol="0">
            <a:spAutoFit/>
          </a:bodyPr>
          <a:lstStyle/>
          <a:p>
            <a:r>
              <a:rPr lang="en-US" sz="2800" dirty="0"/>
              <a:t>Leave it as an exercise for you to show that </a:t>
            </a:r>
            <a:r>
              <a:rPr lang="en-US" sz="2800" dirty="0" err="1"/>
              <a:t>θ</a:t>
            </a:r>
            <a:r>
              <a:rPr lang="en-US" sz="2800" baseline="30000" dirty="0"/>
              <a:t>* </a:t>
            </a:r>
            <a:r>
              <a:rPr lang="en-US" sz="2800" dirty="0"/>
              <a:t>= p</a:t>
            </a:r>
          </a:p>
        </p:txBody>
      </p:sp>
      <p:sp>
        <p:nvSpPr>
          <p:cNvPr id="9" name="TextBox 8"/>
          <p:cNvSpPr txBox="1"/>
          <p:nvPr/>
        </p:nvSpPr>
        <p:spPr>
          <a:xfrm>
            <a:off x="1308099" y="5410200"/>
            <a:ext cx="4001319" cy="369332"/>
          </a:xfrm>
          <a:prstGeom prst="rect">
            <a:avLst/>
          </a:prstGeom>
        </p:spPr>
        <p:txBody>
          <a:bodyPr wrap="square" rtlCol="0">
            <a:spAutoFit/>
          </a:bodyPr>
          <a:lstStyle/>
          <a:p>
            <a:r>
              <a:rPr lang="en-US" dirty="0"/>
              <a:t>In our example p = 0.3266 ~ 1/3</a:t>
            </a:r>
          </a:p>
        </p:txBody>
      </p:sp>
    </p:spTree>
    <p:extLst>
      <p:ext uri="{BB962C8B-B14F-4D97-AF65-F5344CB8AC3E}">
        <p14:creationId xmlns:p14="http://schemas.microsoft.com/office/powerpoint/2010/main" val="1486598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 – result of 1 draw from the population</a:t>
            </a:r>
          </a:p>
        </p:txBody>
      </p:sp>
      <p:sp>
        <p:nvSpPr>
          <p:cNvPr id="3" name="Content Placeholder 2"/>
          <p:cNvSpPr>
            <a:spLocks noGrp="1"/>
          </p:cNvSpPr>
          <p:nvPr>
            <p:ph idx="1"/>
          </p:nvPr>
        </p:nvSpPr>
        <p:spPr/>
        <p:txBody>
          <a:bodyPr/>
          <a:lstStyle/>
          <a:p>
            <a:r>
              <a:rPr lang="en-US" dirty="0"/>
              <a:t>What values does D take on?</a:t>
            </a:r>
          </a:p>
          <a:p>
            <a:r>
              <a:rPr lang="en-US" dirty="0"/>
              <a:t>What is the chance D takes on each value?</a:t>
            </a:r>
          </a:p>
          <a:p>
            <a:pPr marL="14287" indent="0">
              <a:buNone/>
            </a:pP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2474618651"/>
              </p:ext>
            </p:extLst>
          </p:nvPr>
        </p:nvGraphicFramePr>
        <p:xfrm>
          <a:off x="1318382" y="3755571"/>
          <a:ext cx="5358189" cy="741680"/>
        </p:xfrm>
        <a:graphic>
          <a:graphicData uri="http://schemas.openxmlformats.org/drawingml/2006/table">
            <a:tbl>
              <a:tblPr firstRow="1" bandRow="1">
                <a:tableStyleId>{5C22544A-7EE6-4342-B048-85BDC9FD1C3A}</a:tableStyleId>
              </a:tblPr>
              <a:tblGrid>
                <a:gridCol w="1786063">
                  <a:extLst>
                    <a:ext uri="{9D8B030D-6E8A-4147-A177-3AD203B41FA5}">
                      <a16:colId xmlns:a16="http://schemas.microsoft.com/office/drawing/2014/main" val="20000"/>
                    </a:ext>
                  </a:extLst>
                </a:gridCol>
                <a:gridCol w="1786063">
                  <a:extLst>
                    <a:ext uri="{9D8B030D-6E8A-4147-A177-3AD203B41FA5}">
                      <a16:colId xmlns:a16="http://schemas.microsoft.com/office/drawing/2014/main" val="20001"/>
                    </a:ext>
                  </a:extLst>
                </a:gridCol>
                <a:gridCol w="1786063">
                  <a:extLst>
                    <a:ext uri="{9D8B030D-6E8A-4147-A177-3AD203B41FA5}">
                      <a16:colId xmlns:a16="http://schemas.microsoft.com/office/drawing/2014/main" val="20002"/>
                    </a:ext>
                  </a:extLst>
                </a:gridCol>
              </a:tblGrid>
              <a:tr h="370840">
                <a:tc>
                  <a:txBody>
                    <a:bodyPr/>
                    <a:lstStyle/>
                    <a:p>
                      <a:r>
                        <a:rPr lang="en-US" dirty="0"/>
                        <a:t>Value</a:t>
                      </a:r>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10000"/>
                  </a:ext>
                </a:extLst>
              </a:tr>
              <a:tr h="370840">
                <a:tc>
                  <a:txBody>
                    <a:bodyPr/>
                    <a:lstStyle/>
                    <a:p>
                      <a:r>
                        <a:rPr lang="en-US" dirty="0"/>
                        <a:t>Chance</a:t>
                      </a:r>
                    </a:p>
                  </a:txBody>
                  <a:tcPr/>
                </a:tc>
                <a:tc>
                  <a:txBody>
                    <a:bodyPr/>
                    <a:lstStyle/>
                    <a:p>
                      <a:pPr algn="ctr"/>
                      <a:r>
                        <a:rPr lang="en-US" dirty="0"/>
                        <a:t>~2/3</a:t>
                      </a:r>
                    </a:p>
                  </a:txBody>
                  <a:tcPr/>
                </a:tc>
                <a:tc>
                  <a:txBody>
                    <a:bodyPr/>
                    <a:lstStyle/>
                    <a:p>
                      <a:pPr algn="ctr"/>
                      <a:r>
                        <a:rPr lang="en-US" dirty="0"/>
                        <a:t>~1/3</a:t>
                      </a:r>
                    </a:p>
                  </a:txBody>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13216628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Expected Value</a:t>
            </a:r>
          </a:p>
        </p:txBody>
      </p:sp>
      <p:sp>
        <p:nvSpPr>
          <p:cNvPr id="3" name="Content Placeholder 2"/>
          <p:cNvSpPr>
            <a:spLocks noGrp="1"/>
          </p:cNvSpPr>
          <p:nvPr>
            <p:ph idx="1"/>
          </p:nvPr>
        </p:nvSpPr>
        <p:spPr/>
        <p:txBody>
          <a:bodyPr/>
          <a:lstStyle/>
          <a:p>
            <a:r>
              <a:rPr lang="en-US" dirty="0"/>
              <a:t>Expected value:</a:t>
            </a:r>
          </a:p>
          <a:p>
            <a:pPr marL="14287" indent="0">
              <a:buNone/>
            </a:pPr>
            <a:endParaRPr lang="en-US" dirty="0"/>
          </a:p>
          <a:p>
            <a:pPr marL="14287" indent="0">
              <a:buNone/>
            </a:pPr>
            <a:endParaRPr lang="en-US" dirty="0"/>
          </a:p>
          <a:p>
            <a:r>
              <a:rPr lang="en-US" dirty="0"/>
              <a:t>Variance:</a:t>
            </a:r>
          </a:p>
        </p:txBody>
      </p:sp>
      <p:graphicFrame>
        <p:nvGraphicFramePr>
          <p:cNvPr id="6" name="Object 5"/>
          <p:cNvGraphicFramePr>
            <a:graphicFrameLocks noChangeAspect="1"/>
          </p:cNvGraphicFramePr>
          <p:nvPr>
            <p:extLst>
              <p:ext uri="{D42A27DB-BD31-4B8C-83A1-F6EECF244321}">
                <p14:modId xmlns:p14="http://schemas.microsoft.com/office/powerpoint/2010/main" val="2255465861"/>
              </p:ext>
            </p:extLst>
          </p:nvPr>
        </p:nvGraphicFramePr>
        <p:xfrm>
          <a:off x="4178300" y="1400175"/>
          <a:ext cx="4291013" cy="2286000"/>
        </p:xfrm>
        <a:graphic>
          <a:graphicData uri="http://schemas.openxmlformats.org/presentationml/2006/ole">
            <mc:AlternateContent xmlns:mc="http://schemas.openxmlformats.org/markup-compatibility/2006">
              <mc:Choice xmlns:v="urn:schemas-microsoft-com:vml" Requires="v">
                <p:oleObj spid="_x0000_s5027" name="Equation" r:id="rId3" imgW="1714500" imgH="914400" progId="Equation.3">
                  <p:embed/>
                </p:oleObj>
              </mc:Choice>
              <mc:Fallback>
                <p:oleObj name="Equation" r:id="rId3" imgW="1714500" imgH="914400" progId="Equation.3">
                  <p:embed/>
                  <p:pic>
                    <p:nvPicPr>
                      <p:cNvPr id="0" name=""/>
                      <p:cNvPicPr/>
                      <p:nvPr/>
                    </p:nvPicPr>
                    <p:blipFill>
                      <a:blip r:embed="rId4"/>
                      <a:stretch>
                        <a:fillRect/>
                      </a:stretch>
                    </p:blipFill>
                    <p:spPr>
                      <a:xfrm>
                        <a:off x="4178300" y="1400175"/>
                        <a:ext cx="4291013" cy="2286000"/>
                      </a:xfrm>
                      <a:prstGeom prst="rect">
                        <a:avLst/>
                      </a:prstGeom>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900705145"/>
              </p:ext>
            </p:extLst>
          </p:nvPr>
        </p:nvGraphicFramePr>
        <p:xfrm>
          <a:off x="3627438" y="3756025"/>
          <a:ext cx="5367337" cy="2921000"/>
        </p:xfrm>
        <a:graphic>
          <a:graphicData uri="http://schemas.openxmlformats.org/presentationml/2006/ole">
            <mc:AlternateContent xmlns:mc="http://schemas.openxmlformats.org/markup-compatibility/2006">
              <mc:Choice xmlns:v="urn:schemas-microsoft-com:vml" Requires="v">
                <p:oleObj spid="_x0000_s5028" name="Equation" r:id="rId5" imgW="2146300" imgH="1168400" progId="Equation.3">
                  <p:embed/>
                </p:oleObj>
              </mc:Choice>
              <mc:Fallback>
                <p:oleObj name="Equation" r:id="rId5" imgW="2146300" imgH="1168400" progId="Equation.3">
                  <p:embed/>
                  <p:pic>
                    <p:nvPicPr>
                      <p:cNvPr id="0" name=""/>
                      <p:cNvPicPr/>
                      <p:nvPr/>
                    </p:nvPicPr>
                    <p:blipFill>
                      <a:blip r:embed="rId6"/>
                      <a:stretch>
                        <a:fillRect/>
                      </a:stretch>
                    </p:blipFill>
                    <p:spPr>
                      <a:xfrm>
                        <a:off x="3627438" y="3756025"/>
                        <a:ext cx="5367337" cy="2921000"/>
                      </a:xfrm>
                      <a:prstGeom prst="rect">
                        <a:avLst/>
                      </a:prstGeom>
                    </p:spPr>
                  </p:pic>
                </p:oleObj>
              </mc:Fallback>
            </mc:AlternateContent>
          </a:graphicData>
        </a:graphic>
      </p:graphicFrame>
    </p:spTree>
    <p:extLst>
      <p:ext uri="{BB962C8B-B14F-4D97-AF65-F5344CB8AC3E}">
        <p14:creationId xmlns:p14="http://schemas.microsoft.com/office/powerpoint/2010/main" val="1088322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
            </a:r>
            <a:r>
              <a:rPr lang="en-US" baseline="-25000" dirty="0"/>
              <a:t>1 </a:t>
            </a:r>
            <a:r>
              <a:rPr lang="en-US" dirty="0"/>
              <a:t>, D</a:t>
            </a:r>
            <a:r>
              <a:rPr lang="en-US" baseline="-25000" dirty="0"/>
              <a:t>2</a:t>
            </a:r>
            <a:r>
              <a:rPr lang="en-US" dirty="0"/>
              <a:t> – result of 2 draws from the population </a:t>
            </a:r>
            <a:r>
              <a:rPr lang="en-US" i="1" dirty="0"/>
              <a:t>with</a:t>
            </a:r>
            <a:r>
              <a:rPr lang="en-US" dirty="0"/>
              <a:t> replacement</a:t>
            </a:r>
          </a:p>
        </p:txBody>
      </p:sp>
      <p:sp>
        <p:nvSpPr>
          <p:cNvPr id="3" name="Content Placeholder 2"/>
          <p:cNvSpPr>
            <a:spLocks noGrp="1"/>
          </p:cNvSpPr>
          <p:nvPr>
            <p:ph idx="1"/>
          </p:nvPr>
        </p:nvSpPr>
        <p:spPr>
          <a:xfrm>
            <a:off x="838200" y="2188482"/>
            <a:ext cx="10515600" cy="4351339"/>
          </a:xfrm>
        </p:spPr>
        <p:txBody>
          <a:bodyPr/>
          <a:lstStyle/>
          <a:p>
            <a:r>
              <a:rPr lang="en-US" dirty="0"/>
              <a:t>The probability distribution of D</a:t>
            </a:r>
            <a:r>
              <a:rPr lang="en-US" baseline="-25000" dirty="0"/>
              <a:t>2</a:t>
            </a:r>
            <a:r>
              <a:rPr lang="en-US" dirty="0"/>
              <a:t> is the same as for D</a:t>
            </a:r>
            <a:r>
              <a:rPr lang="en-US" baseline="-25000" dirty="0"/>
              <a:t>1</a:t>
            </a:r>
            <a:endParaRPr lang="en-US" dirty="0"/>
          </a:p>
          <a:p>
            <a:r>
              <a:rPr lang="en-US" dirty="0"/>
              <a:t>We can also examine the </a:t>
            </a:r>
            <a:r>
              <a:rPr lang="en-US" i="1" dirty="0"/>
              <a:t>joint probability distribution </a:t>
            </a:r>
            <a:r>
              <a:rPr lang="en-US" dirty="0"/>
              <a:t>of (D</a:t>
            </a:r>
            <a:r>
              <a:rPr lang="en-US" baseline="-25000" dirty="0"/>
              <a:t>1</a:t>
            </a:r>
            <a:r>
              <a:rPr lang="en-US" dirty="0"/>
              <a:t>,D</a:t>
            </a:r>
            <a:r>
              <a:rPr lang="en-US" baseline="-25000" dirty="0"/>
              <a:t>2</a:t>
            </a:r>
            <a:r>
              <a:rPr lang="en-US" dirty="0"/>
              <a:t>)</a:t>
            </a:r>
          </a:p>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951172369"/>
              </p:ext>
            </p:extLst>
          </p:nvPr>
        </p:nvGraphicFramePr>
        <p:xfrm>
          <a:off x="2189239" y="4033761"/>
          <a:ext cx="5092095" cy="1483360"/>
        </p:xfrm>
        <a:graphic>
          <a:graphicData uri="http://schemas.openxmlformats.org/drawingml/2006/table">
            <a:tbl>
              <a:tblPr firstRow="1" bandRow="1">
                <a:tableStyleId>{5940675A-B579-460E-94D1-54222C63F5DA}</a:tableStyleId>
              </a:tblPr>
              <a:tblGrid>
                <a:gridCol w="1273024">
                  <a:extLst>
                    <a:ext uri="{9D8B030D-6E8A-4147-A177-3AD203B41FA5}">
                      <a16:colId xmlns:a16="http://schemas.microsoft.com/office/drawing/2014/main" val="20000"/>
                    </a:ext>
                  </a:extLst>
                </a:gridCol>
                <a:gridCol w="596116">
                  <a:extLst>
                    <a:ext uri="{9D8B030D-6E8A-4147-A177-3AD203B41FA5}">
                      <a16:colId xmlns:a16="http://schemas.microsoft.com/office/drawing/2014/main" val="20001"/>
                    </a:ext>
                  </a:extLst>
                </a:gridCol>
                <a:gridCol w="1521931">
                  <a:extLst>
                    <a:ext uri="{9D8B030D-6E8A-4147-A177-3AD203B41FA5}">
                      <a16:colId xmlns:a16="http://schemas.microsoft.com/office/drawing/2014/main" val="20002"/>
                    </a:ext>
                  </a:extLst>
                </a:gridCol>
                <a:gridCol w="1701024">
                  <a:extLst>
                    <a:ext uri="{9D8B030D-6E8A-4147-A177-3AD203B41FA5}">
                      <a16:colId xmlns:a16="http://schemas.microsoft.com/office/drawing/2014/main" val="20003"/>
                    </a:ext>
                  </a:extLst>
                </a:gridCol>
              </a:tblGrid>
              <a:tr h="370840">
                <a:tc rowSpan="2" gridSpan="2">
                  <a:txBody>
                    <a:bodyPr/>
                    <a:lstStyle/>
                    <a:p>
                      <a:endParaRPr lang="en-US" dirty="0"/>
                    </a:p>
                  </a:txBody>
                  <a:tcPr/>
                </a:tc>
                <a:tc rowSpan="2" hMerge="1">
                  <a:txBody>
                    <a:bodyPr/>
                    <a:lstStyle/>
                    <a:p>
                      <a:endParaRPr lang="en-US" dirty="0"/>
                    </a:p>
                  </a:txBody>
                  <a:tcPr/>
                </a:tc>
                <a:tc gridSpan="2">
                  <a:txBody>
                    <a:bodyPr/>
                    <a:lstStyle/>
                    <a:p>
                      <a:pPr algn="ctr"/>
                      <a:r>
                        <a:rPr lang="en-US" dirty="0"/>
                        <a:t>D</a:t>
                      </a:r>
                      <a:r>
                        <a:rPr lang="en-US" baseline="-25000" dirty="0"/>
                        <a:t>2</a:t>
                      </a:r>
                      <a:endParaRPr lang="en-US" dirty="0"/>
                    </a:p>
                  </a:txBody>
                  <a:tcPr/>
                </a:tc>
                <a:tc hMerge="1">
                  <a:txBody>
                    <a:bodyPr/>
                    <a:lstStyle/>
                    <a:p>
                      <a:endParaRPr lang="en-US" dirty="0"/>
                    </a:p>
                  </a:txBody>
                  <a:tcPr/>
                </a:tc>
                <a:extLst>
                  <a:ext uri="{0D108BD9-81ED-4DB2-BD59-A6C34878D82A}">
                    <a16:rowId xmlns:a16="http://schemas.microsoft.com/office/drawing/2014/main" val="10000"/>
                  </a:ext>
                </a:extLst>
              </a:tr>
              <a:tr h="370840">
                <a:tc gridSpan="2" vMerge="1">
                  <a:txBody>
                    <a:bodyPr/>
                    <a:lstStyle/>
                    <a:p>
                      <a:endParaRPr lang="en-US" dirty="0"/>
                    </a:p>
                  </a:txBody>
                  <a:tcPr/>
                </a:tc>
                <a:tc hMerge="1" vMerge="1">
                  <a:txBody>
                    <a:bodyPr/>
                    <a:lstStyle/>
                    <a:p>
                      <a:endParaRPr lang="en-US" dirty="0"/>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10001"/>
                  </a:ext>
                </a:extLst>
              </a:tr>
              <a:tr h="370840">
                <a:tc rowSpan="2">
                  <a:txBody>
                    <a:bodyPr/>
                    <a:lstStyle/>
                    <a:p>
                      <a:r>
                        <a:rPr lang="en-US" dirty="0"/>
                        <a:t>D</a:t>
                      </a:r>
                      <a:r>
                        <a:rPr lang="en-US" baseline="-25000" dirty="0"/>
                        <a:t>1</a:t>
                      </a:r>
                      <a:endParaRPr lang="en-US" dirty="0"/>
                    </a:p>
                  </a:txBody>
                  <a:tcPr/>
                </a:tc>
                <a:tc>
                  <a:txBody>
                    <a:bodyPr/>
                    <a:lstStyle/>
                    <a:p>
                      <a:r>
                        <a:rPr lang="en-US" dirty="0"/>
                        <a:t>0</a:t>
                      </a:r>
                    </a:p>
                  </a:txBody>
                  <a:tcPr/>
                </a:tc>
                <a:tc>
                  <a:txBody>
                    <a:bodyPr/>
                    <a:lstStyle/>
                    <a:p>
                      <a:pPr algn="ctr"/>
                      <a:r>
                        <a:rPr lang="en-US" dirty="0"/>
                        <a:t>0.49</a:t>
                      </a:r>
                    </a:p>
                  </a:txBody>
                  <a:tcPr/>
                </a:tc>
                <a:tc>
                  <a:txBody>
                    <a:bodyPr/>
                    <a:lstStyle/>
                    <a:p>
                      <a:pPr algn="ctr"/>
                      <a:r>
                        <a:rPr lang="en-US" dirty="0"/>
                        <a:t>0.21</a:t>
                      </a:r>
                    </a:p>
                  </a:txBody>
                  <a:tcPr/>
                </a:tc>
                <a:extLst>
                  <a:ext uri="{0D108BD9-81ED-4DB2-BD59-A6C34878D82A}">
                    <a16:rowId xmlns:a16="http://schemas.microsoft.com/office/drawing/2014/main" val="10002"/>
                  </a:ext>
                </a:extLst>
              </a:tr>
              <a:tr h="370840">
                <a:tc vMerge="1">
                  <a:txBody>
                    <a:bodyPr/>
                    <a:lstStyle/>
                    <a:p>
                      <a:endParaRPr lang="en-US" dirty="0"/>
                    </a:p>
                  </a:txBody>
                  <a:tcPr/>
                </a:tc>
                <a:tc>
                  <a:txBody>
                    <a:bodyPr/>
                    <a:lstStyle/>
                    <a:p>
                      <a:r>
                        <a:rPr lang="en-US" dirty="0"/>
                        <a:t>1</a:t>
                      </a:r>
                    </a:p>
                  </a:txBody>
                  <a:tcPr/>
                </a:tc>
                <a:tc>
                  <a:txBody>
                    <a:bodyPr/>
                    <a:lstStyle/>
                    <a:p>
                      <a:pPr algn="ctr"/>
                      <a:r>
                        <a:rPr lang="en-US" dirty="0"/>
                        <a:t>0.21</a:t>
                      </a:r>
                    </a:p>
                  </a:txBody>
                  <a:tcPr/>
                </a:tc>
                <a:tc>
                  <a:txBody>
                    <a:bodyPr/>
                    <a:lstStyle/>
                    <a:p>
                      <a:pPr algn="ctr"/>
                      <a:r>
                        <a:rPr lang="en-US" dirty="0"/>
                        <a:t>0.09</a:t>
                      </a:r>
                    </a:p>
                  </a:txBody>
                  <a:tcPr/>
                </a:tc>
                <a:extLst>
                  <a:ext uri="{0D108BD9-81ED-4DB2-BD59-A6C34878D82A}">
                    <a16:rowId xmlns:a16="http://schemas.microsoft.com/office/drawing/2014/main" val="10003"/>
                  </a:ext>
                </a:extLst>
              </a:tr>
            </a:tbl>
          </a:graphicData>
        </a:graphic>
      </p:graphicFrame>
      <p:sp>
        <p:nvSpPr>
          <p:cNvPr id="6" name="Oval 5"/>
          <p:cNvSpPr/>
          <p:nvPr/>
        </p:nvSpPr>
        <p:spPr>
          <a:xfrm>
            <a:off x="6047377" y="4995091"/>
            <a:ext cx="822960" cy="822960"/>
          </a:xfrm>
          <a:prstGeom prst="ellipse">
            <a:avLst/>
          </a:prstGeom>
          <a:noFill/>
          <a:ln w="57150" cmpd="sng"/>
        </p:spPr>
        <p:style>
          <a:lnRef idx="1">
            <a:schemeClr val="accent1"/>
          </a:lnRef>
          <a:fillRef idx="1">
            <a:schemeClr val="accent1"/>
          </a:fillRef>
          <a:effectRef idx="1">
            <a:schemeClr val="accent1"/>
          </a:effectRef>
          <a:fontRef idx="minor">
            <a:schemeClr val="lt1"/>
          </a:fontRef>
        </p:style>
        <p:txBody>
          <a:bodyPr/>
          <a:lstStyle/>
          <a:p>
            <a:endParaRPr lang="en-US"/>
          </a:p>
        </p:txBody>
      </p:sp>
      <p:sp>
        <p:nvSpPr>
          <p:cNvPr id="8" name="TextBox 7"/>
          <p:cNvSpPr txBox="1"/>
          <p:nvPr/>
        </p:nvSpPr>
        <p:spPr>
          <a:xfrm>
            <a:off x="6604242" y="5598051"/>
            <a:ext cx="3882330" cy="954107"/>
          </a:xfrm>
          <a:prstGeom prst="rect">
            <a:avLst/>
          </a:prstGeom>
        </p:spPr>
        <p:txBody>
          <a:bodyPr wrap="square" rtlCol="0">
            <a:spAutoFit/>
          </a:bodyPr>
          <a:lstStyle/>
          <a:p>
            <a:r>
              <a:rPr lang="en-US" sz="2800" dirty="0"/>
              <a:t>Where does this number come from?</a:t>
            </a:r>
          </a:p>
        </p:txBody>
      </p:sp>
    </p:spTree>
    <p:extLst>
      <p:ext uri="{BB962C8B-B14F-4D97-AF65-F5344CB8AC3E}">
        <p14:creationId xmlns:p14="http://schemas.microsoft.com/office/powerpoint/2010/main" val="1204721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p:bld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Two Ways to find P(D</a:t>
            </a:r>
            <a:r>
              <a:rPr lang="en-US" baseline="-25000" dirty="0"/>
              <a:t>1</a:t>
            </a:r>
            <a:r>
              <a:rPr lang="en-US" dirty="0"/>
              <a:t>=1, D</a:t>
            </a:r>
            <a:r>
              <a:rPr lang="en-US" baseline="-25000" dirty="0"/>
              <a:t>2</a:t>
            </a:r>
            <a:r>
              <a:rPr lang="en-US" dirty="0"/>
              <a:t>=1)</a:t>
            </a:r>
          </a:p>
        </p:txBody>
      </p:sp>
      <p:sp>
        <p:nvSpPr>
          <p:cNvPr id="3" name="Content Placeholder 2"/>
          <p:cNvSpPr>
            <a:spLocks noGrp="1"/>
          </p:cNvSpPr>
          <p:nvPr>
            <p:ph idx="1"/>
          </p:nvPr>
        </p:nvSpPr>
        <p:spPr/>
        <p:txBody>
          <a:bodyPr/>
          <a:lstStyle/>
          <a:p>
            <a:r>
              <a:rPr lang="en-US" dirty="0"/>
              <a:t>Count the possibilities:  </a:t>
            </a:r>
          </a:p>
          <a:p>
            <a:pPr lvl="1"/>
            <a:r>
              <a:rPr lang="en-US" dirty="0"/>
              <a:t>4543 x 4543 possible pairs</a:t>
            </a:r>
          </a:p>
          <a:p>
            <a:pPr lvl="1"/>
            <a:r>
              <a:rPr lang="en-US" dirty="0"/>
              <a:t>Of these 1484 x 1484 are pairs with both 1s</a:t>
            </a:r>
          </a:p>
          <a:p>
            <a:pPr lvl="1"/>
            <a:r>
              <a:rPr lang="en-US" dirty="0"/>
              <a:t>(1484 x 1484)/(4543 x 4543) ≈ 0.3</a:t>
            </a:r>
            <a:r>
              <a:rPr lang="en-US" baseline="30000" dirty="0"/>
              <a:t>2</a:t>
            </a:r>
            <a:endParaRPr lang="en-US" dirty="0"/>
          </a:p>
          <a:p>
            <a:r>
              <a:rPr lang="en-US" dirty="0"/>
              <a:t>Work conditionally</a:t>
            </a:r>
          </a:p>
          <a:p>
            <a:pPr marL="14287" indent="0">
              <a:buNone/>
            </a:pPr>
            <a:r>
              <a:rPr lang="en-US" dirty="0"/>
              <a:t>	P(D</a:t>
            </a:r>
            <a:r>
              <a:rPr lang="en-US" baseline="-25000" dirty="0"/>
              <a:t>1</a:t>
            </a:r>
            <a:r>
              <a:rPr lang="en-US" dirty="0"/>
              <a:t>=1, D</a:t>
            </a:r>
            <a:r>
              <a:rPr lang="en-US" baseline="-25000" dirty="0"/>
              <a:t>2</a:t>
            </a:r>
            <a:r>
              <a:rPr lang="en-US" dirty="0"/>
              <a:t>=1) = P(D</a:t>
            </a:r>
            <a:r>
              <a:rPr lang="en-US" baseline="-25000" dirty="0"/>
              <a:t>1</a:t>
            </a:r>
            <a:r>
              <a:rPr lang="en-US" dirty="0"/>
              <a:t>=1)P(D</a:t>
            </a:r>
            <a:r>
              <a:rPr lang="en-US" baseline="-25000" dirty="0"/>
              <a:t>2</a:t>
            </a:r>
            <a:r>
              <a:rPr lang="en-US" dirty="0"/>
              <a:t>=1|D</a:t>
            </a:r>
            <a:r>
              <a:rPr lang="en-US" baseline="-25000" dirty="0"/>
              <a:t>1</a:t>
            </a:r>
            <a:r>
              <a:rPr lang="en-US" dirty="0"/>
              <a:t>=1)</a:t>
            </a:r>
          </a:p>
          <a:p>
            <a:pPr marL="14287" indent="0">
              <a:buNone/>
            </a:pPr>
            <a:r>
              <a:rPr lang="en-US" dirty="0"/>
              <a:t>		               = P(D</a:t>
            </a:r>
            <a:r>
              <a:rPr lang="en-US" baseline="-25000" dirty="0"/>
              <a:t>1</a:t>
            </a:r>
            <a:r>
              <a:rPr lang="en-US" dirty="0"/>
              <a:t>=1)P(D</a:t>
            </a:r>
            <a:r>
              <a:rPr lang="en-US" baseline="-25000" dirty="0"/>
              <a:t>2</a:t>
            </a:r>
            <a:r>
              <a:rPr lang="en-US" dirty="0"/>
              <a:t>=1)</a:t>
            </a:r>
          </a:p>
          <a:p>
            <a:pPr marL="14287" indent="0">
              <a:buNone/>
            </a:pPr>
            <a:endParaRPr lang="en-US" dirty="0"/>
          </a:p>
        </p:txBody>
      </p:sp>
      <p:sp>
        <p:nvSpPr>
          <p:cNvPr id="4" name="TextBox 3"/>
          <p:cNvSpPr txBox="1"/>
          <p:nvPr/>
        </p:nvSpPr>
        <p:spPr>
          <a:xfrm>
            <a:off x="8454571" y="3870475"/>
            <a:ext cx="2794000" cy="1200329"/>
          </a:xfrm>
          <a:prstGeom prst="rect">
            <a:avLst/>
          </a:prstGeom>
        </p:spPr>
        <p:txBody>
          <a:bodyPr wrap="square" rtlCol="0">
            <a:spAutoFit/>
          </a:bodyPr>
          <a:lstStyle/>
          <a:p>
            <a:r>
              <a:rPr lang="en-US" dirty="0"/>
              <a:t>For both to be 1, The first must be one and given that information the second must be 1.</a:t>
            </a:r>
          </a:p>
        </p:txBody>
      </p:sp>
      <p:sp>
        <p:nvSpPr>
          <p:cNvPr id="5" name="TextBox 4"/>
          <p:cNvSpPr txBox="1"/>
          <p:nvPr/>
        </p:nvSpPr>
        <p:spPr>
          <a:xfrm>
            <a:off x="7191829" y="5242785"/>
            <a:ext cx="2794000" cy="1477328"/>
          </a:xfrm>
          <a:prstGeom prst="rect">
            <a:avLst/>
          </a:prstGeom>
        </p:spPr>
        <p:txBody>
          <a:bodyPr wrap="square" rtlCol="0">
            <a:spAutoFit/>
          </a:bodyPr>
          <a:lstStyle/>
          <a:p>
            <a:r>
              <a:rPr lang="en-US" dirty="0"/>
              <a:t>Since we replace between draws, the chance the second is 1 is not affected by the  value of the first draw.</a:t>
            </a:r>
          </a:p>
        </p:txBody>
      </p:sp>
    </p:spTree>
    <p:extLst>
      <p:ext uri="{BB962C8B-B14F-4D97-AF65-F5344CB8AC3E}">
        <p14:creationId xmlns:p14="http://schemas.microsoft.com/office/powerpoint/2010/main" val="4246340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P(D</a:t>
            </a:r>
            <a:r>
              <a:rPr lang="en-US" baseline="-25000" dirty="0"/>
              <a:t>1</a:t>
            </a:r>
            <a:r>
              <a:rPr lang="en-US" dirty="0"/>
              <a:t>=1, D</a:t>
            </a:r>
            <a:r>
              <a:rPr lang="en-US" baseline="-25000" dirty="0"/>
              <a:t>2</a:t>
            </a:r>
            <a:r>
              <a:rPr lang="en-US" dirty="0"/>
              <a:t>=1) if we sample </a:t>
            </a:r>
            <a:r>
              <a:rPr lang="en-US" i="1" dirty="0"/>
              <a:t>without</a:t>
            </a:r>
            <a:r>
              <a:rPr lang="en-US" dirty="0"/>
              <a:t> replacement?</a:t>
            </a:r>
          </a:p>
        </p:txBody>
      </p:sp>
      <p:sp>
        <p:nvSpPr>
          <p:cNvPr id="3" name="Content Placeholder 2"/>
          <p:cNvSpPr>
            <a:spLocks noGrp="1"/>
          </p:cNvSpPr>
          <p:nvPr>
            <p:ph idx="1"/>
          </p:nvPr>
        </p:nvSpPr>
        <p:spPr/>
        <p:txBody>
          <a:bodyPr/>
          <a:lstStyle/>
          <a:p>
            <a:r>
              <a:rPr lang="en-US" dirty="0"/>
              <a:t>Count the possibilities:  </a:t>
            </a:r>
          </a:p>
          <a:p>
            <a:pPr lvl="1"/>
            <a:r>
              <a:rPr lang="en-US" dirty="0"/>
              <a:t>4543 x 4542 possible pairs</a:t>
            </a:r>
          </a:p>
          <a:p>
            <a:pPr lvl="1"/>
            <a:r>
              <a:rPr lang="en-US" dirty="0"/>
              <a:t>Of these 1484 x 1483 are pairs with both 1s</a:t>
            </a:r>
          </a:p>
          <a:p>
            <a:pPr lvl="1"/>
            <a:r>
              <a:rPr lang="en-US" dirty="0"/>
              <a:t>(1484 x 1483)/(4543 x 4542) ≈ 0.3</a:t>
            </a:r>
            <a:r>
              <a:rPr lang="en-US" baseline="30000" dirty="0"/>
              <a:t>2</a:t>
            </a:r>
            <a:endParaRPr lang="en-US" dirty="0"/>
          </a:p>
          <a:p>
            <a:r>
              <a:rPr lang="en-US" dirty="0"/>
              <a:t>Work conditionally</a:t>
            </a:r>
          </a:p>
          <a:p>
            <a:pPr marL="14287" indent="0">
              <a:buNone/>
            </a:pPr>
            <a:r>
              <a:rPr lang="en-US" dirty="0"/>
              <a:t>	P(D</a:t>
            </a:r>
            <a:r>
              <a:rPr lang="en-US" baseline="-25000" dirty="0"/>
              <a:t>1</a:t>
            </a:r>
            <a:r>
              <a:rPr lang="en-US" dirty="0"/>
              <a:t>=1, D</a:t>
            </a:r>
            <a:r>
              <a:rPr lang="en-US" baseline="-25000" dirty="0"/>
              <a:t>2</a:t>
            </a:r>
            <a:r>
              <a:rPr lang="en-US" dirty="0"/>
              <a:t>=1) = P(D</a:t>
            </a:r>
            <a:r>
              <a:rPr lang="en-US" baseline="-25000" dirty="0"/>
              <a:t>1</a:t>
            </a:r>
            <a:r>
              <a:rPr lang="en-US" dirty="0"/>
              <a:t>=1)P(D</a:t>
            </a:r>
            <a:r>
              <a:rPr lang="en-US" baseline="-25000" dirty="0"/>
              <a:t>2</a:t>
            </a:r>
            <a:r>
              <a:rPr lang="en-US" dirty="0"/>
              <a:t>=1|D</a:t>
            </a:r>
            <a:r>
              <a:rPr lang="en-US" baseline="-25000" dirty="0"/>
              <a:t>1</a:t>
            </a:r>
            <a:r>
              <a:rPr lang="en-US" dirty="0"/>
              <a:t>=1)</a:t>
            </a:r>
          </a:p>
          <a:p>
            <a:pPr marL="14287" indent="0">
              <a:buNone/>
            </a:pPr>
            <a:r>
              <a:rPr lang="en-US" dirty="0"/>
              <a:t>		               = P(D</a:t>
            </a:r>
            <a:r>
              <a:rPr lang="en-US" baseline="-25000" dirty="0"/>
              <a:t>1</a:t>
            </a:r>
            <a:r>
              <a:rPr lang="en-US" dirty="0"/>
              <a:t>=1)1483/4542</a:t>
            </a:r>
          </a:p>
          <a:p>
            <a:pPr marL="14287" indent="0">
              <a:buNone/>
            </a:pPr>
            <a:endParaRPr lang="en-US" dirty="0"/>
          </a:p>
        </p:txBody>
      </p:sp>
      <p:sp>
        <p:nvSpPr>
          <p:cNvPr id="4" name="TextBox 3"/>
          <p:cNvSpPr txBox="1"/>
          <p:nvPr/>
        </p:nvSpPr>
        <p:spPr>
          <a:xfrm>
            <a:off x="8454571" y="3870475"/>
            <a:ext cx="2794000" cy="1200329"/>
          </a:xfrm>
          <a:prstGeom prst="rect">
            <a:avLst/>
          </a:prstGeom>
        </p:spPr>
        <p:txBody>
          <a:bodyPr wrap="square" rtlCol="0">
            <a:spAutoFit/>
          </a:bodyPr>
          <a:lstStyle/>
          <a:p>
            <a:r>
              <a:rPr lang="en-US" dirty="0"/>
              <a:t>For both to be 1, The first must be one and given that information the second must be 1.</a:t>
            </a:r>
          </a:p>
        </p:txBody>
      </p:sp>
      <p:sp>
        <p:nvSpPr>
          <p:cNvPr id="5" name="TextBox 4"/>
          <p:cNvSpPr txBox="1"/>
          <p:nvPr/>
        </p:nvSpPr>
        <p:spPr>
          <a:xfrm>
            <a:off x="7191829" y="5242785"/>
            <a:ext cx="3040742" cy="1477328"/>
          </a:xfrm>
          <a:prstGeom prst="rect">
            <a:avLst/>
          </a:prstGeom>
        </p:spPr>
        <p:txBody>
          <a:bodyPr wrap="square" rtlCol="0">
            <a:spAutoFit/>
          </a:bodyPr>
          <a:lstStyle/>
          <a:p>
            <a:r>
              <a:rPr lang="en-US" dirty="0"/>
              <a:t>Since we do not replace between draws, the chance the second is 1 is impacted  by the  value of the first draw.</a:t>
            </a:r>
          </a:p>
        </p:txBody>
      </p:sp>
    </p:spTree>
    <p:extLst>
      <p:ext uri="{BB962C8B-B14F-4D97-AF65-F5344CB8AC3E}">
        <p14:creationId xmlns:p14="http://schemas.microsoft.com/office/powerpoint/2010/main" val="420133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FAC2CAA-448D-1847-AA62-191464091174}"/>
              </a:ext>
            </a:extLst>
          </p:cNvPr>
          <p:cNvSpPr>
            <a:spLocks noGrp="1"/>
          </p:cNvSpPr>
          <p:nvPr>
            <p:ph type="ctrTitle"/>
          </p:nvPr>
        </p:nvSpPr>
        <p:spPr/>
        <p:txBody>
          <a:bodyPr/>
          <a:lstStyle/>
          <a:p>
            <a:r>
              <a:rPr lang="en-US" dirty="0"/>
              <a:t>NO OH Today for me</a:t>
            </a:r>
          </a:p>
        </p:txBody>
      </p:sp>
      <p:sp>
        <p:nvSpPr>
          <p:cNvPr id="5" name="Subtitle 4">
            <a:extLst>
              <a:ext uri="{FF2B5EF4-FFF2-40B4-BE49-F238E27FC236}">
                <a16:creationId xmlns:a16="http://schemas.microsoft.com/office/drawing/2014/main" id="{D9B8768A-FCB2-8641-AB92-AE5262AA713B}"/>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6467633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Joint Distribution and Marginal Distribution</a:t>
            </a:r>
          </a:p>
        </p:txBody>
      </p:sp>
      <p:sp>
        <p:nvSpPr>
          <p:cNvPr id="3" name="Content Placeholder 2"/>
          <p:cNvSpPr>
            <a:spLocks noGrp="1"/>
          </p:cNvSpPr>
          <p:nvPr>
            <p:ph idx="1"/>
          </p:nvPr>
        </p:nvSpPr>
        <p:spPr>
          <a:xfrm>
            <a:off x="838200" y="1825625"/>
            <a:ext cx="10515600" cy="4918075"/>
          </a:xfrm>
        </p:spPr>
        <p:txBody>
          <a:bodyPr>
            <a:normAutofit/>
          </a:bodyPr>
          <a:lstStyle/>
          <a:p>
            <a:r>
              <a:rPr lang="en-US" dirty="0"/>
              <a:t>The Joint distribution of D</a:t>
            </a:r>
            <a:r>
              <a:rPr lang="en-US" baseline="-25000" dirty="0"/>
              <a:t>1</a:t>
            </a:r>
            <a:r>
              <a:rPr lang="en-US" dirty="0"/>
              <a:t> and D</a:t>
            </a:r>
            <a:r>
              <a:rPr lang="en-US" baseline="-25000" dirty="0"/>
              <a:t>2</a:t>
            </a:r>
            <a:r>
              <a:rPr lang="en-US" dirty="0"/>
              <a:t> gives the probabilities for the pair, e.g. P(D</a:t>
            </a:r>
            <a:r>
              <a:rPr lang="en-US" baseline="-25000" dirty="0"/>
              <a:t>1</a:t>
            </a:r>
            <a:r>
              <a:rPr lang="en-US" dirty="0"/>
              <a:t>=1, D</a:t>
            </a:r>
            <a:r>
              <a:rPr lang="en-US" baseline="-25000" dirty="0"/>
              <a:t>2 </a:t>
            </a:r>
            <a:r>
              <a:rPr lang="en-US" dirty="0"/>
              <a:t>=0)</a:t>
            </a:r>
          </a:p>
          <a:p>
            <a:r>
              <a:rPr lang="en-US" dirty="0"/>
              <a:t>The marginal probability for  D</a:t>
            </a:r>
            <a:r>
              <a:rPr lang="en-US" baseline="-25000" dirty="0"/>
              <a:t>1</a:t>
            </a:r>
            <a:r>
              <a:rPr lang="en-US" dirty="0"/>
              <a:t> gives the probability for each value of D</a:t>
            </a:r>
            <a:r>
              <a:rPr lang="en-US" baseline="-25000" dirty="0"/>
              <a:t>1</a:t>
            </a:r>
            <a:r>
              <a:rPr lang="en-US" dirty="0"/>
              <a:t>, regardless of the value of D</a:t>
            </a:r>
            <a:r>
              <a:rPr lang="en-US" baseline="-25000" dirty="0"/>
              <a:t>2</a:t>
            </a:r>
            <a:r>
              <a:rPr lang="en-US" dirty="0"/>
              <a:t>. Both D</a:t>
            </a:r>
            <a:r>
              <a:rPr lang="en-US" baseline="-25000" dirty="0"/>
              <a:t>1</a:t>
            </a:r>
            <a:r>
              <a:rPr lang="en-US" dirty="0"/>
              <a:t> and D</a:t>
            </a:r>
            <a:r>
              <a:rPr lang="en-US" baseline="-25000" dirty="0"/>
              <a:t>2</a:t>
            </a:r>
            <a:r>
              <a:rPr lang="en-US" dirty="0"/>
              <a:t> have the same marginal probability whether we draw with or without replacement.</a:t>
            </a:r>
          </a:p>
          <a:p>
            <a:r>
              <a:rPr lang="en-US" dirty="0"/>
              <a:t>Also:  P(D</a:t>
            </a:r>
            <a:r>
              <a:rPr lang="en-US" baseline="-25000" dirty="0"/>
              <a:t>1</a:t>
            </a:r>
            <a:r>
              <a:rPr lang="en-US" dirty="0"/>
              <a:t> = 1) = P(D</a:t>
            </a:r>
            <a:r>
              <a:rPr lang="en-US" baseline="-25000" dirty="0"/>
              <a:t>1</a:t>
            </a:r>
            <a:r>
              <a:rPr lang="en-US" dirty="0"/>
              <a:t>=1, D</a:t>
            </a:r>
            <a:r>
              <a:rPr lang="en-US" baseline="-25000" dirty="0"/>
              <a:t>2 </a:t>
            </a:r>
            <a:r>
              <a:rPr lang="en-US" dirty="0"/>
              <a:t>=0) + P(D</a:t>
            </a:r>
            <a:r>
              <a:rPr lang="en-US" baseline="-25000" dirty="0"/>
              <a:t>1</a:t>
            </a:r>
            <a:r>
              <a:rPr lang="en-US" dirty="0"/>
              <a:t>=1, D</a:t>
            </a:r>
            <a:r>
              <a:rPr lang="en-US" baseline="-25000" dirty="0"/>
              <a:t>2 </a:t>
            </a:r>
            <a:r>
              <a:rPr lang="en-US" dirty="0"/>
              <a:t>=1)             That is, we can recover the marginal probabilities by summing across the column (or down the row) of our joint probability table</a:t>
            </a:r>
          </a:p>
          <a:p>
            <a:pPr marL="14287" indent="0">
              <a:buNone/>
            </a:pPr>
            <a:endParaRPr lang="en-US" dirty="0"/>
          </a:p>
          <a:p>
            <a:pPr marL="14287" indent="0">
              <a:buNone/>
            </a:pPr>
            <a:endParaRPr lang="en-US" dirty="0"/>
          </a:p>
        </p:txBody>
      </p:sp>
    </p:spTree>
    <p:extLst>
      <p:ext uri="{BB962C8B-B14F-4D97-AF65-F5344CB8AC3E}">
        <p14:creationId xmlns:p14="http://schemas.microsoft.com/office/powerpoint/2010/main" val="3704086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Expected Value of</a:t>
            </a:r>
          </a:p>
        </p:txBody>
      </p:sp>
      <p:sp>
        <p:nvSpPr>
          <p:cNvPr id="3" name="Content Placeholder 2"/>
          <p:cNvSpPr>
            <a:spLocks noGrp="1"/>
          </p:cNvSpPr>
          <p:nvPr>
            <p:ph idx="1"/>
          </p:nvPr>
        </p:nvSpPr>
        <p:spPr>
          <a:xfrm>
            <a:off x="650269" y="2082383"/>
            <a:ext cx="10515600" cy="4351339"/>
          </a:xfrm>
        </p:spPr>
        <p:txBody>
          <a:bodyPr/>
          <a:lstStyle/>
          <a:p>
            <a:pPr marL="14287" indent="0">
              <a:buNone/>
            </a:pPr>
            <a:endParaRPr lang="en-US" dirty="0"/>
          </a:p>
          <a:p>
            <a:endParaRPr lang="en-US" dirty="0"/>
          </a:p>
        </p:txBody>
      </p:sp>
      <p:graphicFrame>
        <p:nvGraphicFramePr>
          <p:cNvPr id="4" name="Object 3"/>
          <p:cNvGraphicFramePr>
            <a:graphicFrameLocks noChangeAspect="1"/>
          </p:cNvGraphicFramePr>
          <p:nvPr>
            <p:extLst>
              <p:ext uri="{D42A27DB-BD31-4B8C-83A1-F6EECF244321}">
                <p14:modId xmlns:p14="http://schemas.microsoft.com/office/powerpoint/2010/main" val="4221446828"/>
              </p:ext>
            </p:extLst>
          </p:nvPr>
        </p:nvGraphicFramePr>
        <p:xfrm>
          <a:off x="5824571" y="320675"/>
          <a:ext cx="1169177" cy="1259114"/>
        </p:xfrm>
        <a:graphic>
          <a:graphicData uri="http://schemas.openxmlformats.org/presentationml/2006/ole">
            <mc:AlternateContent xmlns:mc="http://schemas.openxmlformats.org/markup-compatibility/2006">
              <mc:Choice xmlns:v="urn:schemas-microsoft-com:vml" Requires="v">
                <p:oleObj spid="_x0000_s6068" name="Equation" r:id="rId3" imgW="165100" imgH="177800" progId="Equation.3">
                  <p:embed/>
                </p:oleObj>
              </mc:Choice>
              <mc:Fallback>
                <p:oleObj name="Equation" r:id="rId3" imgW="165100" imgH="177800" progId="Equation.3">
                  <p:embed/>
                  <p:pic>
                    <p:nvPicPr>
                      <p:cNvPr id="0" name=""/>
                      <p:cNvPicPr/>
                      <p:nvPr/>
                    </p:nvPicPr>
                    <p:blipFill>
                      <a:blip r:embed="rId4"/>
                      <a:stretch>
                        <a:fillRect/>
                      </a:stretch>
                    </p:blipFill>
                    <p:spPr>
                      <a:xfrm>
                        <a:off x="5824571" y="320675"/>
                        <a:ext cx="1169177" cy="1259114"/>
                      </a:xfrm>
                      <a:prstGeom prst="rect">
                        <a:avLst/>
                      </a:prstGeom>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911337593"/>
              </p:ext>
            </p:extLst>
          </p:nvPr>
        </p:nvGraphicFramePr>
        <p:xfrm>
          <a:off x="1554163" y="1681163"/>
          <a:ext cx="6608762" cy="4984750"/>
        </p:xfrm>
        <a:graphic>
          <a:graphicData uri="http://schemas.openxmlformats.org/presentationml/2006/ole">
            <mc:AlternateContent xmlns:mc="http://schemas.openxmlformats.org/markup-compatibility/2006">
              <mc:Choice xmlns:v="urn:schemas-microsoft-com:vml" Requires="v">
                <p:oleObj spid="_x0000_s6069" name="Equation" r:id="rId5" imgW="2641600" imgH="1993900" progId="Equation.3">
                  <p:embed/>
                </p:oleObj>
              </mc:Choice>
              <mc:Fallback>
                <p:oleObj name="Equation" r:id="rId5" imgW="2641600" imgH="1993900" progId="Equation.3">
                  <p:embed/>
                  <p:pic>
                    <p:nvPicPr>
                      <p:cNvPr id="0" name=""/>
                      <p:cNvPicPr/>
                      <p:nvPr/>
                    </p:nvPicPr>
                    <p:blipFill>
                      <a:blip r:embed="rId6"/>
                      <a:stretch>
                        <a:fillRect/>
                      </a:stretch>
                    </p:blipFill>
                    <p:spPr>
                      <a:xfrm>
                        <a:off x="1554163" y="1681163"/>
                        <a:ext cx="6608762" cy="4984750"/>
                      </a:xfrm>
                      <a:prstGeom prst="rect">
                        <a:avLst/>
                      </a:prstGeom>
                    </p:spPr>
                  </p:pic>
                </p:oleObj>
              </mc:Fallback>
            </mc:AlternateContent>
          </a:graphicData>
        </a:graphic>
      </p:graphicFrame>
      <p:sp>
        <p:nvSpPr>
          <p:cNvPr id="10" name="TextBox 9"/>
          <p:cNvSpPr txBox="1"/>
          <p:nvPr/>
        </p:nvSpPr>
        <p:spPr>
          <a:xfrm>
            <a:off x="8305800" y="3886200"/>
            <a:ext cx="2540000" cy="646331"/>
          </a:xfrm>
          <a:prstGeom prst="rect">
            <a:avLst/>
          </a:prstGeom>
        </p:spPr>
        <p:txBody>
          <a:bodyPr wrap="square" rtlCol="0">
            <a:spAutoFit/>
          </a:bodyPr>
          <a:lstStyle/>
          <a:p>
            <a:r>
              <a:rPr lang="en-US" dirty="0"/>
              <a:t>Definition of Expected value</a:t>
            </a:r>
          </a:p>
        </p:txBody>
      </p:sp>
      <p:sp>
        <p:nvSpPr>
          <p:cNvPr id="11" name="TextBox 10"/>
          <p:cNvSpPr txBox="1"/>
          <p:nvPr/>
        </p:nvSpPr>
        <p:spPr>
          <a:xfrm>
            <a:off x="8305800" y="5219700"/>
            <a:ext cx="3238500" cy="923330"/>
          </a:xfrm>
          <a:prstGeom prst="rect">
            <a:avLst/>
          </a:prstGeom>
        </p:spPr>
        <p:txBody>
          <a:bodyPr wrap="square" rtlCol="0">
            <a:spAutoFit/>
          </a:bodyPr>
          <a:lstStyle/>
          <a:p>
            <a:r>
              <a:rPr lang="en-US" dirty="0"/>
              <a:t>Separate into 2 sums and Apply the property of Marginal Probability </a:t>
            </a:r>
          </a:p>
        </p:txBody>
      </p:sp>
    </p:spTree>
    <p:extLst>
      <p:ext uri="{BB962C8B-B14F-4D97-AF65-F5344CB8AC3E}">
        <p14:creationId xmlns:p14="http://schemas.microsoft.com/office/powerpoint/2010/main" val="32260285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9" name="Object 8"/>
          <p:cNvGraphicFramePr>
            <a:graphicFrameLocks noChangeAspect="1"/>
          </p:cNvGraphicFramePr>
          <p:nvPr>
            <p:extLst>
              <p:ext uri="{D42A27DB-BD31-4B8C-83A1-F6EECF244321}">
                <p14:modId xmlns:p14="http://schemas.microsoft.com/office/powerpoint/2010/main" val="3498874174"/>
              </p:ext>
            </p:extLst>
          </p:nvPr>
        </p:nvGraphicFramePr>
        <p:xfrm>
          <a:off x="1274461" y="1434723"/>
          <a:ext cx="7435850" cy="5270500"/>
        </p:xfrm>
        <a:graphic>
          <a:graphicData uri="http://schemas.openxmlformats.org/presentationml/2006/ole">
            <mc:AlternateContent xmlns:mc="http://schemas.openxmlformats.org/markup-compatibility/2006">
              <mc:Choice xmlns:v="urn:schemas-microsoft-com:vml" Requires="v">
                <p:oleObj spid="_x0000_s11761" name="Equation" r:id="rId3" imgW="2971800" imgH="2108200" progId="Equation.3">
                  <p:embed/>
                </p:oleObj>
              </mc:Choice>
              <mc:Fallback>
                <p:oleObj name="Equation" r:id="rId3" imgW="2971800" imgH="2108200" progId="Equation.3">
                  <p:embed/>
                  <p:pic>
                    <p:nvPicPr>
                      <p:cNvPr id="0" name=""/>
                      <p:cNvPicPr/>
                      <p:nvPr/>
                    </p:nvPicPr>
                    <p:blipFill>
                      <a:blip r:embed="rId4"/>
                      <a:stretch>
                        <a:fillRect/>
                      </a:stretch>
                    </p:blipFill>
                    <p:spPr>
                      <a:xfrm>
                        <a:off x="1274461" y="1434723"/>
                        <a:ext cx="7435850" cy="5270500"/>
                      </a:xfrm>
                      <a:prstGeom prst="rect">
                        <a:avLst/>
                      </a:prstGeom>
                    </p:spPr>
                  </p:pic>
                </p:oleObj>
              </mc:Fallback>
            </mc:AlternateContent>
          </a:graphicData>
        </a:graphic>
      </p:graphicFrame>
      <p:sp>
        <p:nvSpPr>
          <p:cNvPr id="2" name="Title 1"/>
          <p:cNvSpPr>
            <a:spLocks noGrp="1"/>
          </p:cNvSpPr>
          <p:nvPr>
            <p:ph type="title"/>
          </p:nvPr>
        </p:nvSpPr>
        <p:spPr/>
        <p:txBody>
          <a:bodyPr/>
          <a:lstStyle/>
          <a:p>
            <a:r>
              <a:rPr lang="en-US" dirty="0"/>
              <a:t> Variance of  </a:t>
            </a:r>
          </a:p>
        </p:txBody>
      </p:sp>
      <p:graphicFrame>
        <p:nvGraphicFramePr>
          <p:cNvPr id="8" name="Object 7"/>
          <p:cNvGraphicFramePr>
            <a:graphicFrameLocks noChangeAspect="1"/>
          </p:cNvGraphicFramePr>
          <p:nvPr>
            <p:extLst>
              <p:ext uri="{D42A27DB-BD31-4B8C-83A1-F6EECF244321}">
                <p14:modId xmlns:p14="http://schemas.microsoft.com/office/powerpoint/2010/main" val="4257992054"/>
              </p:ext>
            </p:extLst>
          </p:nvPr>
        </p:nvGraphicFramePr>
        <p:xfrm>
          <a:off x="4194173" y="175609"/>
          <a:ext cx="1169177" cy="1259114"/>
        </p:xfrm>
        <a:graphic>
          <a:graphicData uri="http://schemas.openxmlformats.org/presentationml/2006/ole">
            <mc:AlternateContent xmlns:mc="http://schemas.openxmlformats.org/markup-compatibility/2006">
              <mc:Choice xmlns:v="urn:schemas-microsoft-com:vml" Requires="v">
                <p:oleObj spid="_x0000_s11762" name="Equation" r:id="rId5" imgW="165100" imgH="177800" progId="Equation.3">
                  <p:embed/>
                </p:oleObj>
              </mc:Choice>
              <mc:Fallback>
                <p:oleObj name="Equation" r:id="rId5" imgW="165100" imgH="177800" progId="Equation.3">
                  <p:embed/>
                  <p:pic>
                    <p:nvPicPr>
                      <p:cNvPr id="0" name=""/>
                      <p:cNvPicPr/>
                      <p:nvPr/>
                    </p:nvPicPr>
                    <p:blipFill>
                      <a:blip r:embed="rId6"/>
                      <a:stretch>
                        <a:fillRect/>
                      </a:stretch>
                    </p:blipFill>
                    <p:spPr>
                      <a:xfrm>
                        <a:off x="4194173" y="175609"/>
                        <a:ext cx="1169177" cy="1259114"/>
                      </a:xfrm>
                      <a:prstGeom prst="rect">
                        <a:avLst/>
                      </a:prstGeom>
                    </p:spPr>
                  </p:pic>
                </p:oleObj>
              </mc:Fallback>
            </mc:AlternateContent>
          </a:graphicData>
        </a:graphic>
      </p:graphicFrame>
      <p:sp>
        <p:nvSpPr>
          <p:cNvPr id="10" name="Oval 9"/>
          <p:cNvSpPr/>
          <p:nvPr/>
        </p:nvSpPr>
        <p:spPr>
          <a:xfrm>
            <a:off x="5757091" y="3616234"/>
            <a:ext cx="3120814" cy="822960"/>
          </a:xfrm>
          <a:prstGeom prst="ellipse">
            <a:avLst/>
          </a:prstGeom>
          <a:noFill/>
          <a:ln w="57150" cmpd="sng"/>
        </p:spPr>
        <p:style>
          <a:lnRef idx="1">
            <a:schemeClr val="accent1"/>
          </a:lnRef>
          <a:fillRef idx="1">
            <a:schemeClr val="accent1"/>
          </a:fillRef>
          <a:effectRef idx="1">
            <a:schemeClr val="accent1"/>
          </a:effectRef>
          <a:fontRef idx="minor">
            <a:schemeClr val="lt1"/>
          </a:fontRef>
        </p:style>
        <p:txBody>
          <a:bodyPr/>
          <a:lstStyle/>
          <a:p>
            <a:endParaRPr lang="en-US"/>
          </a:p>
        </p:txBody>
      </p:sp>
      <p:sp>
        <p:nvSpPr>
          <p:cNvPr id="4" name="TextBox 3"/>
          <p:cNvSpPr txBox="1"/>
          <p:nvPr/>
        </p:nvSpPr>
        <p:spPr>
          <a:xfrm>
            <a:off x="7620000" y="4526002"/>
            <a:ext cx="2721429" cy="1754327"/>
          </a:xfrm>
          <a:prstGeom prst="rect">
            <a:avLst/>
          </a:prstGeom>
        </p:spPr>
        <p:txBody>
          <a:bodyPr wrap="square" rtlCol="0">
            <a:spAutoFit/>
          </a:bodyPr>
          <a:lstStyle/>
          <a:p>
            <a:r>
              <a:rPr lang="en-US" dirty="0"/>
              <a:t>Why is this 0?</a:t>
            </a:r>
          </a:p>
          <a:p>
            <a:r>
              <a:rPr lang="en-US" dirty="0"/>
              <a:t>Need to use independence: E(XY) = E(X)E(Y) if X and Y are independent </a:t>
            </a:r>
          </a:p>
          <a:p>
            <a:r>
              <a:rPr lang="en-US" dirty="0"/>
              <a:t>and E(D) = p</a:t>
            </a:r>
          </a:p>
        </p:txBody>
      </p:sp>
      <p:sp>
        <p:nvSpPr>
          <p:cNvPr id="5" name="TextBox 4"/>
          <p:cNvSpPr txBox="1"/>
          <p:nvPr/>
        </p:nvSpPr>
        <p:spPr>
          <a:xfrm>
            <a:off x="6616700" y="2819400"/>
            <a:ext cx="2755900" cy="369332"/>
          </a:xfrm>
          <a:prstGeom prst="rect">
            <a:avLst/>
          </a:prstGeom>
        </p:spPr>
        <p:txBody>
          <a:bodyPr wrap="square" rtlCol="0">
            <a:spAutoFit/>
          </a:bodyPr>
          <a:lstStyle/>
          <a:p>
            <a:r>
              <a:rPr lang="en-US" dirty="0"/>
              <a:t>Bring </a:t>
            </a:r>
            <a:r>
              <a:rPr lang="en-US" i="1" dirty="0"/>
              <a:t>p</a:t>
            </a:r>
            <a:r>
              <a:rPr lang="en-US" dirty="0"/>
              <a:t> inside </a:t>
            </a:r>
            <a:r>
              <a:rPr lang="en-US" dirty="0" err="1"/>
              <a:t>parens</a:t>
            </a:r>
            <a:endParaRPr lang="en-US" dirty="0"/>
          </a:p>
        </p:txBody>
      </p:sp>
      <p:sp>
        <p:nvSpPr>
          <p:cNvPr id="14" name="TextBox 13"/>
          <p:cNvSpPr txBox="1"/>
          <p:nvPr/>
        </p:nvSpPr>
        <p:spPr>
          <a:xfrm>
            <a:off x="9131300" y="3797300"/>
            <a:ext cx="2755900" cy="369332"/>
          </a:xfrm>
          <a:prstGeom prst="rect">
            <a:avLst/>
          </a:prstGeom>
        </p:spPr>
        <p:txBody>
          <a:bodyPr wrap="square" rtlCol="0">
            <a:spAutoFit/>
          </a:bodyPr>
          <a:lstStyle/>
          <a:p>
            <a:r>
              <a:rPr lang="en-US" dirty="0"/>
              <a:t>Expand the square</a:t>
            </a:r>
          </a:p>
        </p:txBody>
      </p:sp>
      <p:sp>
        <p:nvSpPr>
          <p:cNvPr id="15" name="TextBox 14"/>
          <p:cNvSpPr txBox="1"/>
          <p:nvPr/>
        </p:nvSpPr>
        <p:spPr>
          <a:xfrm>
            <a:off x="4194173" y="4876800"/>
            <a:ext cx="2755900" cy="646331"/>
          </a:xfrm>
          <a:prstGeom prst="rect">
            <a:avLst/>
          </a:prstGeom>
        </p:spPr>
        <p:txBody>
          <a:bodyPr wrap="square" rtlCol="0">
            <a:spAutoFit/>
          </a:bodyPr>
          <a:lstStyle/>
          <a:p>
            <a:r>
              <a:rPr lang="en-US" dirty="0"/>
              <a:t>Variances D</a:t>
            </a:r>
            <a:r>
              <a:rPr lang="en-US" baseline="-25000" dirty="0"/>
              <a:t>1</a:t>
            </a:r>
            <a:r>
              <a:rPr lang="en-US" dirty="0"/>
              <a:t> and D</a:t>
            </a:r>
            <a:r>
              <a:rPr lang="en-US" baseline="-25000" dirty="0"/>
              <a:t>2</a:t>
            </a:r>
            <a:r>
              <a:rPr lang="en-US" dirty="0"/>
              <a:t> are the same</a:t>
            </a:r>
          </a:p>
        </p:txBody>
      </p:sp>
    </p:spTree>
    <p:extLst>
      <p:ext uri="{BB962C8B-B14F-4D97-AF65-F5344CB8AC3E}">
        <p14:creationId xmlns:p14="http://schemas.microsoft.com/office/powerpoint/2010/main" val="2156891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      estimator for population parameter</a:t>
            </a:r>
          </a:p>
        </p:txBody>
      </p:sp>
      <p:sp>
        <p:nvSpPr>
          <p:cNvPr id="6" name="Subtitle 5"/>
          <p:cNvSpPr>
            <a:spLocks noGrp="1"/>
          </p:cNvSpPr>
          <p:nvPr>
            <p:ph type="subTitle" idx="1"/>
          </p:nvPr>
        </p:nvSpPr>
        <p:spPr/>
        <p:txBody>
          <a:bodyPr/>
          <a:lstStyle/>
          <a:p>
            <a:endParaRPr lang="en-US"/>
          </a:p>
        </p:txBody>
      </p:sp>
      <p:graphicFrame>
        <p:nvGraphicFramePr>
          <p:cNvPr id="5" name="Object 4"/>
          <p:cNvGraphicFramePr>
            <a:graphicFrameLocks noChangeAspect="1"/>
          </p:cNvGraphicFramePr>
          <p:nvPr>
            <p:extLst>
              <p:ext uri="{D42A27DB-BD31-4B8C-83A1-F6EECF244321}">
                <p14:modId xmlns:p14="http://schemas.microsoft.com/office/powerpoint/2010/main" val="3351882668"/>
              </p:ext>
            </p:extLst>
          </p:nvPr>
        </p:nvGraphicFramePr>
        <p:xfrm>
          <a:off x="2730649" y="1336675"/>
          <a:ext cx="1169177" cy="1259114"/>
        </p:xfrm>
        <a:graphic>
          <a:graphicData uri="http://schemas.openxmlformats.org/presentationml/2006/ole">
            <mc:AlternateContent xmlns:mc="http://schemas.openxmlformats.org/markup-compatibility/2006">
              <mc:Choice xmlns:v="urn:schemas-microsoft-com:vml" Requires="v">
                <p:oleObj spid="_x0000_s15586" name="Equation" r:id="rId3" imgW="165100" imgH="177800" progId="Equation.3">
                  <p:embed/>
                </p:oleObj>
              </mc:Choice>
              <mc:Fallback>
                <p:oleObj name="Equation" r:id="rId3" imgW="165100" imgH="177800" progId="Equation.3">
                  <p:embed/>
                  <p:pic>
                    <p:nvPicPr>
                      <p:cNvPr id="0" name=""/>
                      <p:cNvPicPr/>
                      <p:nvPr/>
                    </p:nvPicPr>
                    <p:blipFill>
                      <a:blip r:embed="rId4"/>
                      <a:stretch>
                        <a:fillRect/>
                      </a:stretch>
                    </p:blipFill>
                    <p:spPr>
                      <a:xfrm>
                        <a:off x="2730649" y="1336675"/>
                        <a:ext cx="1169177" cy="1259114"/>
                      </a:xfrm>
                      <a:prstGeom prst="rect">
                        <a:avLst/>
                      </a:prstGeom>
                    </p:spPr>
                  </p:pic>
                </p:oleObj>
              </mc:Fallback>
            </mc:AlternateContent>
          </a:graphicData>
        </a:graphic>
      </p:graphicFrame>
    </p:spTree>
    <p:extLst>
      <p:ext uri="{BB962C8B-B14F-4D97-AF65-F5344CB8AC3E}">
        <p14:creationId xmlns:p14="http://schemas.microsoft.com/office/powerpoint/2010/main" val="9296230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Here is our sample: 100 restaurants</a:t>
            </a:r>
          </a:p>
        </p:txBody>
      </p:sp>
      <p:pic>
        <p:nvPicPr>
          <p:cNvPr id="4" name="Content Placeholder 3" descr="barplot_samp100.pdf"/>
          <p:cNvPicPr>
            <a:picLocks noGrp="1" noChangeAspect="1"/>
          </p:cNvPicPr>
          <p:nvPr>
            <p:ph idx="1"/>
          </p:nvPr>
        </p:nvPicPr>
        <p:blipFill>
          <a:blip r:embed="rId2">
            <a:extLst>
              <a:ext uri="{28A0092B-C50C-407E-A947-70E740481C1C}">
                <a14:useLocalDpi xmlns:a14="http://schemas.microsoft.com/office/drawing/2010/main" val="0"/>
              </a:ext>
            </a:extLst>
          </a:blip>
          <a:srcRect l="-33072" r="-33072"/>
          <a:stretch>
            <a:fillRect/>
          </a:stretch>
        </p:blipFill>
        <p:spPr>
          <a:xfrm>
            <a:off x="-1387324" y="1646238"/>
            <a:ext cx="10515600" cy="4351339"/>
          </a:xfrm>
        </p:spPr>
      </p:pic>
      <p:sp>
        <p:nvSpPr>
          <p:cNvPr id="6" name="TextBox 5"/>
          <p:cNvSpPr txBox="1"/>
          <p:nvPr/>
        </p:nvSpPr>
        <p:spPr>
          <a:xfrm>
            <a:off x="7003143" y="1646238"/>
            <a:ext cx="4530096" cy="3970318"/>
          </a:xfrm>
          <a:prstGeom prst="rect">
            <a:avLst/>
          </a:prstGeom>
        </p:spPr>
        <p:txBody>
          <a:bodyPr wrap="square" rtlCol="0">
            <a:spAutoFit/>
          </a:bodyPr>
          <a:lstStyle/>
          <a:p>
            <a:r>
              <a:rPr lang="en-US" sz="2800" dirty="0"/>
              <a:t>If we only want to make statements about the sample, then we simply minimize the average loss</a:t>
            </a:r>
          </a:p>
          <a:p>
            <a:endParaRPr lang="en-US" sz="2800" dirty="0"/>
          </a:p>
          <a:p>
            <a:r>
              <a:rPr lang="en-US" sz="2800" dirty="0"/>
              <a:t>And get the proportion of restaurants with scores over 95 in our data – 0.31</a:t>
            </a:r>
          </a:p>
        </p:txBody>
      </p:sp>
    </p:spTree>
    <p:extLst>
      <p:ext uri="{BB962C8B-B14F-4D97-AF65-F5344CB8AC3E}">
        <p14:creationId xmlns:p14="http://schemas.microsoft.com/office/powerpoint/2010/main" val="17368381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If we want to generalize to the population of all </a:t>
            </a:r>
          </a:p>
        </p:txBody>
      </p:sp>
      <p:sp>
        <p:nvSpPr>
          <p:cNvPr id="3" name="Content Placeholder 2"/>
          <p:cNvSpPr>
            <a:spLocks noGrp="1"/>
          </p:cNvSpPr>
          <p:nvPr>
            <p:ph sz="half" idx="2"/>
          </p:nvPr>
        </p:nvSpPr>
        <p:spPr/>
        <p:txBody>
          <a:bodyPr>
            <a:normAutofit/>
          </a:bodyPr>
          <a:lstStyle/>
          <a:p>
            <a:r>
              <a:rPr lang="en-US" dirty="0"/>
              <a:t>But if we want to also indicate how much our estimate might vary, we either </a:t>
            </a:r>
          </a:p>
          <a:p>
            <a:r>
              <a:rPr lang="en-US" dirty="0"/>
              <a:t>rely on the Central Limit Theorem</a:t>
            </a:r>
          </a:p>
          <a:p>
            <a:r>
              <a:rPr lang="en-US" dirty="0"/>
              <a:t>Or we bootstrap</a:t>
            </a:r>
          </a:p>
        </p:txBody>
      </p:sp>
      <p:sp>
        <p:nvSpPr>
          <p:cNvPr id="5" name="Content Placeholder 4"/>
          <p:cNvSpPr>
            <a:spLocks noGrp="1"/>
          </p:cNvSpPr>
          <p:nvPr>
            <p:ph sz="half" idx="1"/>
          </p:nvPr>
        </p:nvSpPr>
        <p:spPr/>
        <p:txBody>
          <a:bodyPr/>
          <a:lstStyle/>
          <a:p>
            <a:r>
              <a:rPr lang="en-US" dirty="0"/>
              <a:t>We know: </a:t>
            </a:r>
          </a:p>
          <a:p>
            <a:r>
              <a:rPr lang="en-US" dirty="0"/>
              <a:t>The sample should look like the population</a:t>
            </a:r>
          </a:p>
          <a:p>
            <a:r>
              <a:rPr lang="en-US" dirty="0"/>
              <a:t>The sample proportion is an estimator for the population proportion</a:t>
            </a:r>
          </a:p>
        </p:txBody>
      </p:sp>
    </p:spTree>
    <p:extLst>
      <p:ext uri="{BB962C8B-B14F-4D97-AF65-F5344CB8AC3E}">
        <p14:creationId xmlns:p14="http://schemas.microsoft.com/office/powerpoint/2010/main" val="4342347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7FF25E-4791-394A-A817-2F78CB8B501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582E6A5-D5D8-0D4E-8D7E-0C7E0C1908EA}"/>
              </a:ext>
            </a:extLst>
          </p:cNvPr>
          <p:cNvSpPr>
            <a:spLocks noGrp="1"/>
          </p:cNvSpPr>
          <p:nvPr>
            <p:ph sz="half" idx="1"/>
          </p:nvPr>
        </p:nvSpPr>
        <p:spPr/>
        <p:txBody>
          <a:bodyPr/>
          <a:lstStyle/>
          <a:p>
            <a:endParaRPr lang="en-US"/>
          </a:p>
        </p:txBody>
      </p:sp>
      <p:sp>
        <p:nvSpPr>
          <p:cNvPr id="4" name="Content Placeholder 3">
            <a:extLst>
              <a:ext uri="{FF2B5EF4-FFF2-40B4-BE49-F238E27FC236}">
                <a16:creationId xmlns:a16="http://schemas.microsoft.com/office/drawing/2014/main" id="{F1149D0A-319D-C048-B52C-7175FEC412CA}"/>
              </a:ext>
            </a:extLst>
          </p:cNvPr>
          <p:cNvSpPr>
            <a:spLocks noGrp="1"/>
          </p:cNvSpPr>
          <p:nvPr>
            <p:ph sz="half" idx="2"/>
          </p:nvPr>
        </p:nvSpPr>
        <p:spPr/>
        <p:txBody>
          <a:bodyPr/>
          <a:lstStyle/>
          <a:p>
            <a:endParaRPr lang="en-US"/>
          </a:p>
        </p:txBody>
      </p:sp>
    </p:spTree>
    <p:extLst>
      <p:ext uri="{BB962C8B-B14F-4D97-AF65-F5344CB8AC3E}">
        <p14:creationId xmlns:p14="http://schemas.microsoft.com/office/powerpoint/2010/main" val="17307560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 name="Content Placeholder 6" descr="mean_hist1000v2.pdf"/>
          <p:cNvPicPr>
            <a:picLocks noChangeAspect="1"/>
          </p:cNvPicPr>
          <p:nvPr/>
        </p:nvPicPr>
        <p:blipFill>
          <a:blip r:embed="rId2" cstate="screen">
            <a:extLst>
              <a:ext uri="{28A0092B-C50C-407E-A947-70E740481C1C}">
                <a14:useLocalDpi xmlns:a14="http://schemas.microsoft.com/office/drawing/2010/main"/>
              </a:ext>
            </a:extLst>
          </a:blip>
          <a:srcRect t="-11074" b="-11074"/>
          <a:stretch>
            <a:fillRect/>
          </a:stretch>
        </p:blipFill>
        <p:spPr>
          <a:xfrm>
            <a:off x="9195692" y="3346618"/>
            <a:ext cx="2996308" cy="2516202"/>
          </a:xfrm>
          <a:prstGeom prst="rect">
            <a:avLst/>
          </a:prstGeom>
        </p:spPr>
      </p:pic>
      <p:sp>
        <p:nvSpPr>
          <p:cNvPr id="55" name="Freeform 54"/>
          <p:cNvSpPr/>
          <p:nvPr/>
        </p:nvSpPr>
        <p:spPr>
          <a:xfrm>
            <a:off x="10309726" y="4053305"/>
            <a:ext cx="807453" cy="1336842"/>
          </a:xfrm>
          <a:custGeom>
            <a:avLst/>
            <a:gdLst>
              <a:gd name="connsiteX0" fmla="*/ 21390 w 807453"/>
              <a:gd name="connsiteY0" fmla="*/ 1336842 h 1336842"/>
              <a:gd name="connsiteX1" fmla="*/ 0 w 807453"/>
              <a:gd name="connsiteY1" fmla="*/ 807453 h 1336842"/>
              <a:gd name="connsiteX2" fmla="*/ 96253 w 807453"/>
              <a:gd name="connsiteY2" fmla="*/ 593558 h 1336842"/>
              <a:gd name="connsiteX3" fmla="*/ 213895 w 807453"/>
              <a:gd name="connsiteY3" fmla="*/ 256674 h 1336842"/>
              <a:gd name="connsiteX4" fmla="*/ 320842 w 807453"/>
              <a:gd name="connsiteY4" fmla="*/ 58821 h 1336842"/>
              <a:gd name="connsiteX5" fmla="*/ 422442 w 807453"/>
              <a:gd name="connsiteY5" fmla="*/ 0 h 1336842"/>
              <a:gd name="connsiteX6" fmla="*/ 497306 w 807453"/>
              <a:gd name="connsiteY6" fmla="*/ 37432 h 1336842"/>
              <a:gd name="connsiteX7" fmla="*/ 561474 w 807453"/>
              <a:gd name="connsiteY7" fmla="*/ 187158 h 1336842"/>
              <a:gd name="connsiteX8" fmla="*/ 689811 w 807453"/>
              <a:gd name="connsiteY8" fmla="*/ 524042 h 1336842"/>
              <a:gd name="connsiteX9" fmla="*/ 802106 w 807453"/>
              <a:gd name="connsiteY9" fmla="*/ 871621 h 1336842"/>
              <a:gd name="connsiteX10" fmla="*/ 807453 w 807453"/>
              <a:gd name="connsiteY10" fmla="*/ 1315453 h 1336842"/>
              <a:gd name="connsiteX11" fmla="*/ 21390 w 807453"/>
              <a:gd name="connsiteY11" fmla="*/ 1336842 h 1336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07453" h="1336842">
                <a:moveTo>
                  <a:pt x="21390" y="1336842"/>
                </a:moveTo>
                <a:lnTo>
                  <a:pt x="0" y="807453"/>
                </a:lnTo>
                <a:lnTo>
                  <a:pt x="96253" y="593558"/>
                </a:lnTo>
                <a:lnTo>
                  <a:pt x="213895" y="256674"/>
                </a:lnTo>
                <a:lnTo>
                  <a:pt x="320842" y="58821"/>
                </a:lnTo>
                <a:lnTo>
                  <a:pt x="422442" y="0"/>
                </a:lnTo>
                <a:lnTo>
                  <a:pt x="497306" y="37432"/>
                </a:lnTo>
                <a:lnTo>
                  <a:pt x="561474" y="187158"/>
                </a:lnTo>
                <a:lnTo>
                  <a:pt x="689811" y="524042"/>
                </a:lnTo>
                <a:lnTo>
                  <a:pt x="802106" y="871621"/>
                </a:lnTo>
                <a:cubicBezTo>
                  <a:pt x="803888" y="1019565"/>
                  <a:pt x="805671" y="1167509"/>
                  <a:pt x="807453" y="1315453"/>
                </a:cubicBezTo>
                <a:lnTo>
                  <a:pt x="21390" y="1336842"/>
                </a:lnTo>
                <a:close/>
              </a:path>
            </a:pathLst>
          </a:custGeom>
          <a:solidFill>
            <a:schemeClr val="accent4">
              <a:alpha val="59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The Distribution of an Estimator</a:t>
            </a:r>
          </a:p>
        </p:txBody>
      </p:sp>
      <p:sp>
        <p:nvSpPr>
          <p:cNvPr id="3" name="Content Placeholder 2"/>
          <p:cNvSpPr>
            <a:spLocks noGrp="1"/>
          </p:cNvSpPr>
          <p:nvPr>
            <p:ph idx="1"/>
          </p:nvPr>
        </p:nvSpPr>
        <p:spPr>
          <a:xfrm>
            <a:off x="838200" y="1825626"/>
            <a:ext cx="10515600" cy="543502"/>
          </a:xfrm>
        </p:spPr>
        <p:txBody>
          <a:bodyPr>
            <a:normAutofit fontScale="85000" lnSpcReduction="10000"/>
          </a:bodyPr>
          <a:lstStyle/>
          <a:p>
            <a:r>
              <a:rPr lang="en-US" dirty="0"/>
              <a:t>Resampling the population to estimate the sample distribution.</a:t>
            </a:r>
          </a:p>
        </p:txBody>
      </p:sp>
      <p:grpSp>
        <p:nvGrpSpPr>
          <p:cNvPr id="8" name="Group 7"/>
          <p:cNvGrpSpPr/>
          <p:nvPr/>
        </p:nvGrpSpPr>
        <p:grpSpPr>
          <a:xfrm>
            <a:off x="261505" y="2842165"/>
            <a:ext cx="2951018" cy="3505016"/>
            <a:chOff x="261505" y="2842165"/>
            <a:chExt cx="2951018" cy="3505016"/>
          </a:xfrm>
        </p:grpSpPr>
        <p:pic>
          <p:nvPicPr>
            <p:cNvPr id="4" name="Picture 3"/>
            <p:cNvPicPr>
              <a:picLocks noChangeAspect="1"/>
            </p:cNvPicPr>
            <p:nvPr/>
          </p:nvPicPr>
          <p:blipFill>
            <a:blip r:embed="rId3"/>
            <a:stretch>
              <a:fillRect/>
            </a:stretch>
          </p:blipFill>
          <p:spPr>
            <a:xfrm>
              <a:off x="261505" y="3119164"/>
              <a:ext cx="2951018" cy="2951018"/>
            </a:xfrm>
            <a:prstGeom prst="rect">
              <a:avLst/>
            </a:prstGeom>
          </p:spPr>
        </p:pic>
        <p:sp>
          <p:nvSpPr>
            <p:cNvPr id="5" name="TextBox 4"/>
            <p:cNvSpPr txBox="1"/>
            <p:nvPr/>
          </p:nvSpPr>
          <p:spPr>
            <a:xfrm>
              <a:off x="718946" y="2842165"/>
              <a:ext cx="1792478" cy="461665"/>
            </a:xfrm>
            <a:prstGeom prst="rect">
              <a:avLst/>
            </a:prstGeom>
          </p:spPr>
          <p:txBody>
            <a:bodyPr wrap="none" rtlCol="0">
              <a:spAutoFit/>
            </a:bodyPr>
            <a:lstStyle/>
            <a:p>
              <a:r>
                <a:rPr lang="en-US" sz="2400"/>
                <a:t>Population</a:t>
              </a:r>
            </a:p>
          </p:txBody>
        </p:sp>
        <p:sp>
          <p:nvSpPr>
            <p:cNvPr id="6" name="TextBox 5"/>
            <p:cNvSpPr txBox="1"/>
            <p:nvPr/>
          </p:nvSpPr>
          <p:spPr>
            <a:xfrm>
              <a:off x="414376" y="5885516"/>
              <a:ext cx="2645276" cy="461665"/>
            </a:xfrm>
            <a:prstGeom prst="rect">
              <a:avLst/>
            </a:prstGeom>
          </p:spPr>
          <p:txBody>
            <a:bodyPr wrap="none" rtlCol="0">
              <a:spAutoFit/>
            </a:bodyPr>
            <a:lstStyle/>
            <a:p>
              <a:r>
                <a:rPr lang="en-US" sz="2400"/>
                <a:t>7.6 Billion People</a:t>
              </a:r>
            </a:p>
          </p:txBody>
        </p:sp>
      </p:grpSp>
      <p:grpSp>
        <p:nvGrpSpPr>
          <p:cNvPr id="21" name="Group 20"/>
          <p:cNvGrpSpPr/>
          <p:nvPr/>
        </p:nvGrpSpPr>
        <p:grpSpPr>
          <a:xfrm>
            <a:off x="4456882" y="2929757"/>
            <a:ext cx="1962987" cy="748146"/>
            <a:chOff x="4654310" y="2900226"/>
            <a:chExt cx="1962987" cy="748146"/>
          </a:xfrm>
        </p:grpSpPr>
        <p:sp>
          <p:nvSpPr>
            <p:cNvPr id="17" name="Freeform 16"/>
            <p:cNvSpPr/>
            <p:nvPr/>
          </p:nvSpPr>
          <p:spPr>
            <a:xfrm>
              <a:off x="4654310" y="2900226"/>
              <a:ext cx="445914" cy="748146"/>
            </a:xfrm>
            <a:custGeom>
              <a:avLst/>
              <a:gdLst>
                <a:gd name="connsiteX0" fmla="*/ 696459 w 1590278"/>
                <a:gd name="connsiteY0" fmla="*/ 0 h 2668139"/>
                <a:gd name="connsiteX1" fmla="*/ 997248 w 1590278"/>
                <a:gd name="connsiteY1" fmla="*/ 300789 h 2668139"/>
                <a:gd name="connsiteX2" fmla="*/ 813540 w 1590278"/>
                <a:gd name="connsiteY2" fmla="*/ 577941 h 2668139"/>
                <a:gd name="connsiteX3" fmla="*/ 797770 w 1590278"/>
                <a:gd name="connsiteY3" fmla="*/ 582836 h 2668139"/>
                <a:gd name="connsiteX4" fmla="*/ 797770 w 1590278"/>
                <a:gd name="connsiteY4" fmla="*/ 673085 h 2668139"/>
                <a:gd name="connsiteX5" fmla="*/ 938304 w 1590278"/>
                <a:gd name="connsiteY5" fmla="*/ 673085 h 2668139"/>
                <a:gd name="connsiteX6" fmla="*/ 1015046 w 1590278"/>
                <a:gd name="connsiteY6" fmla="*/ 704873 h 2668139"/>
                <a:gd name="connsiteX7" fmla="*/ 1037967 w 1590278"/>
                <a:gd name="connsiteY7" fmla="*/ 738868 h 2668139"/>
                <a:gd name="connsiteX8" fmla="*/ 1060789 w 1590278"/>
                <a:gd name="connsiteY8" fmla="*/ 753442 h 2668139"/>
                <a:gd name="connsiteX9" fmla="*/ 1582472 w 1590278"/>
                <a:gd name="connsiteY9" fmla="*/ 1500202 h 2668139"/>
                <a:gd name="connsiteX10" fmla="*/ 1571774 w 1590278"/>
                <a:gd name="connsiteY10" fmla="*/ 1560490 h 2668139"/>
                <a:gd name="connsiteX11" fmla="*/ 1429805 w 1590278"/>
                <a:gd name="connsiteY11" fmla="*/ 1659669 h 2668139"/>
                <a:gd name="connsiteX12" fmla="*/ 1369517 w 1590278"/>
                <a:gd name="connsiteY12" fmla="*/ 1648971 h 2668139"/>
                <a:gd name="connsiteX13" fmla="*/ 1046834 w 1590278"/>
                <a:gd name="connsiteY13" fmla="*/ 1187069 h 2668139"/>
                <a:gd name="connsiteX14" fmla="*/ 1046834 w 1590278"/>
                <a:gd name="connsiteY14" fmla="*/ 1713908 h 2668139"/>
                <a:gd name="connsiteX15" fmla="*/ 1046834 w 1590278"/>
                <a:gd name="connsiteY15" fmla="*/ 1832245 h 2668139"/>
                <a:gd name="connsiteX16" fmla="*/ 1046834 w 1590278"/>
                <a:gd name="connsiteY16" fmla="*/ 2624843 h 2668139"/>
                <a:gd name="connsiteX17" fmla="*/ 1003538 w 1590278"/>
                <a:gd name="connsiteY17" fmla="*/ 2668139 h 2668139"/>
                <a:gd name="connsiteX18" fmla="*/ 830357 w 1590278"/>
                <a:gd name="connsiteY18" fmla="*/ 2668139 h 2668139"/>
                <a:gd name="connsiteX19" fmla="*/ 787061 w 1590278"/>
                <a:gd name="connsiteY19" fmla="*/ 2624843 h 2668139"/>
                <a:gd name="connsiteX20" fmla="*/ 787061 w 1590278"/>
                <a:gd name="connsiteY20" fmla="*/ 1940775 h 2668139"/>
                <a:gd name="connsiteX21" fmla="*/ 655443 w 1590278"/>
                <a:gd name="connsiteY21" fmla="*/ 1940775 h 2668139"/>
                <a:gd name="connsiteX22" fmla="*/ 655443 w 1590278"/>
                <a:gd name="connsiteY22" fmla="*/ 2624843 h 2668139"/>
                <a:gd name="connsiteX23" fmla="*/ 612147 w 1590278"/>
                <a:gd name="connsiteY23" fmla="*/ 2668139 h 2668139"/>
                <a:gd name="connsiteX24" fmla="*/ 438966 w 1590278"/>
                <a:gd name="connsiteY24" fmla="*/ 2668139 h 2668139"/>
                <a:gd name="connsiteX25" fmla="*/ 395670 w 1590278"/>
                <a:gd name="connsiteY25" fmla="*/ 2624843 h 2668139"/>
                <a:gd name="connsiteX26" fmla="*/ 395670 w 1590278"/>
                <a:gd name="connsiteY26" fmla="*/ 1832245 h 2668139"/>
                <a:gd name="connsiteX27" fmla="*/ 395670 w 1590278"/>
                <a:gd name="connsiteY27" fmla="*/ 1713908 h 2668139"/>
                <a:gd name="connsiteX28" fmla="*/ 395670 w 1590278"/>
                <a:gd name="connsiteY28" fmla="*/ 1329499 h 2668139"/>
                <a:gd name="connsiteX29" fmla="*/ 233765 w 1590278"/>
                <a:gd name="connsiteY29" fmla="*/ 1629191 h 2668139"/>
                <a:gd name="connsiteX30" fmla="*/ 175093 w 1590278"/>
                <a:gd name="connsiteY30" fmla="*/ 1646704 h 2668139"/>
                <a:gd name="connsiteX31" fmla="*/ 22725 w 1590278"/>
                <a:gd name="connsiteY31" fmla="*/ 1564389 h 2668139"/>
                <a:gd name="connsiteX32" fmla="*/ 5212 w 1590278"/>
                <a:gd name="connsiteY32" fmla="*/ 1505718 h 2668139"/>
                <a:gd name="connsiteX33" fmla="*/ 395670 w 1590278"/>
                <a:gd name="connsiteY33" fmla="*/ 782967 h 2668139"/>
                <a:gd name="connsiteX34" fmla="*/ 395670 w 1590278"/>
                <a:gd name="connsiteY34" fmla="*/ 781615 h 2668139"/>
                <a:gd name="connsiteX35" fmla="*/ 504200 w 1590278"/>
                <a:gd name="connsiteY35" fmla="*/ 673085 h 2668139"/>
                <a:gd name="connsiteX36" fmla="*/ 595147 w 1590278"/>
                <a:gd name="connsiteY36" fmla="*/ 673085 h 2668139"/>
                <a:gd name="connsiteX37" fmla="*/ 595147 w 1590278"/>
                <a:gd name="connsiteY37" fmla="*/ 582835 h 2668139"/>
                <a:gd name="connsiteX38" fmla="*/ 579378 w 1590278"/>
                <a:gd name="connsiteY38" fmla="*/ 577941 h 2668139"/>
                <a:gd name="connsiteX39" fmla="*/ 395670 w 1590278"/>
                <a:gd name="connsiteY39" fmla="*/ 300789 h 2668139"/>
                <a:gd name="connsiteX40" fmla="*/ 696459 w 1590278"/>
                <a:gd name="connsiteY40" fmla="*/ 0 h 2668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590278" h="2668139">
                  <a:moveTo>
                    <a:pt x="696459" y="0"/>
                  </a:moveTo>
                  <a:cubicBezTo>
                    <a:pt x="862580" y="0"/>
                    <a:pt x="997248" y="134668"/>
                    <a:pt x="997248" y="300789"/>
                  </a:cubicBezTo>
                  <a:cubicBezTo>
                    <a:pt x="997248" y="425380"/>
                    <a:pt x="921498" y="532278"/>
                    <a:pt x="813540" y="577941"/>
                  </a:cubicBezTo>
                  <a:lnTo>
                    <a:pt x="797770" y="582836"/>
                  </a:lnTo>
                  <a:lnTo>
                    <a:pt x="797770" y="673085"/>
                  </a:lnTo>
                  <a:lnTo>
                    <a:pt x="938304" y="673085"/>
                  </a:lnTo>
                  <a:cubicBezTo>
                    <a:pt x="968274" y="673085"/>
                    <a:pt x="995406" y="685233"/>
                    <a:pt x="1015046" y="704873"/>
                  </a:cubicBezTo>
                  <a:lnTo>
                    <a:pt x="1037967" y="738868"/>
                  </a:lnTo>
                  <a:lnTo>
                    <a:pt x="1060789" y="753442"/>
                  </a:lnTo>
                  <a:lnTo>
                    <a:pt x="1582472" y="1500202"/>
                  </a:lnTo>
                  <a:cubicBezTo>
                    <a:pt x="1596166" y="1519804"/>
                    <a:pt x="1591376" y="1546796"/>
                    <a:pt x="1571774" y="1560490"/>
                  </a:cubicBezTo>
                  <a:lnTo>
                    <a:pt x="1429805" y="1659669"/>
                  </a:lnTo>
                  <a:cubicBezTo>
                    <a:pt x="1410202" y="1673363"/>
                    <a:pt x="1383211" y="1668573"/>
                    <a:pt x="1369517" y="1648971"/>
                  </a:cubicBezTo>
                  <a:lnTo>
                    <a:pt x="1046834" y="1187069"/>
                  </a:lnTo>
                  <a:lnTo>
                    <a:pt x="1046834" y="1713908"/>
                  </a:lnTo>
                  <a:lnTo>
                    <a:pt x="1046834" y="1832245"/>
                  </a:lnTo>
                  <a:lnTo>
                    <a:pt x="1046834" y="2624843"/>
                  </a:lnTo>
                  <a:cubicBezTo>
                    <a:pt x="1046834" y="2648755"/>
                    <a:pt x="1027450" y="2668139"/>
                    <a:pt x="1003538" y="2668139"/>
                  </a:cubicBezTo>
                  <a:lnTo>
                    <a:pt x="830357" y="2668139"/>
                  </a:lnTo>
                  <a:cubicBezTo>
                    <a:pt x="806445" y="2668139"/>
                    <a:pt x="787061" y="2648755"/>
                    <a:pt x="787061" y="2624843"/>
                  </a:cubicBezTo>
                  <a:lnTo>
                    <a:pt x="787061" y="1940775"/>
                  </a:lnTo>
                  <a:lnTo>
                    <a:pt x="655443" y="1940775"/>
                  </a:lnTo>
                  <a:lnTo>
                    <a:pt x="655443" y="2624843"/>
                  </a:lnTo>
                  <a:cubicBezTo>
                    <a:pt x="655443" y="2648755"/>
                    <a:pt x="636059" y="2668139"/>
                    <a:pt x="612147" y="2668139"/>
                  </a:cubicBezTo>
                  <a:lnTo>
                    <a:pt x="438966" y="2668139"/>
                  </a:lnTo>
                  <a:cubicBezTo>
                    <a:pt x="415054" y="2668139"/>
                    <a:pt x="395670" y="2648755"/>
                    <a:pt x="395670" y="2624843"/>
                  </a:cubicBezTo>
                  <a:lnTo>
                    <a:pt x="395670" y="1832245"/>
                  </a:lnTo>
                  <a:lnTo>
                    <a:pt x="395670" y="1713908"/>
                  </a:lnTo>
                  <a:lnTo>
                    <a:pt x="395670" y="1329499"/>
                  </a:lnTo>
                  <a:lnTo>
                    <a:pt x="233765" y="1629191"/>
                  </a:lnTo>
                  <a:cubicBezTo>
                    <a:pt x="222399" y="1650229"/>
                    <a:pt x="196131" y="1658070"/>
                    <a:pt x="175093" y="1646704"/>
                  </a:cubicBezTo>
                  <a:lnTo>
                    <a:pt x="22725" y="1564389"/>
                  </a:lnTo>
                  <a:cubicBezTo>
                    <a:pt x="1687" y="1553024"/>
                    <a:pt x="-6154" y="1526756"/>
                    <a:pt x="5212" y="1505718"/>
                  </a:cubicBezTo>
                  <a:lnTo>
                    <a:pt x="395670" y="782967"/>
                  </a:lnTo>
                  <a:lnTo>
                    <a:pt x="395670" y="781615"/>
                  </a:lnTo>
                  <a:cubicBezTo>
                    <a:pt x="395670" y="721676"/>
                    <a:pt x="444261" y="673085"/>
                    <a:pt x="504200" y="673085"/>
                  </a:cubicBezTo>
                  <a:lnTo>
                    <a:pt x="595147" y="673085"/>
                  </a:lnTo>
                  <a:lnTo>
                    <a:pt x="595147" y="582835"/>
                  </a:lnTo>
                  <a:lnTo>
                    <a:pt x="579378" y="577941"/>
                  </a:lnTo>
                  <a:cubicBezTo>
                    <a:pt x="471421" y="532278"/>
                    <a:pt x="395670" y="425380"/>
                    <a:pt x="395670" y="300789"/>
                  </a:cubicBezTo>
                  <a:cubicBezTo>
                    <a:pt x="395670" y="134668"/>
                    <a:pt x="530338" y="0"/>
                    <a:pt x="696459" y="0"/>
                  </a:cubicBezTo>
                  <a:close/>
                </a:path>
              </a:pathLst>
            </a:custGeom>
            <a:solidFill>
              <a:schemeClr val="accent5"/>
            </a:solidFill>
            <a:ln>
              <a:solidFill>
                <a:schemeClr val="tx1"/>
              </a:solidFill>
            </a:ln>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18" name="Freeform 17"/>
            <p:cNvSpPr/>
            <p:nvPr/>
          </p:nvSpPr>
          <p:spPr>
            <a:xfrm>
              <a:off x="5160001" y="2900226"/>
              <a:ext cx="445914" cy="748146"/>
            </a:xfrm>
            <a:custGeom>
              <a:avLst/>
              <a:gdLst>
                <a:gd name="connsiteX0" fmla="*/ 696459 w 1590278"/>
                <a:gd name="connsiteY0" fmla="*/ 0 h 2668139"/>
                <a:gd name="connsiteX1" fmla="*/ 997248 w 1590278"/>
                <a:gd name="connsiteY1" fmla="*/ 300789 h 2668139"/>
                <a:gd name="connsiteX2" fmla="*/ 813540 w 1590278"/>
                <a:gd name="connsiteY2" fmla="*/ 577941 h 2668139"/>
                <a:gd name="connsiteX3" fmla="*/ 797770 w 1590278"/>
                <a:gd name="connsiteY3" fmla="*/ 582836 h 2668139"/>
                <a:gd name="connsiteX4" fmla="*/ 797770 w 1590278"/>
                <a:gd name="connsiteY4" fmla="*/ 673085 h 2668139"/>
                <a:gd name="connsiteX5" fmla="*/ 938304 w 1590278"/>
                <a:gd name="connsiteY5" fmla="*/ 673085 h 2668139"/>
                <a:gd name="connsiteX6" fmla="*/ 1015046 w 1590278"/>
                <a:gd name="connsiteY6" fmla="*/ 704873 h 2668139"/>
                <a:gd name="connsiteX7" fmla="*/ 1037967 w 1590278"/>
                <a:gd name="connsiteY7" fmla="*/ 738868 h 2668139"/>
                <a:gd name="connsiteX8" fmla="*/ 1060789 w 1590278"/>
                <a:gd name="connsiteY8" fmla="*/ 753442 h 2668139"/>
                <a:gd name="connsiteX9" fmla="*/ 1582472 w 1590278"/>
                <a:gd name="connsiteY9" fmla="*/ 1500202 h 2668139"/>
                <a:gd name="connsiteX10" fmla="*/ 1571774 w 1590278"/>
                <a:gd name="connsiteY10" fmla="*/ 1560490 h 2668139"/>
                <a:gd name="connsiteX11" fmla="*/ 1429805 w 1590278"/>
                <a:gd name="connsiteY11" fmla="*/ 1659669 h 2668139"/>
                <a:gd name="connsiteX12" fmla="*/ 1369517 w 1590278"/>
                <a:gd name="connsiteY12" fmla="*/ 1648971 h 2668139"/>
                <a:gd name="connsiteX13" fmla="*/ 1046834 w 1590278"/>
                <a:gd name="connsiteY13" fmla="*/ 1187069 h 2668139"/>
                <a:gd name="connsiteX14" fmla="*/ 1046834 w 1590278"/>
                <a:gd name="connsiteY14" fmla="*/ 1713908 h 2668139"/>
                <a:gd name="connsiteX15" fmla="*/ 1046834 w 1590278"/>
                <a:gd name="connsiteY15" fmla="*/ 1832245 h 2668139"/>
                <a:gd name="connsiteX16" fmla="*/ 1046834 w 1590278"/>
                <a:gd name="connsiteY16" fmla="*/ 2624843 h 2668139"/>
                <a:gd name="connsiteX17" fmla="*/ 1003538 w 1590278"/>
                <a:gd name="connsiteY17" fmla="*/ 2668139 h 2668139"/>
                <a:gd name="connsiteX18" fmla="*/ 830357 w 1590278"/>
                <a:gd name="connsiteY18" fmla="*/ 2668139 h 2668139"/>
                <a:gd name="connsiteX19" fmla="*/ 787061 w 1590278"/>
                <a:gd name="connsiteY19" fmla="*/ 2624843 h 2668139"/>
                <a:gd name="connsiteX20" fmla="*/ 787061 w 1590278"/>
                <a:gd name="connsiteY20" fmla="*/ 1940775 h 2668139"/>
                <a:gd name="connsiteX21" fmla="*/ 655443 w 1590278"/>
                <a:gd name="connsiteY21" fmla="*/ 1940775 h 2668139"/>
                <a:gd name="connsiteX22" fmla="*/ 655443 w 1590278"/>
                <a:gd name="connsiteY22" fmla="*/ 2624843 h 2668139"/>
                <a:gd name="connsiteX23" fmla="*/ 612147 w 1590278"/>
                <a:gd name="connsiteY23" fmla="*/ 2668139 h 2668139"/>
                <a:gd name="connsiteX24" fmla="*/ 438966 w 1590278"/>
                <a:gd name="connsiteY24" fmla="*/ 2668139 h 2668139"/>
                <a:gd name="connsiteX25" fmla="*/ 395670 w 1590278"/>
                <a:gd name="connsiteY25" fmla="*/ 2624843 h 2668139"/>
                <a:gd name="connsiteX26" fmla="*/ 395670 w 1590278"/>
                <a:gd name="connsiteY26" fmla="*/ 1832245 h 2668139"/>
                <a:gd name="connsiteX27" fmla="*/ 395670 w 1590278"/>
                <a:gd name="connsiteY27" fmla="*/ 1713908 h 2668139"/>
                <a:gd name="connsiteX28" fmla="*/ 395670 w 1590278"/>
                <a:gd name="connsiteY28" fmla="*/ 1329499 h 2668139"/>
                <a:gd name="connsiteX29" fmla="*/ 233765 w 1590278"/>
                <a:gd name="connsiteY29" fmla="*/ 1629191 h 2668139"/>
                <a:gd name="connsiteX30" fmla="*/ 175093 w 1590278"/>
                <a:gd name="connsiteY30" fmla="*/ 1646704 h 2668139"/>
                <a:gd name="connsiteX31" fmla="*/ 22725 w 1590278"/>
                <a:gd name="connsiteY31" fmla="*/ 1564389 h 2668139"/>
                <a:gd name="connsiteX32" fmla="*/ 5212 w 1590278"/>
                <a:gd name="connsiteY32" fmla="*/ 1505718 h 2668139"/>
                <a:gd name="connsiteX33" fmla="*/ 395670 w 1590278"/>
                <a:gd name="connsiteY33" fmla="*/ 782967 h 2668139"/>
                <a:gd name="connsiteX34" fmla="*/ 395670 w 1590278"/>
                <a:gd name="connsiteY34" fmla="*/ 781615 h 2668139"/>
                <a:gd name="connsiteX35" fmla="*/ 504200 w 1590278"/>
                <a:gd name="connsiteY35" fmla="*/ 673085 h 2668139"/>
                <a:gd name="connsiteX36" fmla="*/ 595147 w 1590278"/>
                <a:gd name="connsiteY36" fmla="*/ 673085 h 2668139"/>
                <a:gd name="connsiteX37" fmla="*/ 595147 w 1590278"/>
                <a:gd name="connsiteY37" fmla="*/ 582835 h 2668139"/>
                <a:gd name="connsiteX38" fmla="*/ 579378 w 1590278"/>
                <a:gd name="connsiteY38" fmla="*/ 577941 h 2668139"/>
                <a:gd name="connsiteX39" fmla="*/ 395670 w 1590278"/>
                <a:gd name="connsiteY39" fmla="*/ 300789 h 2668139"/>
                <a:gd name="connsiteX40" fmla="*/ 696459 w 1590278"/>
                <a:gd name="connsiteY40" fmla="*/ 0 h 2668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590278" h="2668139">
                  <a:moveTo>
                    <a:pt x="696459" y="0"/>
                  </a:moveTo>
                  <a:cubicBezTo>
                    <a:pt x="862580" y="0"/>
                    <a:pt x="997248" y="134668"/>
                    <a:pt x="997248" y="300789"/>
                  </a:cubicBezTo>
                  <a:cubicBezTo>
                    <a:pt x="997248" y="425380"/>
                    <a:pt x="921498" y="532278"/>
                    <a:pt x="813540" y="577941"/>
                  </a:cubicBezTo>
                  <a:lnTo>
                    <a:pt x="797770" y="582836"/>
                  </a:lnTo>
                  <a:lnTo>
                    <a:pt x="797770" y="673085"/>
                  </a:lnTo>
                  <a:lnTo>
                    <a:pt x="938304" y="673085"/>
                  </a:lnTo>
                  <a:cubicBezTo>
                    <a:pt x="968274" y="673085"/>
                    <a:pt x="995406" y="685233"/>
                    <a:pt x="1015046" y="704873"/>
                  </a:cubicBezTo>
                  <a:lnTo>
                    <a:pt x="1037967" y="738868"/>
                  </a:lnTo>
                  <a:lnTo>
                    <a:pt x="1060789" y="753442"/>
                  </a:lnTo>
                  <a:lnTo>
                    <a:pt x="1582472" y="1500202"/>
                  </a:lnTo>
                  <a:cubicBezTo>
                    <a:pt x="1596166" y="1519804"/>
                    <a:pt x="1591376" y="1546796"/>
                    <a:pt x="1571774" y="1560490"/>
                  </a:cubicBezTo>
                  <a:lnTo>
                    <a:pt x="1429805" y="1659669"/>
                  </a:lnTo>
                  <a:cubicBezTo>
                    <a:pt x="1410202" y="1673363"/>
                    <a:pt x="1383211" y="1668573"/>
                    <a:pt x="1369517" y="1648971"/>
                  </a:cubicBezTo>
                  <a:lnTo>
                    <a:pt x="1046834" y="1187069"/>
                  </a:lnTo>
                  <a:lnTo>
                    <a:pt x="1046834" y="1713908"/>
                  </a:lnTo>
                  <a:lnTo>
                    <a:pt x="1046834" y="1832245"/>
                  </a:lnTo>
                  <a:lnTo>
                    <a:pt x="1046834" y="2624843"/>
                  </a:lnTo>
                  <a:cubicBezTo>
                    <a:pt x="1046834" y="2648755"/>
                    <a:pt x="1027450" y="2668139"/>
                    <a:pt x="1003538" y="2668139"/>
                  </a:cubicBezTo>
                  <a:lnTo>
                    <a:pt x="830357" y="2668139"/>
                  </a:lnTo>
                  <a:cubicBezTo>
                    <a:pt x="806445" y="2668139"/>
                    <a:pt x="787061" y="2648755"/>
                    <a:pt x="787061" y="2624843"/>
                  </a:cubicBezTo>
                  <a:lnTo>
                    <a:pt x="787061" y="1940775"/>
                  </a:lnTo>
                  <a:lnTo>
                    <a:pt x="655443" y="1940775"/>
                  </a:lnTo>
                  <a:lnTo>
                    <a:pt x="655443" y="2624843"/>
                  </a:lnTo>
                  <a:cubicBezTo>
                    <a:pt x="655443" y="2648755"/>
                    <a:pt x="636059" y="2668139"/>
                    <a:pt x="612147" y="2668139"/>
                  </a:cubicBezTo>
                  <a:lnTo>
                    <a:pt x="438966" y="2668139"/>
                  </a:lnTo>
                  <a:cubicBezTo>
                    <a:pt x="415054" y="2668139"/>
                    <a:pt x="395670" y="2648755"/>
                    <a:pt x="395670" y="2624843"/>
                  </a:cubicBezTo>
                  <a:lnTo>
                    <a:pt x="395670" y="1832245"/>
                  </a:lnTo>
                  <a:lnTo>
                    <a:pt x="395670" y="1713908"/>
                  </a:lnTo>
                  <a:lnTo>
                    <a:pt x="395670" y="1329499"/>
                  </a:lnTo>
                  <a:lnTo>
                    <a:pt x="233765" y="1629191"/>
                  </a:lnTo>
                  <a:cubicBezTo>
                    <a:pt x="222399" y="1650229"/>
                    <a:pt x="196131" y="1658070"/>
                    <a:pt x="175093" y="1646704"/>
                  </a:cubicBezTo>
                  <a:lnTo>
                    <a:pt x="22725" y="1564389"/>
                  </a:lnTo>
                  <a:cubicBezTo>
                    <a:pt x="1687" y="1553024"/>
                    <a:pt x="-6154" y="1526756"/>
                    <a:pt x="5212" y="1505718"/>
                  </a:cubicBezTo>
                  <a:lnTo>
                    <a:pt x="395670" y="782967"/>
                  </a:lnTo>
                  <a:lnTo>
                    <a:pt x="395670" y="781615"/>
                  </a:lnTo>
                  <a:cubicBezTo>
                    <a:pt x="395670" y="721676"/>
                    <a:pt x="444261" y="673085"/>
                    <a:pt x="504200" y="673085"/>
                  </a:cubicBezTo>
                  <a:lnTo>
                    <a:pt x="595147" y="673085"/>
                  </a:lnTo>
                  <a:lnTo>
                    <a:pt x="595147" y="582835"/>
                  </a:lnTo>
                  <a:lnTo>
                    <a:pt x="579378" y="577941"/>
                  </a:lnTo>
                  <a:cubicBezTo>
                    <a:pt x="471421" y="532278"/>
                    <a:pt x="395670" y="425380"/>
                    <a:pt x="395670" y="300789"/>
                  </a:cubicBezTo>
                  <a:cubicBezTo>
                    <a:pt x="395670" y="134668"/>
                    <a:pt x="530338" y="0"/>
                    <a:pt x="696459" y="0"/>
                  </a:cubicBezTo>
                  <a:close/>
                </a:path>
              </a:pathLst>
            </a:custGeom>
            <a:solidFill>
              <a:schemeClr val="accent4"/>
            </a:solidFill>
            <a:ln>
              <a:solidFill>
                <a:schemeClr val="tx1"/>
              </a:solidFill>
            </a:ln>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19" name="Freeform 18"/>
            <p:cNvSpPr/>
            <p:nvPr/>
          </p:nvSpPr>
          <p:spPr>
            <a:xfrm>
              <a:off x="5665692" y="2900226"/>
              <a:ext cx="445914" cy="748146"/>
            </a:xfrm>
            <a:custGeom>
              <a:avLst/>
              <a:gdLst>
                <a:gd name="connsiteX0" fmla="*/ 696459 w 1590278"/>
                <a:gd name="connsiteY0" fmla="*/ 0 h 2668139"/>
                <a:gd name="connsiteX1" fmla="*/ 997248 w 1590278"/>
                <a:gd name="connsiteY1" fmla="*/ 300789 h 2668139"/>
                <a:gd name="connsiteX2" fmla="*/ 813540 w 1590278"/>
                <a:gd name="connsiteY2" fmla="*/ 577941 h 2668139"/>
                <a:gd name="connsiteX3" fmla="*/ 797770 w 1590278"/>
                <a:gd name="connsiteY3" fmla="*/ 582836 h 2668139"/>
                <a:gd name="connsiteX4" fmla="*/ 797770 w 1590278"/>
                <a:gd name="connsiteY4" fmla="*/ 673085 h 2668139"/>
                <a:gd name="connsiteX5" fmla="*/ 938304 w 1590278"/>
                <a:gd name="connsiteY5" fmla="*/ 673085 h 2668139"/>
                <a:gd name="connsiteX6" fmla="*/ 1015046 w 1590278"/>
                <a:gd name="connsiteY6" fmla="*/ 704873 h 2668139"/>
                <a:gd name="connsiteX7" fmla="*/ 1037967 w 1590278"/>
                <a:gd name="connsiteY7" fmla="*/ 738868 h 2668139"/>
                <a:gd name="connsiteX8" fmla="*/ 1060789 w 1590278"/>
                <a:gd name="connsiteY8" fmla="*/ 753442 h 2668139"/>
                <a:gd name="connsiteX9" fmla="*/ 1582472 w 1590278"/>
                <a:gd name="connsiteY9" fmla="*/ 1500202 h 2668139"/>
                <a:gd name="connsiteX10" fmla="*/ 1571774 w 1590278"/>
                <a:gd name="connsiteY10" fmla="*/ 1560490 h 2668139"/>
                <a:gd name="connsiteX11" fmla="*/ 1429805 w 1590278"/>
                <a:gd name="connsiteY11" fmla="*/ 1659669 h 2668139"/>
                <a:gd name="connsiteX12" fmla="*/ 1369517 w 1590278"/>
                <a:gd name="connsiteY12" fmla="*/ 1648971 h 2668139"/>
                <a:gd name="connsiteX13" fmla="*/ 1046834 w 1590278"/>
                <a:gd name="connsiteY13" fmla="*/ 1187069 h 2668139"/>
                <a:gd name="connsiteX14" fmla="*/ 1046834 w 1590278"/>
                <a:gd name="connsiteY14" fmla="*/ 1713908 h 2668139"/>
                <a:gd name="connsiteX15" fmla="*/ 1046834 w 1590278"/>
                <a:gd name="connsiteY15" fmla="*/ 1832245 h 2668139"/>
                <a:gd name="connsiteX16" fmla="*/ 1046834 w 1590278"/>
                <a:gd name="connsiteY16" fmla="*/ 2624843 h 2668139"/>
                <a:gd name="connsiteX17" fmla="*/ 1003538 w 1590278"/>
                <a:gd name="connsiteY17" fmla="*/ 2668139 h 2668139"/>
                <a:gd name="connsiteX18" fmla="*/ 830357 w 1590278"/>
                <a:gd name="connsiteY18" fmla="*/ 2668139 h 2668139"/>
                <a:gd name="connsiteX19" fmla="*/ 787061 w 1590278"/>
                <a:gd name="connsiteY19" fmla="*/ 2624843 h 2668139"/>
                <a:gd name="connsiteX20" fmla="*/ 787061 w 1590278"/>
                <a:gd name="connsiteY20" fmla="*/ 1940775 h 2668139"/>
                <a:gd name="connsiteX21" fmla="*/ 655443 w 1590278"/>
                <a:gd name="connsiteY21" fmla="*/ 1940775 h 2668139"/>
                <a:gd name="connsiteX22" fmla="*/ 655443 w 1590278"/>
                <a:gd name="connsiteY22" fmla="*/ 2624843 h 2668139"/>
                <a:gd name="connsiteX23" fmla="*/ 612147 w 1590278"/>
                <a:gd name="connsiteY23" fmla="*/ 2668139 h 2668139"/>
                <a:gd name="connsiteX24" fmla="*/ 438966 w 1590278"/>
                <a:gd name="connsiteY24" fmla="*/ 2668139 h 2668139"/>
                <a:gd name="connsiteX25" fmla="*/ 395670 w 1590278"/>
                <a:gd name="connsiteY25" fmla="*/ 2624843 h 2668139"/>
                <a:gd name="connsiteX26" fmla="*/ 395670 w 1590278"/>
                <a:gd name="connsiteY26" fmla="*/ 1832245 h 2668139"/>
                <a:gd name="connsiteX27" fmla="*/ 395670 w 1590278"/>
                <a:gd name="connsiteY27" fmla="*/ 1713908 h 2668139"/>
                <a:gd name="connsiteX28" fmla="*/ 395670 w 1590278"/>
                <a:gd name="connsiteY28" fmla="*/ 1329499 h 2668139"/>
                <a:gd name="connsiteX29" fmla="*/ 233765 w 1590278"/>
                <a:gd name="connsiteY29" fmla="*/ 1629191 h 2668139"/>
                <a:gd name="connsiteX30" fmla="*/ 175093 w 1590278"/>
                <a:gd name="connsiteY30" fmla="*/ 1646704 h 2668139"/>
                <a:gd name="connsiteX31" fmla="*/ 22725 w 1590278"/>
                <a:gd name="connsiteY31" fmla="*/ 1564389 h 2668139"/>
                <a:gd name="connsiteX32" fmla="*/ 5212 w 1590278"/>
                <a:gd name="connsiteY32" fmla="*/ 1505718 h 2668139"/>
                <a:gd name="connsiteX33" fmla="*/ 395670 w 1590278"/>
                <a:gd name="connsiteY33" fmla="*/ 782967 h 2668139"/>
                <a:gd name="connsiteX34" fmla="*/ 395670 w 1590278"/>
                <a:gd name="connsiteY34" fmla="*/ 781615 h 2668139"/>
                <a:gd name="connsiteX35" fmla="*/ 504200 w 1590278"/>
                <a:gd name="connsiteY35" fmla="*/ 673085 h 2668139"/>
                <a:gd name="connsiteX36" fmla="*/ 595147 w 1590278"/>
                <a:gd name="connsiteY36" fmla="*/ 673085 h 2668139"/>
                <a:gd name="connsiteX37" fmla="*/ 595147 w 1590278"/>
                <a:gd name="connsiteY37" fmla="*/ 582835 h 2668139"/>
                <a:gd name="connsiteX38" fmla="*/ 579378 w 1590278"/>
                <a:gd name="connsiteY38" fmla="*/ 577941 h 2668139"/>
                <a:gd name="connsiteX39" fmla="*/ 395670 w 1590278"/>
                <a:gd name="connsiteY39" fmla="*/ 300789 h 2668139"/>
                <a:gd name="connsiteX40" fmla="*/ 696459 w 1590278"/>
                <a:gd name="connsiteY40" fmla="*/ 0 h 2668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590278" h="2668139">
                  <a:moveTo>
                    <a:pt x="696459" y="0"/>
                  </a:moveTo>
                  <a:cubicBezTo>
                    <a:pt x="862580" y="0"/>
                    <a:pt x="997248" y="134668"/>
                    <a:pt x="997248" y="300789"/>
                  </a:cubicBezTo>
                  <a:cubicBezTo>
                    <a:pt x="997248" y="425380"/>
                    <a:pt x="921498" y="532278"/>
                    <a:pt x="813540" y="577941"/>
                  </a:cubicBezTo>
                  <a:lnTo>
                    <a:pt x="797770" y="582836"/>
                  </a:lnTo>
                  <a:lnTo>
                    <a:pt x="797770" y="673085"/>
                  </a:lnTo>
                  <a:lnTo>
                    <a:pt x="938304" y="673085"/>
                  </a:lnTo>
                  <a:cubicBezTo>
                    <a:pt x="968274" y="673085"/>
                    <a:pt x="995406" y="685233"/>
                    <a:pt x="1015046" y="704873"/>
                  </a:cubicBezTo>
                  <a:lnTo>
                    <a:pt x="1037967" y="738868"/>
                  </a:lnTo>
                  <a:lnTo>
                    <a:pt x="1060789" y="753442"/>
                  </a:lnTo>
                  <a:lnTo>
                    <a:pt x="1582472" y="1500202"/>
                  </a:lnTo>
                  <a:cubicBezTo>
                    <a:pt x="1596166" y="1519804"/>
                    <a:pt x="1591376" y="1546796"/>
                    <a:pt x="1571774" y="1560490"/>
                  </a:cubicBezTo>
                  <a:lnTo>
                    <a:pt x="1429805" y="1659669"/>
                  </a:lnTo>
                  <a:cubicBezTo>
                    <a:pt x="1410202" y="1673363"/>
                    <a:pt x="1383211" y="1668573"/>
                    <a:pt x="1369517" y="1648971"/>
                  </a:cubicBezTo>
                  <a:lnTo>
                    <a:pt x="1046834" y="1187069"/>
                  </a:lnTo>
                  <a:lnTo>
                    <a:pt x="1046834" y="1713908"/>
                  </a:lnTo>
                  <a:lnTo>
                    <a:pt x="1046834" y="1832245"/>
                  </a:lnTo>
                  <a:lnTo>
                    <a:pt x="1046834" y="2624843"/>
                  </a:lnTo>
                  <a:cubicBezTo>
                    <a:pt x="1046834" y="2648755"/>
                    <a:pt x="1027450" y="2668139"/>
                    <a:pt x="1003538" y="2668139"/>
                  </a:cubicBezTo>
                  <a:lnTo>
                    <a:pt x="830357" y="2668139"/>
                  </a:lnTo>
                  <a:cubicBezTo>
                    <a:pt x="806445" y="2668139"/>
                    <a:pt x="787061" y="2648755"/>
                    <a:pt x="787061" y="2624843"/>
                  </a:cubicBezTo>
                  <a:lnTo>
                    <a:pt x="787061" y="1940775"/>
                  </a:lnTo>
                  <a:lnTo>
                    <a:pt x="655443" y="1940775"/>
                  </a:lnTo>
                  <a:lnTo>
                    <a:pt x="655443" y="2624843"/>
                  </a:lnTo>
                  <a:cubicBezTo>
                    <a:pt x="655443" y="2648755"/>
                    <a:pt x="636059" y="2668139"/>
                    <a:pt x="612147" y="2668139"/>
                  </a:cubicBezTo>
                  <a:lnTo>
                    <a:pt x="438966" y="2668139"/>
                  </a:lnTo>
                  <a:cubicBezTo>
                    <a:pt x="415054" y="2668139"/>
                    <a:pt x="395670" y="2648755"/>
                    <a:pt x="395670" y="2624843"/>
                  </a:cubicBezTo>
                  <a:lnTo>
                    <a:pt x="395670" y="1832245"/>
                  </a:lnTo>
                  <a:lnTo>
                    <a:pt x="395670" y="1713908"/>
                  </a:lnTo>
                  <a:lnTo>
                    <a:pt x="395670" y="1329499"/>
                  </a:lnTo>
                  <a:lnTo>
                    <a:pt x="233765" y="1629191"/>
                  </a:lnTo>
                  <a:cubicBezTo>
                    <a:pt x="222399" y="1650229"/>
                    <a:pt x="196131" y="1658070"/>
                    <a:pt x="175093" y="1646704"/>
                  </a:cubicBezTo>
                  <a:lnTo>
                    <a:pt x="22725" y="1564389"/>
                  </a:lnTo>
                  <a:cubicBezTo>
                    <a:pt x="1687" y="1553024"/>
                    <a:pt x="-6154" y="1526756"/>
                    <a:pt x="5212" y="1505718"/>
                  </a:cubicBezTo>
                  <a:lnTo>
                    <a:pt x="395670" y="782967"/>
                  </a:lnTo>
                  <a:lnTo>
                    <a:pt x="395670" y="781615"/>
                  </a:lnTo>
                  <a:cubicBezTo>
                    <a:pt x="395670" y="721676"/>
                    <a:pt x="444261" y="673085"/>
                    <a:pt x="504200" y="673085"/>
                  </a:cubicBezTo>
                  <a:lnTo>
                    <a:pt x="595147" y="673085"/>
                  </a:lnTo>
                  <a:lnTo>
                    <a:pt x="595147" y="582835"/>
                  </a:lnTo>
                  <a:lnTo>
                    <a:pt x="579378" y="577941"/>
                  </a:lnTo>
                  <a:cubicBezTo>
                    <a:pt x="471421" y="532278"/>
                    <a:pt x="395670" y="425380"/>
                    <a:pt x="395670" y="300789"/>
                  </a:cubicBezTo>
                  <a:cubicBezTo>
                    <a:pt x="395670" y="134668"/>
                    <a:pt x="530338" y="0"/>
                    <a:pt x="696459" y="0"/>
                  </a:cubicBezTo>
                  <a:close/>
                </a:path>
              </a:pathLst>
            </a:custGeom>
            <a:solidFill>
              <a:schemeClr val="accent6"/>
            </a:solidFill>
            <a:ln>
              <a:solidFill>
                <a:schemeClr val="tx1"/>
              </a:solidFill>
            </a:ln>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20" name="Freeform 19"/>
            <p:cNvSpPr/>
            <p:nvPr/>
          </p:nvSpPr>
          <p:spPr>
            <a:xfrm>
              <a:off x="6171383" y="2900226"/>
              <a:ext cx="445914" cy="748146"/>
            </a:xfrm>
            <a:custGeom>
              <a:avLst/>
              <a:gdLst>
                <a:gd name="connsiteX0" fmla="*/ 696459 w 1590278"/>
                <a:gd name="connsiteY0" fmla="*/ 0 h 2668139"/>
                <a:gd name="connsiteX1" fmla="*/ 997248 w 1590278"/>
                <a:gd name="connsiteY1" fmla="*/ 300789 h 2668139"/>
                <a:gd name="connsiteX2" fmla="*/ 813540 w 1590278"/>
                <a:gd name="connsiteY2" fmla="*/ 577941 h 2668139"/>
                <a:gd name="connsiteX3" fmla="*/ 797770 w 1590278"/>
                <a:gd name="connsiteY3" fmla="*/ 582836 h 2668139"/>
                <a:gd name="connsiteX4" fmla="*/ 797770 w 1590278"/>
                <a:gd name="connsiteY4" fmla="*/ 673085 h 2668139"/>
                <a:gd name="connsiteX5" fmla="*/ 938304 w 1590278"/>
                <a:gd name="connsiteY5" fmla="*/ 673085 h 2668139"/>
                <a:gd name="connsiteX6" fmla="*/ 1015046 w 1590278"/>
                <a:gd name="connsiteY6" fmla="*/ 704873 h 2668139"/>
                <a:gd name="connsiteX7" fmla="*/ 1037967 w 1590278"/>
                <a:gd name="connsiteY7" fmla="*/ 738868 h 2668139"/>
                <a:gd name="connsiteX8" fmla="*/ 1060789 w 1590278"/>
                <a:gd name="connsiteY8" fmla="*/ 753442 h 2668139"/>
                <a:gd name="connsiteX9" fmla="*/ 1582472 w 1590278"/>
                <a:gd name="connsiteY9" fmla="*/ 1500202 h 2668139"/>
                <a:gd name="connsiteX10" fmla="*/ 1571774 w 1590278"/>
                <a:gd name="connsiteY10" fmla="*/ 1560490 h 2668139"/>
                <a:gd name="connsiteX11" fmla="*/ 1429805 w 1590278"/>
                <a:gd name="connsiteY11" fmla="*/ 1659669 h 2668139"/>
                <a:gd name="connsiteX12" fmla="*/ 1369517 w 1590278"/>
                <a:gd name="connsiteY12" fmla="*/ 1648971 h 2668139"/>
                <a:gd name="connsiteX13" fmla="*/ 1046834 w 1590278"/>
                <a:gd name="connsiteY13" fmla="*/ 1187069 h 2668139"/>
                <a:gd name="connsiteX14" fmla="*/ 1046834 w 1590278"/>
                <a:gd name="connsiteY14" fmla="*/ 1713908 h 2668139"/>
                <a:gd name="connsiteX15" fmla="*/ 1046834 w 1590278"/>
                <a:gd name="connsiteY15" fmla="*/ 1832245 h 2668139"/>
                <a:gd name="connsiteX16" fmla="*/ 1046834 w 1590278"/>
                <a:gd name="connsiteY16" fmla="*/ 2624843 h 2668139"/>
                <a:gd name="connsiteX17" fmla="*/ 1003538 w 1590278"/>
                <a:gd name="connsiteY17" fmla="*/ 2668139 h 2668139"/>
                <a:gd name="connsiteX18" fmla="*/ 830357 w 1590278"/>
                <a:gd name="connsiteY18" fmla="*/ 2668139 h 2668139"/>
                <a:gd name="connsiteX19" fmla="*/ 787061 w 1590278"/>
                <a:gd name="connsiteY19" fmla="*/ 2624843 h 2668139"/>
                <a:gd name="connsiteX20" fmla="*/ 787061 w 1590278"/>
                <a:gd name="connsiteY20" fmla="*/ 1940775 h 2668139"/>
                <a:gd name="connsiteX21" fmla="*/ 655443 w 1590278"/>
                <a:gd name="connsiteY21" fmla="*/ 1940775 h 2668139"/>
                <a:gd name="connsiteX22" fmla="*/ 655443 w 1590278"/>
                <a:gd name="connsiteY22" fmla="*/ 2624843 h 2668139"/>
                <a:gd name="connsiteX23" fmla="*/ 612147 w 1590278"/>
                <a:gd name="connsiteY23" fmla="*/ 2668139 h 2668139"/>
                <a:gd name="connsiteX24" fmla="*/ 438966 w 1590278"/>
                <a:gd name="connsiteY24" fmla="*/ 2668139 h 2668139"/>
                <a:gd name="connsiteX25" fmla="*/ 395670 w 1590278"/>
                <a:gd name="connsiteY25" fmla="*/ 2624843 h 2668139"/>
                <a:gd name="connsiteX26" fmla="*/ 395670 w 1590278"/>
                <a:gd name="connsiteY26" fmla="*/ 1832245 h 2668139"/>
                <a:gd name="connsiteX27" fmla="*/ 395670 w 1590278"/>
                <a:gd name="connsiteY27" fmla="*/ 1713908 h 2668139"/>
                <a:gd name="connsiteX28" fmla="*/ 395670 w 1590278"/>
                <a:gd name="connsiteY28" fmla="*/ 1329499 h 2668139"/>
                <a:gd name="connsiteX29" fmla="*/ 233765 w 1590278"/>
                <a:gd name="connsiteY29" fmla="*/ 1629191 h 2668139"/>
                <a:gd name="connsiteX30" fmla="*/ 175093 w 1590278"/>
                <a:gd name="connsiteY30" fmla="*/ 1646704 h 2668139"/>
                <a:gd name="connsiteX31" fmla="*/ 22725 w 1590278"/>
                <a:gd name="connsiteY31" fmla="*/ 1564389 h 2668139"/>
                <a:gd name="connsiteX32" fmla="*/ 5212 w 1590278"/>
                <a:gd name="connsiteY32" fmla="*/ 1505718 h 2668139"/>
                <a:gd name="connsiteX33" fmla="*/ 395670 w 1590278"/>
                <a:gd name="connsiteY33" fmla="*/ 782967 h 2668139"/>
                <a:gd name="connsiteX34" fmla="*/ 395670 w 1590278"/>
                <a:gd name="connsiteY34" fmla="*/ 781615 h 2668139"/>
                <a:gd name="connsiteX35" fmla="*/ 504200 w 1590278"/>
                <a:gd name="connsiteY35" fmla="*/ 673085 h 2668139"/>
                <a:gd name="connsiteX36" fmla="*/ 595147 w 1590278"/>
                <a:gd name="connsiteY36" fmla="*/ 673085 h 2668139"/>
                <a:gd name="connsiteX37" fmla="*/ 595147 w 1590278"/>
                <a:gd name="connsiteY37" fmla="*/ 582835 h 2668139"/>
                <a:gd name="connsiteX38" fmla="*/ 579378 w 1590278"/>
                <a:gd name="connsiteY38" fmla="*/ 577941 h 2668139"/>
                <a:gd name="connsiteX39" fmla="*/ 395670 w 1590278"/>
                <a:gd name="connsiteY39" fmla="*/ 300789 h 2668139"/>
                <a:gd name="connsiteX40" fmla="*/ 696459 w 1590278"/>
                <a:gd name="connsiteY40" fmla="*/ 0 h 2668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590278" h="2668139">
                  <a:moveTo>
                    <a:pt x="696459" y="0"/>
                  </a:moveTo>
                  <a:cubicBezTo>
                    <a:pt x="862580" y="0"/>
                    <a:pt x="997248" y="134668"/>
                    <a:pt x="997248" y="300789"/>
                  </a:cubicBezTo>
                  <a:cubicBezTo>
                    <a:pt x="997248" y="425380"/>
                    <a:pt x="921498" y="532278"/>
                    <a:pt x="813540" y="577941"/>
                  </a:cubicBezTo>
                  <a:lnTo>
                    <a:pt x="797770" y="582836"/>
                  </a:lnTo>
                  <a:lnTo>
                    <a:pt x="797770" y="673085"/>
                  </a:lnTo>
                  <a:lnTo>
                    <a:pt x="938304" y="673085"/>
                  </a:lnTo>
                  <a:cubicBezTo>
                    <a:pt x="968274" y="673085"/>
                    <a:pt x="995406" y="685233"/>
                    <a:pt x="1015046" y="704873"/>
                  </a:cubicBezTo>
                  <a:lnTo>
                    <a:pt x="1037967" y="738868"/>
                  </a:lnTo>
                  <a:lnTo>
                    <a:pt x="1060789" y="753442"/>
                  </a:lnTo>
                  <a:lnTo>
                    <a:pt x="1582472" y="1500202"/>
                  </a:lnTo>
                  <a:cubicBezTo>
                    <a:pt x="1596166" y="1519804"/>
                    <a:pt x="1591376" y="1546796"/>
                    <a:pt x="1571774" y="1560490"/>
                  </a:cubicBezTo>
                  <a:lnTo>
                    <a:pt x="1429805" y="1659669"/>
                  </a:lnTo>
                  <a:cubicBezTo>
                    <a:pt x="1410202" y="1673363"/>
                    <a:pt x="1383211" y="1668573"/>
                    <a:pt x="1369517" y="1648971"/>
                  </a:cubicBezTo>
                  <a:lnTo>
                    <a:pt x="1046834" y="1187069"/>
                  </a:lnTo>
                  <a:lnTo>
                    <a:pt x="1046834" y="1713908"/>
                  </a:lnTo>
                  <a:lnTo>
                    <a:pt x="1046834" y="1832245"/>
                  </a:lnTo>
                  <a:lnTo>
                    <a:pt x="1046834" y="2624843"/>
                  </a:lnTo>
                  <a:cubicBezTo>
                    <a:pt x="1046834" y="2648755"/>
                    <a:pt x="1027450" y="2668139"/>
                    <a:pt x="1003538" y="2668139"/>
                  </a:cubicBezTo>
                  <a:lnTo>
                    <a:pt x="830357" y="2668139"/>
                  </a:lnTo>
                  <a:cubicBezTo>
                    <a:pt x="806445" y="2668139"/>
                    <a:pt x="787061" y="2648755"/>
                    <a:pt x="787061" y="2624843"/>
                  </a:cubicBezTo>
                  <a:lnTo>
                    <a:pt x="787061" y="1940775"/>
                  </a:lnTo>
                  <a:lnTo>
                    <a:pt x="655443" y="1940775"/>
                  </a:lnTo>
                  <a:lnTo>
                    <a:pt x="655443" y="2624843"/>
                  </a:lnTo>
                  <a:cubicBezTo>
                    <a:pt x="655443" y="2648755"/>
                    <a:pt x="636059" y="2668139"/>
                    <a:pt x="612147" y="2668139"/>
                  </a:cubicBezTo>
                  <a:lnTo>
                    <a:pt x="438966" y="2668139"/>
                  </a:lnTo>
                  <a:cubicBezTo>
                    <a:pt x="415054" y="2668139"/>
                    <a:pt x="395670" y="2648755"/>
                    <a:pt x="395670" y="2624843"/>
                  </a:cubicBezTo>
                  <a:lnTo>
                    <a:pt x="395670" y="1832245"/>
                  </a:lnTo>
                  <a:lnTo>
                    <a:pt x="395670" y="1713908"/>
                  </a:lnTo>
                  <a:lnTo>
                    <a:pt x="395670" y="1329499"/>
                  </a:lnTo>
                  <a:lnTo>
                    <a:pt x="233765" y="1629191"/>
                  </a:lnTo>
                  <a:cubicBezTo>
                    <a:pt x="222399" y="1650229"/>
                    <a:pt x="196131" y="1658070"/>
                    <a:pt x="175093" y="1646704"/>
                  </a:cubicBezTo>
                  <a:lnTo>
                    <a:pt x="22725" y="1564389"/>
                  </a:lnTo>
                  <a:cubicBezTo>
                    <a:pt x="1687" y="1553024"/>
                    <a:pt x="-6154" y="1526756"/>
                    <a:pt x="5212" y="1505718"/>
                  </a:cubicBezTo>
                  <a:lnTo>
                    <a:pt x="395670" y="782967"/>
                  </a:lnTo>
                  <a:lnTo>
                    <a:pt x="395670" y="781615"/>
                  </a:lnTo>
                  <a:cubicBezTo>
                    <a:pt x="395670" y="721676"/>
                    <a:pt x="444261" y="673085"/>
                    <a:pt x="504200" y="673085"/>
                  </a:cubicBezTo>
                  <a:lnTo>
                    <a:pt x="595147" y="673085"/>
                  </a:lnTo>
                  <a:lnTo>
                    <a:pt x="595147" y="582835"/>
                  </a:lnTo>
                  <a:lnTo>
                    <a:pt x="579378" y="577941"/>
                  </a:lnTo>
                  <a:cubicBezTo>
                    <a:pt x="471421" y="532278"/>
                    <a:pt x="395670" y="425380"/>
                    <a:pt x="395670" y="300789"/>
                  </a:cubicBezTo>
                  <a:cubicBezTo>
                    <a:pt x="395670" y="134668"/>
                    <a:pt x="530338" y="0"/>
                    <a:pt x="696459" y="0"/>
                  </a:cubicBezTo>
                  <a:close/>
                </a:path>
              </a:pathLst>
            </a:custGeom>
            <a:solidFill>
              <a:srgbClr val="7030A0"/>
            </a:solidFill>
            <a:ln>
              <a:solidFill>
                <a:schemeClr val="tx1"/>
              </a:solidFill>
            </a:ln>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grpSp>
      <p:sp>
        <p:nvSpPr>
          <p:cNvPr id="32" name="TextBox 31"/>
          <p:cNvSpPr txBox="1"/>
          <p:nvPr/>
        </p:nvSpPr>
        <p:spPr>
          <a:xfrm rot="20292917">
            <a:off x="3161573" y="3378106"/>
            <a:ext cx="1220206" cy="369332"/>
          </a:xfrm>
          <a:prstGeom prst="rect">
            <a:avLst/>
          </a:prstGeom>
        </p:spPr>
        <p:txBody>
          <a:bodyPr wrap="none" rtlCol="0">
            <a:spAutoFit/>
          </a:bodyPr>
          <a:lstStyle/>
          <a:p>
            <a:r>
              <a:rPr lang="en-US"/>
              <a:t>Sample 1</a:t>
            </a:r>
          </a:p>
        </p:txBody>
      </p:sp>
      <p:cxnSp>
        <p:nvCxnSpPr>
          <p:cNvPr id="34" name="Straight Arrow Connector 33"/>
          <p:cNvCxnSpPr/>
          <p:nvPr/>
        </p:nvCxnSpPr>
        <p:spPr>
          <a:xfrm flipV="1">
            <a:off x="3356280" y="3562772"/>
            <a:ext cx="942841" cy="375383"/>
          </a:xfrm>
          <a:prstGeom prst="straightConnector1">
            <a:avLst/>
          </a:prstGeom>
          <a:ln>
            <a:tailEnd type="triangle"/>
          </a:ln>
        </p:spPr>
        <p:style>
          <a:lnRef idx="1">
            <a:schemeClr val="accent1"/>
          </a:lnRef>
          <a:fillRef idx="0">
            <a:schemeClr val="accent1"/>
          </a:fillRef>
          <a:effectRef idx="1">
            <a:schemeClr val="accent1"/>
          </a:effectRef>
          <a:fontRef idx="minor">
            <a:schemeClr val="tx1"/>
          </a:fontRef>
        </p:style>
      </p:cxnSp>
      <p:pic>
        <p:nvPicPr>
          <p:cNvPr id="43" name="Picture 42"/>
          <p:cNvPicPr>
            <a:picLocks noChangeAspect="1"/>
          </p:cNvPicPr>
          <p:nvPr/>
        </p:nvPicPr>
        <p:blipFill>
          <a:blip r:embed="rId4"/>
          <a:stretch>
            <a:fillRect/>
          </a:stretch>
        </p:blipFill>
        <p:spPr>
          <a:xfrm>
            <a:off x="6965373" y="3102860"/>
            <a:ext cx="1752600" cy="533400"/>
          </a:xfrm>
          <a:prstGeom prst="rect">
            <a:avLst/>
          </a:prstGeom>
        </p:spPr>
      </p:pic>
      <p:sp>
        <p:nvSpPr>
          <p:cNvPr id="47" name="Right Arrow 46"/>
          <p:cNvSpPr/>
          <p:nvPr/>
        </p:nvSpPr>
        <p:spPr>
          <a:xfrm>
            <a:off x="6619654" y="3224087"/>
            <a:ext cx="228600" cy="29094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nvGrpSpPr>
          <p:cNvPr id="9" name="Group 8"/>
          <p:cNvGrpSpPr/>
          <p:nvPr/>
        </p:nvGrpSpPr>
        <p:grpSpPr>
          <a:xfrm>
            <a:off x="3224599" y="4125028"/>
            <a:ext cx="5493016" cy="752238"/>
            <a:chOff x="3224599" y="4125028"/>
            <a:chExt cx="5493016" cy="752238"/>
          </a:xfrm>
        </p:grpSpPr>
        <p:grpSp>
          <p:nvGrpSpPr>
            <p:cNvPr id="22" name="Group 21"/>
            <p:cNvGrpSpPr/>
            <p:nvPr/>
          </p:nvGrpSpPr>
          <p:grpSpPr>
            <a:xfrm>
              <a:off x="4486769" y="4129120"/>
              <a:ext cx="1962987" cy="748146"/>
              <a:chOff x="4654310" y="2900226"/>
              <a:chExt cx="1962987" cy="748146"/>
            </a:xfrm>
          </p:grpSpPr>
          <p:sp>
            <p:nvSpPr>
              <p:cNvPr id="23" name="Freeform 22"/>
              <p:cNvSpPr/>
              <p:nvPr/>
            </p:nvSpPr>
            <p:spPr>
              <a:xfrm>
                <a:off x="4654310" y="2900226"/>
                <a:ext cx="445914" cy="748146"/>
              </a:xfrm>
              <a:custGeom>
                <a:avLst/>
                <a:gdLst>
                  <a:gd name="connsiteX0" fmla="*/ 696459 w 1590278"/>
                  <a:gd name="connsiteY0" fmla="*/ 0 h 2668139"/>
                  <a:gd name="connsiteX1" fmla="*/ 997248 w 1590278"/>
                  <a:gd name="connsiteY1" fmla="*/ 300789 h 2668139"/>
                  <a:gd name="connsiteX2" fmla="*/ 813540 w 1590278"/>
                  <a:gd name="connsiteY2" fmla="*/ 577941 h 2668139"/>
                  <a:gd name="connsiteX3" fmla="*/ 797770 w 1590278"/>
                  <a:gd name="connsiteY3" fmla="*/ 582836 h 2668139"/>
                  <a:gd name="connsiteX4" fmla="*/ 797770 w 1590278"/>
                  <a:gd name="connsiteY4" fmla="*/ 673085 h 2668139"/>
                  <a:gd name="connsiteX5" fmla="*/ 938304 w 1590278"/>
                  <a:gd name="connsiteY5" fmla="*/ 673085 h 2668139"/>
                  <a:gd name="connsiteX6" fmla="*/ 1015046 w 1590278"/>
                  <a:gd name="connsiteY6" fmla="*/ 704873 h 2668139"/>
                  <a:gd name="connsiteX7" fmla="*/ 1037967 w 1590278"/>
                  <a:gd name="connsiteY7" fmla="*/ 738868 h 2668139"/>
                  <a:gd name="connsiteX8" fmla="*/ 1060789 w 1590278"/>
                  <a:gd name="connsiteY8" fmla="*/ 753442 h 2668139"/>
                  <a:gd name="connsiteX9" fmla="*/ 1582472 w 1590278"/>
                  <a:gd name="connsiteY9" fmla="*/ 1500202 h 2668139"/>
                  <a:gd name="connsiteX10" fmla="*/ 1571774 w 1590278"/>
                  <a:gd name="connsiteY10" fmla="*/ 1560490 h 2668139"/>
                  <a:gd name="connsiteX11" fmla="*/ 1429805 w 1590278"/>
                  <a:gd name="connsiteY11" fmla="*/ 1659669 h 2668139"/>
                  <a:gd name="connsiteX12" fmla="*/ 1369517 w 1590278"/>
                  <a:gd name="connsiteY12" fmla="*/ 1648971 h 2668139"/>
                  <a:gd name="connsiteX13" fmla="*/ 1046834 w 1590278"/>
                  <a:gd name="connsiteY13" fmla="*/ 1187069 h 2668139"/>
                  <a:gd name="connsiteX14" fmla="*/ 1046834 w 1590278"/>
                  <a:gd name="connsiteY14" fmla="*/ 1713908 h 2668139"/>
                  <a:gd name="connsiteX15" fmla="*/ 1046834 w 1590278"/>
                  <a:gd name="connsiteY15" fmla="*/ 1832245 h 2668139"/>
                  <a:gd name="connsiteX16" fmla="*/ 1046834 w 1590278"/>
                  <a:gd name="connsiteY16" fmla="*/ 2624843 h 2668139"/>
                  <a:gd name="connsiteX17" fmla="*/ 1003538 w 1590278"/>
                  <a:gd name="connsiteY17" fmla="*/ 2668139 h 2668139"/>
                  <a:gd name="connsiteX18" fmla="*/ 830357 w 1590278"/>
                  <a:gd name="connsiteY18" fmla="*/ 2668139 h 2668139"/>
                  <a:gd name="connsiteX19" fmla="*/ 787061 w 1590278"/>
                  <a:gd name="connsiteY19" fmla="*/ 2624843 h 2668139"/>
                  <a:gd name="connsiteX20" fmla="*/ 787061 w 1590278"/>
                  <a:gd name="connsiteY20" fmla="*/ 1940775 h 2668139"/>
                  <a:gd name="connsiteX21" fmla="*/ 655443 w 1590278"/>
                  <a:gd name="connsiteY21" fmla="*/ 1940775 h 2668139"/>
                  <a:gd name="connsiteX22" fmla="*/ 655443 w 1590278"/>
                  <a:gd name="connsiteY22" fmla="*/ 2624843 h 2668139"/>
                  <a:gd name="connsiteX23" fmla="*/ 612147 w 1590278"/>
                  <a:gd name="connsiteY23" fmla="*/ 2668139 h 2668139"/>
                  <a:gd name="connsiteX24" fmla="*/ 438966 w 1590278"/>
                  <a:gd name="connsiteY24" fmla="*/ 2668139 h 2668139"/>
                  <a:gd name="connsiteX25" fmla="*/ 395670 w 1590278"/>
                  <a:gd name="connsiteY25" fmla="*/ 2624843 h 2668139"/>
                  <a:gd name="connsiteX26" fmla="*/ 395670 w 1590278"/>
                  <a:gd name="connsiteY26" fmla="*/ 1832245 h 2668139"/>
                  <a:gd name="connsiteX27" fmla="*/ 395670 w 1590278"/>
                  <a:gd name="connsiteY27" fmla="*/ 1713908 h 2668139"/>
                  <a:gd name="connsiteX28" fmla="*/ 395670 w 1590278"/>
                  <a:gd name="connsiteY28" fmla="*/ 1329499 h 2668139"/>
                  <a:gd name="connsiteX29" fmla="*/ 233765 w 1590278"/>
                  <a:gd name="connsiteY29" fmla="*/ 1629191 h 2668139"/>
                  <a:gd name="connsiteX30" fmla="*/ 175093 w 1590278"/>
                  <a:gd name="connsiteY30" fmla="*/ 1646704 h 2668139"/>
                  <a:gd name="connsiteX31" fmla="*/ 22725 w 1590278"/>
                  <a:gd name="connsiteY31" fmla="*/ 1564389 h 2668139"/>
                  <a:gd name="connsiteX32" fmla="*/ 5212 w 1590278"/>
                  <a:gd name="connsiteY32" fmla="*/ 1505718 h 2668139"/>
                  <a:gd name="connsiteX33" fmla="*/ 395670 w 1590278"/>
                  <a:gd name="connsiteY33" fmla="*/ 782967 h 2668139"/>
                  <a:gd name="connsiteX34" fmla="*/ 395670 w 1590278"/>
                  <a:gd name="connsiteY34" fmla="*/ 781615 h 2668139"/>
                  <a:gd name="connsiteX35" fmla="*/ 504200 w 1590278"/>
                  <a:gd name="connsiteY35" fmla="*/ 673085 h 2668139"/>
                  <a:gd name="connsiteX36" fmla="*/ 595147 w 1590278"/>
                  <a:gd name="connsiteY36" fmla="*/ 673085 h 2668139"/>
                  <a:gd name="connsiteX37" fmla="*/ 595147 w 1590278"/>
                  <a:gd name="connsiteY37" fmla="*/ 582835 h 2668139"/>
                  <a:gd name="connsiteX38" fmla="*/ 579378 w 1590278"/>
                  <a:gd name="connsiteY38" fmla="*/ 577941 h 2668139"/>
                  <a:gd name="connsiteX39" fmla="*/ 395670 w 1590278"/>
                  <a:gd name="connsiteY39" fmla="*/ 300789 h 2668139"/>
                  <a:gd name="connsiteX40" fmla="*/ 696459 w 1590278"/>
                  <a:gd name="connsiteY40" fmla="*/ 0 h 2668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590278" h="2668139">
                    <a:moveTo>
                      <a:pt x="696459" y="0"/>
                    </a:moveTo>
                    <a:cubicBezTo>
                      <a:pt x="862580" y="0"/>
                      <a:pt x="997248" y="134668"/>
                      <a:pt x="997248" y="300789"/>
                    </a:cubicBezTo>
                    <a:cubicBezTo>
                      <a:pt x="997248" y="425380"/>
                      <a:pt x="921498" y="532278"/>
                      <a:pt x="813540" y="577941"/>
                    </a:cubicBezTo>
                    <a:lnTo>
                      <a:pt x="797770" y="582836"/>
                    </a:lnTo>
                    <a:lnTo>
                      <a:pt x="797770" y="673085"/>
                    </a:lnTo>
                    <a:lnTo>
                      <a:pt x="938304" y="673085"/>
                    </a:lnTo>
                    <a:cubicBezTo>
                      <a:pt x="968274" y="673085"/>
                      <a:pt x="995406" y="685233"/>
                      <a:pt x="1015046" y="704873"/>
                    </a:cubicBezTo>
                    <a:lnTo>
                      <a:pt x="1037967" y="738868"/>
                    </a:lnTo>
                    <a:lnTo>
                      <a:pt x="1060789" y="753442"/>
                    </a:lnTo>
                    <a:lnTo>
                      <a:pt x="1582472" y="1500202"/>
                    </a:lnTo>
                    <a:cubicBezTo>
                      <a:pt x="1596166" y="1519804"/>
                      <a:pt x="1591376" y="1546796"/>
                      <a:pt x="1571774" y="1560490"/>
                    </a:cubicBezTo>
                    <a:lnTo>
                      <a:pt x="1429805" y="1659669"/>
                    </a:lnTo>
                    <a:cubicBezTo>
                      <a:pt x="1410202" y="1673363"/>
                      <a:pt x="1383211" y="1668573"/>
                      <a:pt x="1369517" y="1648971"/>
                    </a:cubicBezTo>
                    <a:lnTo>
                      <a:pt x="1046834" y="1187069"/>
                    </a:lnTo>
                    <a:lnTo>
                      <a:pt x="1046834" y="1713908"/>
                    </a:lnTo>
                    <a:lnTo>
                      <a:pt x="1046834" y="1832245"/>
                    </a:lnTo>
                    <a:lnTo>
                      <a:pt x="1046834" y="2624843"/>
                    </a:lnTo>
                    <a:cubicBezTo>
                      <a:pt x="1046834" y="2648755"/>
                      <a:pt x="1027450" y="2668139"/>
                      <a:pt x="1003538" y="2668139"/>
                    </a:cubicBezTo>
                    <a:lnTo>
                      <a:pt x="830357" y="2668139"/>
                    </a:lnTo>
                    <a:cubicBezTo>
                      <a:pt x="806445" y="2668139"/>
                      <a:pt x="787061" y="2648755"/>
                      <a:pt x="787061" y="2624843"/>
                    </a:cubicBezTo>
                    <a:lnTo>
                      <a:pt x="787061" y="1940775"/>
                    </a:lnTo>
                    <a:lnTo>
                      <a:pt x="655443" y="1940775"/>
                    </a:lnTo>
                    <a:lnTo>
                      <a:pt x="655443" y="2624843"/>
                    </a:lnTo>
                    <a:cubicBezTo>
                      <a:pt x="655443" y="2648755"/>
                      <a:pt x="636059" y="2668139"/>
                      <a:pt x="612147" y="2668139"/>
                    </a:cubicBezTo>
                    <a:lnTo>
                      <a:pt x="438966" y="2668139"/>
                    </a:lnTo>
                    <a:cubicBezTo>
                      <a:pt x="415054" y="2668139"/>
                      <a:pt x="395670" y="2648755"/>
                      <a:pt x="395670" y="2624843"/>
                    </a:cubicBezTo>
                    <a:lnTo>
                      <a:pt x="395670" y="1832245"/>
                    </a:lnTo>
                    <a:lnTo>
                      <a:pt x="395670" y="1713908"/>
                    </a:lnTo>
                    <a:lnTo>
                      <a:pt x="395670" y="1329499"/>
                    </a:lnTo>
                    <a:lnTo>
                      <a:pt x="233765" y="1629191"/>
                    </a:lnTo>
                    <a:cubicBezTo>
                      <a:pt x="222399" y="1650229"/>
                      <a:pt x="196131" y="1658070"/>
                      <a:pt x="175093" y="1646704"/>
                    </a:cubicBezTo>
                    <a:lnTo>
                      <a:pt x="22725" y="1564389"/>
                    </a:lnTo>
                    <a:cubicBezTo>
                      <a:pt x="1687" y="1553024"/>
                      <a:pt x="-6154" y="1526756"/>
                      <a:pt x="5212" y="1505718"/>
                    </a:cubicBezTo>
                    <a:lnTo>
                      <a:pt x="395670" y="782967"/>
                    </a:lnTo>
                    <a:lnTo>
                      <a:pt x="395670" y="781615"/>
                    </a:lnTo>
                    <a:cubicBezTo>
                      <a:pt x="395670" y="721676"/>
                      <a:pt x="444261" y="673085"/>
                      <a:pt x="504200" y="673085"/>
                    </a:cubicBezTo>
                    <a:lnTo>
                      <a:pt x="595147" y="673085"/>
                    </a:lnTo>
                    <a:lnTo>
                      <a:pt x="595147" y="582835"/>
                    </a:lnTo>
                    <a:lnTo>
                      <a:pt x="579378" y="577941"/>
                    </a:lnTo>
                    <a:cubicBezTo>
                      <a:pt x="471421" y="532278"/>
                      <a:pt x="395670" y="425380"/>
                      <a:pt x="395670" y="300789"/>
                    </a:cubicBezTo>
                    <a:cubicBezTo>
                      <a:pt x="395670" y="134668"/>
                      <a:pt x="530338" y="0"/>
                      <a:pt x="696459" y="0"/>
                    </a:cubicBezTo>
                    <a:close/>
                  </a:path>
                </a:pathLst>
              </a:custGeom>
              <a:solidFill>
                <a:srgbClr val="7030A0"/>
              </a:solidFill>
              <a:ln>
                <a:solidFill>
                  <a:schemeClr val="tx1"/>
                </a:solidFill>
              </a:ln>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24" name="Freeform 23"/>
              <p:cNvSpPr/>
              <p:nvPr/>
            </p:nvSpPr>
            <p:spPr>
              <a:xfrm>
                <a:off x="5160001" y="2900226"/>
                <a:ext cx="445914" cy="748146"/>
              </a:xfrm>
              <a:custGeom>
                <a:avLst/>
                <a:gdLst>
                  <a:gd name="connsiteX0" fmla="*/ 696459 w 1590278"/>
                  <a:gd name="connsiteY0" fmla="*/ 0 h 2668139"/>
                  <a:gd name="connsiteX1" fmla="*/ 997248 w 1590278"/>
                  <a:gd name="connsiteY1" fmla="*/ 300789 h 2668139"/>
                  <a:gd name="connsiteX2" fmla="*/ 813540 w 1590278"/>
                  <a:gd name="connsiteY2" fmla="*/ 577941 h 2668139"/>
                  <a:gd name="connsiteX3" fmla="*/ 797770 w 1590278"/>
                  <a:gd name="connsiteY3" fmla="*/ 582836 h 2668139"/>
                  <a:gd name="connsiteX4" fmla="*/ 797770 w 1590278"/>
                  <a:gd name="connsiteY4" fmla="*/ 673085 h 2668139"/>
                  <a:gd name="connsiteX5" fmla="*/ 938304 w 1590278"/>
                  <a:gd name="connsiteY5" fmla="*/ 673085 h 2668139"/>
                  <a:gd name="connsiteX6" fmla="*/ 1015046 w 1590278"/>
                  <a:gd name="connsiteY6" fmla="*/ 704873 h 2668139"/>
                  <a:gd name="connsiteX7" fmla="*/ 1037967 w 1590278"/>
                  <a:gd name="connsiteY7" fmla="*/ 738868 h 2668139"/>
                  <a:gd name="connsiteX8" fmla="*/ 1060789 w 1590278"/>
                  <a:gd name="connsiteY8" fmla="*/ 753442 h 2668139"/>
                  <a:gd name="connsiteX9" fmla="*/ 1582472 w 1590278"/>
                  <a:gd name="connsiteY9" fmla="*/ 1500202 h 2668139"/>
                  <a:gd name="connsiteX10" fmla="*/ 1571774 w 1590278"/>
                  <a:gd name="connsiteY10" fmla="*/ 1560490 h 2668139"/>
                  <a:gd name="connsiteX11" fmla="*/ 1429805 w 1590278"/>
                  <a:gd name="connsiteY11" fmla="*/ 1659669 h 2668139"/>
                  <a:gd name="connsiteX12" fmla="*/ 1369517 w 1590278"/>
                  <a:gd name="connsiteY12" fmla="*/ 1648971 h 2668139"/>
                  <a:gd name="connsiteX13" fmla="*/ 1046834 w 1590278"/>
                  <a:gd name="connsiteY13" fmla="*/ 1187069 h 2668139"/>
                  <a:gd name="connsiteX14" fmla="*/ 1046834 w 1590278"/>
                  <a:gd name="connsiteY14" fmla="*/ 1713908 h 2668139"/>
                  <a:gd name="connsiteX15" fmla="*/ 1046834 w 1590278"/>
                  <a:gd name="connsiteY15" fmla="*/ 1832245 h 2668139"/>
                  <a:gd name="connsiteX16" fmla="*/ 1046834 w 1590278"/>
                  <a:gd name="connsiteY16" fmla="*/ 2624843 h 2668139"/>
                  <a:gd name="connsiteX17" fmla="*/ 1003538 w 1590278"/>
                  <a:gd name="connsiteY17" fmla="*/ 2668139 h 2668139"/>
                  <a:gd name="connsiteX18" fmla="*/ 830357 w 1590278"/>
                  <a:gd name="connsiteY18" fmla="*/ 2668139 h 2668139"/>
                  <a:gd name="connsiteX19" fmla="*/ 787061 w 1590278"/>
                  <a:gd name="connsiteY19" fmla="*/ 2624843 h 2668139"/>
                  <a:gd name="connsiteX20" fmla="*/ 787061 w 1590278"/>
                  <a:gd name="connsiteY20" fmla="*/ 1940775 h 2668139"/>
                  <a:gd name="connsiteX21" fmla="*/ 655443 w 1590278"/>
                  <a:gd name="connsiteY21" fmla="*/ 1940775 h 2668139"/>
                  <a:gd name="connsiteX22" fmla="*/ 655443 w 1590278"/>
                  <a:gd name="connsiteY22" fmla="*/ 2624843 h 2668139"/>
                  <a:gd name="connsiteX23" fmla="*/ 612147 w 1590278"/>
                  <a:gd name="connsiteY23" fmla="*/ 2668139 h 2668139"/>
                  <a:gd name="connsiteX24" fmla="*/ 438966 w 1590278"/>
                  <a:gd name="connsiteY24" fmla="*/ 2668139 h 2668139"/>
                  <a:gd name="connsiteX25" fmla="*/ 395670 w 1590278"/>
                  <a:gd name="connsiteY25" fmla="*/ 2624843 h 2668139"/>
                  <a:gd name="connsiteX26" fmla="*/ 395670 w 1590278"/>
                  <a:gd name="connsiteY26" fmla="*/ 1832245 h 2668139"/>
                  <a:gd name="connsiteX27" fmla="*/ 395670 w 1590278"/>
                  <a:gd name="connsiteY27" fmla="*/ 1713908 h 2668139"/>
                  <a:gd name="connsiteX28" fmla="*/ 395670 w 1590278"/>
                  <a:gd name="connsiteY28" fmla="*/ 1329499 h 2668139"/>
                  <a:gd name="connsiteX29" fmla="*/ 233765 w 1590278"/>
                  <a:gd name="connsiteY29" fmla="*/ 1629191 h 2668139"/>
                  <a:gd name="connsiteX30" fmla="*/ 175093 w 1590278"/>
                  <a:gd name="connsiteY30" fmla="*/ 1646704 h 2668139"/>
                  <a:gd name="connsiteX31" fmla="*/ 22725 w 1590278"/>
                  <a:gd name="connsiteY31" fmla="*/ 1564389 h 2668139"/>
                  <a:gd name="connsiteX32" fmla="*/ 5212 w 1590278"/>
                  <a:gd name="connsiteY32" fmla="*/ 1505718 h 2668139"/>
                  <a:gd name="connsiteX33" fmla="*/ 395670 w 1590278"/>
                  <a:gd name="connsiteY33" fmla="*/ 782967 h 2668139"/>
                  <a:gd name="connsiteX34" fmla="*/ 395670 w 1590278"/>
                  <a:gd name="connsiteY34" fmla="*/ 781615 h 2668139"/>
                  <a:gd name="connsiteX35" fmla="*/ 504200 w 1590278"/>
                  <a:gd name="connsiteY35" fmla="*/ 673085 h 2668139"/>
                  <a:gd name="connsiteX36" fmla="*/ 595147 w 1590278"/>
                  <a:gd name="connsiteY36" fmla="*/ 673085 h 2668139"/>
                  <a:gd name="connsiteX37" fmla="*/ 595147 w 1590278"/>
                  <a:gd name="connsiteY37" fmla="*/ 582835 h 2668139"/>
                  <a:gd name="connsiteX38" fmla="*/ 579378 w 1590278"/>
                  <a:gd name="connsiteY38" fmla="*/ 577941 h 2668139"/>
                  <a:gd name="connsiteX39" fmla="*/ 395670 w 1590278"/>
                  <a:gd name="connsiteY39" fmla="*/ 300789 h 2668139"/>
                  <a:gd name="connsiteX40" fmla="*/ 696459 w 1590278"/>
                  <a:gd name="connsiteY40" fmla="*/ 0 h 2668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590278" h="2668139">
                    <a:moveTo>
                      <a:pt x="696459" y="0"/>
                    </a:moveTo>
                    <a:cubicBezTo>
                      <a:pt x="862580" y="0"/>
                      <a:pt x="997248" y="134668"/>
                      <a:pt x="997248" y="300789"/>
                    </a:cubicBezTo>
                    <a:cubicBezTo>
                      <a:pt x="997248" y="425380"/>
                      <a:pt x="921498" y="532278"/>
                      <a:pt x="813540" y="577941"/>
                    </a:cubicBezTo>
                    <a:lnTo>
                      <a:pt x="797770" y="582836"/>
                    </a:lnTo>
                    <a:lnTo>
                      <a:pt x="797770" y="673085"/>
                    </a:lnTo>
                    <a:lnTo>
                      <a:pt x="938304" y="673085"/>
                    </a:lnTo>
                    <a:cubicBezTo>
                      <a:pt x="968274" y="673085"/>
                      <a:pt x="995406" y="685233"/>
                      <a:pt x="1015046" y="704873"/>
                    </a:cubicBezTo>
                    <a:lnTo>
                      <a:pt x="1037967" y="738868"/>
                    </a:lnTo>
                    <a:lnTo>
                      <a:pt x="1060789" y="753442"/>
                    </a:lnTo>
                    <a:lnTo>
                      <a:pt x="1582472" y="1500202"/>
                    </a:lnTo>
                    <a:cubicBezTo>
                      <a:pt x="1596166" y="1519804"/>
                      <a:pt x="1591376" y="1546796"/>
                      <a:pt x="1571774" y="1560490"/>
                    </a:cubicBezTo>
                    <a:lnTo>
                      <a:pt x="1429805" y="1659669"/>
                    </a:lnTo>
                    <a:cubicBezTo>
                      <a:pt x="1410202" y="1673363"/>
                      <a:pt x="1383211" y="1668573"/>
                      <a:pt x="1369517" y="1648971"/>
                    </a:cubicBezTo>
                    <a:lnTo>
                      <a:pt x="1046834" y="1187069"/>
                    </a:lnTo>
                    <a:lnTo>
                      <a:pt x="1046834" y="1713908"/>
                    </a:lnTo>
                    <a:lnTo>
                      <a:pt x="1046834" y="1832245"/>
                    </a:lnTo>
                    <a:lnTo>
                      <a:pt x="1046834" y="2624843"/>
                    </a:lnTo>
                    <a:cubicBezTo>
                      <a:pt x="1046834" y="2648755"/>
                      <a:pt x="1027450" y="2668139"/>
                      <a:pt x="1003538" y="2668139"/>
                    </a:cubicBezTo>
                    <a:lnTo>
                      <a:pt x="830357" y="2668139"/>
                    </a:lnTo>
                    <a:cubicBezTo>
                      <a:pt x="806445" y="2668139"/>
                      <a:pt x="787061" y="2648755"/>
                      <a:pt x="787061" y="2624843"/>
                    </a:cubicBezTo>
                    <a:lnTo>
                      <a:pt x="787061" y="1940775"/>
                    </a:lnTo>
                    <a:lnTo>
                      <a:pt x="655443" y="1940775"/>
                    </a:lnTo>
                    <a:lnTo>
                      <a:pt x="655443" y="2624843"/>
                    </a:lnTo>
                    <a:cubicBezTo>
                      <a:pt x="655443" y="2648755"/>
                      <a:pt x="636059" y="2668139"/>
                      <a:pt x="612147" y="2668139"/>
                    </a:cubicBezTo>
                    <a:lnTo>
                      <a:pt x="438966" y="2668139"/>
                    </a:lnTo>
                    <a:cubicBezTo>
                      <a:pt x="415054" y="2668139"/>
                      <a:pt x="395670" y="2648755"/>
                      <a:pt x="395670" y="2624843"/>
                    </a:cubicBezTo>
                    <a:lnTo>
                      <a:pt x="395670" y="1832245"/>
                    </a:lnTo>
                    <a:lnTo>
                      <a:pt x="395670" y="1713908"/>
                    </a:lnTo>
                    <a:lnTo>
                      <a:pt x="395670" y="1329499"/>
                    </a:lnTo>
                    <a:lnTo>
                      <a:pt x="233765" y="1629191"/>
                    </a:lnTo>
                    <a:cubicBezTo>
                      <a:pt x="222399" y="1650229"/>
                      <a:pt x="196131" y="1658070"/>
                      <a:pt x="175093" y="1646704"/>
                    </a:cubicBezTo>
                    <a:lnTo>
                      <a:pt x="22725" y="1564389"/>
                    </a:lnTo>
                    <a:cubicBezTo>
                      <a:pt x="1687" y="1553024"/>
                      <a:pt x="-6154" y="1526756"/>
                      <a:pt x="5212" y="1505718"/>
                    </a:cubicBezTo>
                    <a:lnTo>
                      <a:pt x="395670" y="782967"/>
                    </a:lnTo>
                    <a:lnTo>
                      <a:pt x="395670" y="781615"/>
                    </a:lnTo>
                    <a:cubicBezTo>
                      <a:pt x="395670" y="721676"/>
                      <a:pt x="444261" y="673085"/>
                      <a:pt x="504200" y="673085"/>
                    </a:cubicBezTo>
                    <a:lnTo>
                      <a:pt x="595147" y="673085"/>
                    </a:lnTo>
                    <a:lnTo>
                      <a:pt x="595147" y="582835"/>
                    </a:lnTo>
                    <a:lnTo>
                      <a:pt x="579378" y="577941"/>
                    </a:lnTo>
                    <a:cubicBezTo>
                      <a:pt x="471421" y="532278"/>
                      <a:pt x="395670" y="425380"/>
                      <a:pt x="395670" y="300789"/>
                    </a:cubicBezTo>
                    <a:cubicBezTo>
                      <a:pt x="395670" y="134668"/>
                      <a:pt x="530338" y="0"/>
                      <a:pt x="696459" y="0"/>
                    </a:cubicBezTo>
                    <a:close/>
                  </a:path>
                </a:pathLst>
              </a:custGeom>
              <a:solidFill>
                <a:srgbClr val="FFC000"/>
              </a:solidFill>
              <a:ln>
                <a:solidFill>
                  <a:schemeClr val="tx1"/>
                </a:solidFill>
              </a:ln>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25" name="Freeform 24"/>
              <p:cNvSpPr/>
              <p:nvPr/>
            </p:nvSpPr>
            <p:spPr>
              <a:xfrm>
                <a:off x="5665692" y="2900226"/>
                <a:ext cx="445914" cy="748146"/>
              </a:xfrm>
              <a:custGeom>
                <a:avLst/>
                <a:gdLst>
                  <a:gd name="connsiteX0" fmla="*/ 696459 w 1590278"/>
                  <a:gd name="connsiteY0" fmla="*/ 0 h 2668139"/>
                  <a:gd name="connsiteX1" fmla="*/ 997248 w 1590278"/>
                  <a:gd name="connsiteY1" fmla="*/ 300789 h 2668139"/>
                  <a:gd name="connsiteX2" fmla="*/ 813540 w 1590278"/>
                  <a:gd name="connsiteY2" fmla="*/ 577941 h 2668139"/>
                  <a:gd name="connsiteX3" fmla="*/ 797770 w 1590278"/>
                  <a:gd name="connsiteY3" fmla="*/ 582836 h 2668139"/>
                  <a:gd name="connsiteX4" fmla="*/ 797770 w 1590278"/>
                  <a:gd name="connsiteY4" fmla="*/ 673085 h 2668139"/>
                  <a:gd name="connsiteX5" fmla="*/ 938304 w 1590278"/>
                  <a:gd name="connsiteY5" fmla="*/ 673085 h 2668139"/>
                  <a:gd name="connsiteX6" fmla="*/ 1015046 w 1590278"/>
                  <a:gd name="connsiteY6" fmla="*/ 704873 h 2668139"/>
                  <a:gd name="connsiteX7" fmla="*/ 1037967 w 1590278"/>
                  <a:gd name="connsiteY7" fmla="*/ 738868 h 2668139"/>
                  <a:gd name="connsiteX8" fmla="*/ 1060789 w 1590278"/>
                  <a:gd name="connsiteY8" fmla="*/ 753442 h 2668139"/>
                  <a:gd name="connsiteX9" fmla="*/ 1582472 w 1590278"/>
                  <a:gd name="connsiteY9" fmla="*/ 1500202 h 2668139"/>
                  <a:gd name="connsiteX10" fmla="*/ 1571774 w 1590278"/>
                  <a:gd name="connsiteY10" fmla="*/ 1560490 h 2668139"/>
                  <a:gd name="connsiteX11" fmla="*/ 1429805 w 1590278"/>
                  <a:gd name="connsiteY11" fmla="*/ 1659669 h 2668139"/>
                  <a:gd name="connsiteX12" fmla="*/ 1369517 w 1590278"/>
                  <a:gd name="connsiteY12" fmla="*/ 1648971 h 2668139"/>
                  <a:gd name="connsiteX13" fmla="*/ 1046834 w 1590278"/>
                  <a:gd name="connsiteY13" fmla="*/ 1187069 h 2668139"/>
                  <a:gd name="connsiteX14" fmla="*/ 1046834 w 1590278"/>
                  <a:gd name="connsiteY14" fmla="*/ 1713908 h 2668139"/>
                  <a:gd name="connsiteX15" fmla="*/ 1046834 w 1590278"/>
                  <a:gd name="connsiteY15" fmla="*/ 1832245 h 2668139"/>
                  <a:gd name="connsiteX16" fmla="*/ 1046834 w 1590278"/>
                  <a:gd name="connsiteY16" fmla="*/ 2624843 h 2668139"/>
                  <a:gd name="connsiteX17" fmla="*/ 1003538 w 1590278"/>
                  <a:gd name="connsiteY17" fmla="*/ 2668139 h 2668139"/>
                  <a:gd name="connsiteX18" fmla="*/ 830357 w 1590278"/>
                  <a:gd name="connsiteY18" fmla="*/ 2668139 h 2668139"/>
                  <a:gd name="connsiteX19" fmla="*/ 787061 w 1590278"/>
                  <a:gd name="connsiteY19" fmla="*/ 2624843 h 2668139"/>
                  <a:gd name="connsiteX20" fmla="*/ 787061 w 1590278"/>
                  <a:gd name="connsiteY20" fmla="*/ 1940775 h 2668139"/>
                  <a:gd name="connsiteX21" fmla="*/ 655443 w 1590278"/>
                  <a:gd name="connsiteY21" fmla="*/ 1940775 h 2668139"/>
                  <a:gd name="connsiteX22" fmla="*/ 655443 w 1590278"/>
                  <a:gd name="connsiteY22" fmla="*/ 2624843 h 2668139"/>
                  <a:gd name="connsiteX23" fmla="*/ 612147 w 1590278"/>
                  <a:gd name="connsiteY23" fmla="*/ 2668139 h 2668139"/>
                  <a:gd name="connsiteX24" fmla="*/ 438966 w 1590278"/>
                  <a:gd name="connsiteY24" fmla="*/ 2668139 h 2668139"/>
                  <a:gd name="connsiteX25" fmla="*/ 395670 w 1590278"/>
                  <a:gd name="connsiteY25" fmla="*/ 2624843 h 2668139"/>
                  <a:gd name="connsiteX26" fmla="*/ 395670 w 1590278"/>
                  <a:gd name="connsiteY26" fmla="*/ 1832245 h 2668139"/>
                  <a:gd name="connsiteX27" fmla="*/ 395670 w 1590278"/>
                  <a:gd name="connsiteY27" fmla="*/ 1713908 h 2668139"/>
                  <a:gd name="connsiteX28" fmla="*/ 395670 w 1590278"/>
                  <a:gd name="connsiteY28" fmla="*/ 1329499 h 2668139"/>
                  <a:gd name="connsiteX29" fmla="*/ 233765 w 1590278"/>
                  <a:gd name="connsiteY29" fmla="*/ 1629191 h 2668139"/>
                  <a:gd name="connsiteX30" fmla="*/ 175093 w 1590278"/>
                  <a:gd name="connsiteY30" fmla="*/ 1646704 h 2668139"/>
                  <a:gd name="connsiteX31" fmla="*/ 22725 w 1590278"/>
                  <a:gd name="connsiteY31" fmla="*/ 1564389 h 2668139"/>
                  <a:gd name="connsiteX32" fmla="*/ 5212 w 1590278"/>
                  <a:gd name="connsiteY32" fmla="*/ 1505718 h 2668139"/>
                  <a:gd name="connsiteX33" fmla="*/ 395670 w 1590278"/>
                  <a:gd name="connsiteY33" fmla="*/ 782967 h 2668139"/>
                  <a:gd name="connsiteX34" fmla="*/ 395670 w 1590278"/>
                  <a:gd name="connsiteY34" fmla="*/ 781615 h 2668139"/>
                  <a:gd name="connsiteX35" fmla="*/ 504200 w 1590278"/>
                  <a:gd name="connsiteY35" fmla="*/ 673085 h 2668139"/>
                  <a:gd name="connsiteX36" fmla="*/ 595147 w 1590278"/>
                  <a:gd name="connsiteY36" fmla="*/ 673085 h 2668139"/>
                  <a:gd name="connsiteX37" fmla="*/ 595147 w 1590278"/>
                  <a:gd name="connsiteY37" fmla="*/ 582835 h 2668139"/>
                  <a:gd name="connsiteX38" fmla="*/ 579378 w 1590278"/>
                  <a:gd name="connsiteY38" fmla="*/ 577941 h 2668139"/>
                  <a:gd name="connsiteX39" fmla="*/ 395670 w 1590278"/>
                  <a:gd name="connsiteY39" fmla="*/ 300789 h 2668139"/>
                  <a:gd name="connsiteX40" fmla="*/ 696459 w 1590278"/>
                  <a:gd name="connsiteY40" fmla="*/ 0 h 2668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590278" h="2668139">
                    <a:moveTo>
                      <a:pt x="696459" y="0"/>
                    </a:moveTo>
                    <a:cubicBezTo>
                      <a:pt x="862580" y="0"/>
                      <a:pt x="997248" y="134668"/>
                      <a:pt x="997248" y="300789"/>
                    </a:cubicBezTo>
                    <a:cubicBezTo>
                      <a:pt x="997248" y="425380"/>
                      <a:pt x="921498" y="532278"/>
                      <a:pt x="813540" y="577941"/>
                    </a:cubicBezTo>
                    <a:lnTo>
                      <a:pt x="797770" y="582836"/>
                    </a:lnTo>
                    <a:lnTo>
                      <a:pt x="797770" y="673085"/>
                    </a:lnTo>
                    <a:lnTo>
                      <a:pt x="938304" y="673085"/>
                    </a:lnTo>
                    <a:cubicBezTo>
                      <a:pt x="968274" y="673085"/>
                      <a:pt x="995406" y="685233"/>
                      <a:pt x="1015046" y="704873"/>
                    </a:cubicBezTo>
                    <a:lnTo>
                      <a:pt x="1037967" y="738868"/>
                    </a:lnTo>
                    <a:lnTo>
                      <a:pt x="1060789" y="753442"/>
                    </a:lnTo>
                    <a:lnTo>
                      <a:pt x="1582472" y="1500202"/>
                    </a:lnTo>
                    <a:cubicBezTo>
                      <a:pt x="1596166" y="1519804"/>
                      <a:pt x="1591376" y="1546796"/>
                      <a:pt x="1571774" y="1560490"/>
                    </a:cubicBezTo>
                    <a:lnTo>
                      <a:pt x="1429805" y="1659669"/>
                    </a:lnTo>
                    <a:cubicBezTo>
                      <a:pt x="1410202" y="1673363"/>
                      <a:pt x="1383211" y="1668573"/>
                      <a:pt x="1369517" y="1648971"/>
                    </a:cubicBezTo>
                    <a:lnTo>
                      <a:pt x="1046834" y="1187069"/>
                    </a:lnTo>
                    <a:lnTo>
                      <a:pt x="1046834" y="1713908"/>
                    </a:lnTo>
                    <a:lnTo>
                      <a:pt x="1046834" y="1832245"/>
                    </a:lnTo>
                    <a:lnTo>
                      <a:pt x="1046834" y="2624843"/>
                    </a:lnTo>
                    <a:cubicBezTo>
                      <a:pt x="1046834" y="2648755"/>
                      <a:pt x="1027450" y="2668139"/>
                      <a:pt x="1003538" y="2668139"/>
                    </a:cubicBezTo>
                    <a:lnTo>
                      <a:pt x="830357" y="2668139"/>
                    </a:lnTo>
                    <a:cubicBezTo>
                      <a:pt x="806445" y="2668139"/>
                      <a:pt x="787061" y="2648755"/>
                      <a:pt x="787061" y="2624843"/>
                    </a:cubicBezTo>
                    <a:lnTo>
                      <a:pt x="787061" y="1940775"/>
                    </a:lnTo>
                    <a:lnTo>
                      <a:pt x="655443" y="1940775"/>
                    </a:lnTo>
                    <a:lnTo>
                      <a:pt x="655443" y="2624843"/>
                    </a:lnTo>
                    <a:cubicBezTo>
                      <a:pt x="655443" y="2648755"/>
                      <a:pt x="636059" y="2668139"/>
                      <a:pt x="612147" y="2668139"/>
                    </a:cubicBezTo>
                    <a:lnTo>
                      <a:pt x="438966" y="2668139"/>
                    </a:lnTo>
                    <a:cubicBezTo>
                      <a:pt x="415054" y="2668139"/>
                      <a:pt x="395670" y="2648755"/>
                      <a:pt x="395670" y="2624843"/>
                    </a:cubicBezTo>
                    <a:lnTo>
                      <a:pt x="395670" y="1832245"/>
                    </a:lnTo>
                    <a:lnTo>
                      <a:pt x="395670" y="1713908"/>
                    </a:lnTo>
                    <a:lnTo>
                      <a:pt x="395670" y="1329499"/>
                    </a:lnTo>
                    <a:lnTo>
                      <a:pt x="233765" y="1629191"/>
                    </a:lnTo>
                    <a:cubicBezTo>
                      <a:pt x="222399" y="1650229"/>
                      <a:pt x="196131" y="1658070"/>
                      <a:pt x="175093" y="1646704"/>
                    </a:cubicBezTo>
                    <a:lnTo>
                      <a:pt x="22725" y="1564389"/>
                    </a:lnTo>
                    <a:cubicBezTo>
                      <a:pt x="1687" y="1553024"/>
                      <a:pt x="-6154" y="1526756"/>
                      <a:pt x="5212" y="1505718"/>
                    </a:cubicBezTo>
                    <a:lnTo>
                      <a:pt x="395670" y="782967"/>
                    </a:lnTo>
                    <a:lnTo>
                      <a:pt x="395670" y="781615"/>
                    </a:lnTo>
                    <a:cubicBezTo>
                      <a:pt x="395670" y="721676"/>
                      <a:pt x="444261" y="673085"/>
                      <a:pt x="504200" y="673085"/>
                    </a:cubicBezTo>
                    <a:lnTo>
                      <a:pt x="595147" y="673085"/>
                    </a:lnTo>
                    <a:lnTo>
                      <a:pt x="595147" y="582835"/>
                    </a:lnTo>
                    <a:lnTo>
                      <a:pt x="579378" y="577941"/>
                    </a:lnTo>
                    <a:cubicBezTo>
                      <a:pt x="471421" y="532278"/>
                      <a:pt x="395670" y="425380"/>
                      <a:pt x="395670" y="300789"/>
                    </a:cubicBezTo>
                    <a:cubicBezTo>
                      <a:pt x="395670" y="134668"/>
                      <a:pt x="530338" y="0"/>
                      <a:pt x="696459" y="0"/>
                    </a:cubicBezTo>
                    <a:close/>
                  </a:path>
                </a:pathLst>
              </a:custGeom>
              <a:solidFill>
                <a:schemeClr val="accent4">
                  <a:lumMod val="50000"/>
                </a:schemeClr>
              </a:solidFill>
              <a:ln>
                <a:solidFill>
                  <a:schemeClr val="tx1"/>
                </a:solidFill>
              </a:ln>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26" name="Freeform 25"/>
              <p:cNvSpPr/>
              <p:nvPr/>
            </p:nvSpPr>
            <p:spPr>
              <a:xfrm>
                <a:off x="6171383" y="2900226"/>
                <a:ext cx="445914" cy="748146"/>
              </a:xfrm>
              <a:custGeom>
                <a:avLst/>
                <a:gdLst>
                  <a:gd name="connsiteX0" fmla="*/ 696459 w 1590278"/>
                  <a:gd name="connsiteY0" fmla="*/ 0 h 2668139"/>
                  <a:gd name="connsiteX1" fmla="*/ 997248 w 1590278"/>
                  <a:gd name="connsiteY1" fmla="*/ 300789 h 2668139"/>
                  <a:gd name="connsiteX2" fmla="*/ 813540 w 1590278"/>
                  <a:gd name="connsiteY2" fmla="*/ 577941 h 2668139"/>
                  <a:gd name="connsiteX3" fmla="*/ 797770 w 1590278"/>
                  <a:gd name="connsiteY3" fmla="*/ 582836 h 2668139"/>
                  <a:gd name="connsiteX4" fmla="*/ 797770 w 1590278"/>
                  <a:gd name="connsiteY4" fmla="*/ 673085 h 2668139"/>
                  <a:gd name="connsiteX5" fmla="*/ 938304 w 1590278"/>
                  <a:gd name="connsiteY5" fmla="*/ 673085 h 2668139"/>
                  <a:gd name="connsiteX6" fmla="*/ 1015046 w 1590278"/>
                  <a:gd name="connsiteY6" fmla="*/ 704873 h 2668139"/>
                  <a:gd name="connsiteX7" fmla="*/ 1037967 w 1590278"/>
                  <a:gd name="connsiteY7" fmla="*/ 738868 h 2668139"/>
                  <a:gd name="connsiteX8" fmla="*/ 1060789 w 1590278"/>
                  <a:gd name="connsiteY8" fmla="*/ 753442 h 2668139"/>
                  <a:gd name="connsiteX9" fmla="*/ 1582472 w 1590278"/>
                  <a:gd name="connsiteY9" fmla="*/ 1500202 h 2668139"/>
                  <a:gd name="connsiteX10" fmla="*/ 1571774 w 1590278"/>
                  <a:gd name="connsiteY10" fmla="*/ 1560490 h 2668139"/>
                  <a:gd name="connsiteX11" fmla="*/ 1429805 w 1590278"/>
                  <a:gd name="connsiteY11" fmla="*/ 1659669 h 2668139"/>
                  <a:gd name="connsiteX12" fmla="*/ 1369517 w 1590278"/>
                  <a:gd name="connsiteY12" fmla="*/ 1648971 h 2668139"/>
                  <a:gd name="connsiteX13" fmla="*/ 1046834 w 1590278"/>
                  <a:gd name="connsiteY13" fmla="*/ 1187069 h 2668139"/>
                  <a:gd name="connsiteX14" fmla="*/ 1046834 w 1590278"/>
                  <a:gd name="connsiteY14" fmla="*/ 1713908 h 2668139"/>
                  <a:gd name="connsiteX15" fmla="*/ 1046834 w 1590278"/>
                  <a:gd name="connsiteY15" fmla="*/ 1832245 h 2668139"/>
                  <a:gd name="connsiteX16" fmla="*/ 1046834 w 1590278"/>
                  <a:gd name="connsiteY16" fmla="*/ 2624843 h 2668139"/>
                  <a:gd name="connsiteX17" fmla="*/ 1003538 w 1590278"/>
                  <a:gd name="connsiteY17" fmla="*/ 2668139 h 2668139"/>
                  <a:gd name="connsiteX18" fmla="*/ 830357 w 1590278"/>
                  <a:gd name="connsiteY18" fmla="*/ 2668139 h 2668139"/>
                  <a:gd name="connsiteX19" fmla="*/ 787061 w 1590278"/>
                  <a:gd name="connsiteY19" fmla="*/ 2624843 h 2668139"/>
                  <a:gd name="connsiteX20" fmla="*/ 787061 w 1590278"/>
                  <a:gd name="connsiteY20" fmla="*/ 1940775 h 2668139"/>
                  <a:gd name="connsiteX21" fmla="*/ 655443 w 1590278"/>
                  <a:gd name="connsiteY21" fmla="*/ 1940775 h 2668139"/>
                  <a:gd name="connsiteX22" fmla="*/ 655443 w 1590278"/>
                  <a:gd name="connsiteY22" fmla="*/ 2624843 h 2668139"/>
                  <a:gd name="connsiteX23" fmla="*/ 612147 w 1590278"/>
                  <a:gd name="connsiteY23" fmla="*/ 2668139 h 2668139"/>
                  <a:gd name="connsiteX24" fmla="*/ 438966 w 1590278"/>
                  <a:gd name="connsiteY24" fmla="*/ 2668139 h 2668139"/>
                  <a:gd name="connsiteX25" fmla="*/ 395670 w 1590278"/>
                  <a:gd name="connsiteY25" fmla="*/ 2624843 h 2668139"/>
                  <a:gd name="connsiteX26" fmla="*/ 395670 w 1590278"/>
                  <a:gd name="connsiteY26" fmla="*/ 1832245 h 2668139"/>
                  <a:gd name="connsiteX27" fmla="*/ 395670 w 1590278"/>
                  <a:gd name="connsiteY27" fmla="*/ 1713908 h 2668139"/>
                  <a:gd name="connsiteX28" fmla="*/ 395670 w 1590278"/>
                  <a:gd name="connsiteY28" fmla="*/ 1329499 h 2668139"/>
                  <a:gd name="connsiteX29" fmla="*/ 233765 w 1590278"/>
                  <a:gd name="connsiteY29" fmla="*/ 1629191 h 2668139"/>
                  <a:gd name="connsiteX30" fmla="*/ 175093 w 1590278"/>
                  <a:gd name="connsiteY30" fmla="*/ 1646704 h 2668139"/>
                  <a:gd name="connsiteX31" fmla="*/ 22725 w 1590278"/>
                  <a:gd name="connsiteY31" fmla="*/ 1564389 h 2668139"/>
                  <a:gd name="connsiteX32" fmla="*/ 5212 w 1590278"/>
                  <a:gd name="connsiteY32" fmla="*/ 1505718 h 2668139"/>
                  <a:gd name="connsiteX33" fmla="*/ 395670 w 1590278"/>
                  <a:gd name="connsiteY33" fmla="*/ 782967 h 2668139"/>
                  <a:gd name="connsiteX34" fmla="*/ 395670 w 1590278"/>
                  <a:gd name="connsiteY34" fmla="*/ 781615 h 2668139"/>
                  <a:gd name="connsiteX35" fmla="*/ 504200 w 1590278"/>
                  <a:gd name="connsiteY35" fmla="*/ 673085 h 2668139"/>
                  <a:gd name="connsiteX36" fmla="*/ 595147 w 1590278"/>
                  <a:gd name="connsiteY36" fmla="*/ 673085 h 2668139"/>
                  <a:gd name="connsiteX37" fmla="*/ 595147 w 1590278"/>
                  <a:gd name="connsiteY37" fmla="*/ 582835 h 2668139"/>
                  <a:gd name="connsiteX38" fmla="*/ 579378 w 1590278"/>
                  <a:gd name="connsiteY38" fmla="*/ 577941 h 2668139"/>
                  <a:gd name="connsiteX39" fmla="*/ 395670 w 1590278"/>
                  <a:gd name="connsiteY39" fmla="*/ 300789 h 2668139"/>
                  <a:gd name="connsiteX40" fmla="*/ 696459 w 1590278"/>
                  <a:gd name="connsiteY40" fmla="*/ 0 h 2668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590278" h="2668139">
                    <a:moveTo>
                      <a:pt x="696459" y="0"/>
                    </a:moveTo>
                    <a:cubicBezTo>
                      <a:pt x="862580" y="0"/>
                      <a:pt x="997248" y="134668"/>
                      <a:pt x="997248" y="300789"/>
                    </a:cubicBezTo>
                    <a:cubicBezTo>
                      <a:pt x="997248" y="425380"/>
                      <a:pt x="921498" y="532278"/>
                      <a:pt x="813540" y="577941"/>
                    </a:cubicBezTo>
                    <a:lnTo>
                      <a:pt x="797770" y="582836"/>
                    </a:lnTo>
                    <a:lnTo>
                      <a:pt x="797770" y="673085"/>
                    </a:lnTo>
                    <a:lnTo>
                      <a:pt x="938304" y="673085"/>
                    </a:lnTo>
                    <a:cubicBezTo>
                      <a:pt x="968274" y="673085"/>
                      <a:pt x="995406" y="685233"/>
                      <a:pt x="1015046" y="704873"/>
                    </a:cubicBezTo>
                    <a:lnTo>
                      <a:pt x="1037967" y="738868"/>
                    </a:lnTo>
                    <a:lnTo>
                      <a:pt x="1060789" y="753442"/>
                    </a:lnTo>
                    <a:lnTo>
                      <a:pt x="1582472" y="1500202"/>
                    </a:lnTo>
                    <a:cubicBezTo>
                      <a:pt x="1596166" y="1519804"/>
                      <a:pt x="1591376" y="1546796"/>
                      <a:pt x="1571774" y="1560490"/>
                    </a:cubicBezTo>
                    <a:lnTo>
                      <a:pt x="1429805" y="1659669"/>
                    </a:lnTo>
                    <a:cubicBezTo>
                      <a:pt x="1410202" y="1673363"/>
                      <a:pt x="1383211" y="1668573"/>
                      <a:pt x="1369517" y="1648971"/>
                    </a:cubicBezTo>
                    <a:lnTo>
                      <a:pt x="1046834" y="1187069"/>
                    </a:lnTo>
                    <a:lnTo>
                      <a:pt x="1046834" y="1713908"/>
                    </a:lnTo>
                    <a:lnTo>
                      <a:pt x="1046834" y="1832245"/>
                    </a:lnTo>
                    <a:lnTo>
                      <a:pt x="1046834" y="2624843"/>
                    </a:lnTo>
                    <a:cubicBezTo>
                      <a:pt x="1046834" y="2648755"/>
                      <a:pt x="1027450" y="2668139"/>
                      <a:pt x="1003538" y="2668139"/>
                    </a:cubicBezTo>
                    <a:lnTo>
                      <a:pt x="830357" y="2668139"/>
                    </a:lnTo>
                    <a:cubicBezTo>
                      <a:pt x="806445" y="2668139"/>
                      <a:pt x="787061" y="2648755"/>
                      <a:pt x="787061" y="2624843"/>
                    </a:cubicBezTo>
                    <a:lnTo>
                      <a:pt x="787061" y="1940775"/>
                    </a:lnTo>
                    <a:lnTo>
                      <a:pt x="655443" y="1940775"/>
                    </a:lnTo>
                    <a:lnTo>
                      <a:pt x="655443" y="2624843"/>
                    </a:lnTo>
                    <a:cubicBezTo>
                      <a:pt x="655443" y="2648755"/>
                      <a:pt x="636059" y="2668139"/>
                      <a:pt x="612147" y="2668139"/>
                    </a:cubicBezTo>
                    <a:lnTo>
                      <a:pt x="438966" y="2668139"/>
                    </a:lnTo>
                    <a:cubicBezTo>
                      <a:pt x="415054" y="2668139"/>
                      <a:pt x="395670" y="2648755"/>
                      <a:pt x="395670" y="2624843"/>
                    </a:cubicBezTo>
                    <a:lnTo>
                      <a:pt x="395670" y="1832245"/>
                    </a:lnTo>
                    <a:lnTo>
                      <a:pt x="395670" y="1713908"/>
                    </a:lnTo>
                    <a:lnTo>
                      <a:pt x="395670" y="1329499"/>
                    </a:lnTo>
                    <a:lnTo>
                      <a:pt x="233765" y="1629191"/>
                    </a:lnTo>
                    <a:cubicBezTo>
                      <a:pt x="222399" y="1650229"/>
                      <a:pt x="196131" y="1658070"/>
                      <a:pt x="175093" y="1646704"/>
                    </a:cubicBezTo>
                    <a:lnTo>
                      <a:pt x="22725" y="1564389"/>
                    </a:lnTo>
                    <a:cubicBezTo>
                      <a:pt x="1687" y="1553024"/>
                      <a:pt x="-6154" y="1526756"/>
                      <a:pt x="5212" y="1505718"/>
                    </a:cubicBezTo>
                    <a:lnTo>
                      <a:pt x="395670" y="782967"/>
                    </a:lnTo>
                    <a:lnTo>
                      <a:pt x="395670" y="781615"/>
                    </a:lnTo>
                    <a:cubicBezTo>
                      <a:pt x="395670" y="721676"/>
                      <a:pt x="444261" y="673085"/>
                      <a:pt x="504200" y="673085"/>
                    </a:cubicBezTo>
                    <a:lnTo>
                      <a:pt x="595147" y="673085"/>
                    </a:lnTo>
                    <a:lnTo>
                      <a:pt x="595147" y="582835"/>
                    </a:lnTo>
                    <a:lnTo>
                      <a:pt x="579378" y="577941"/>
                    </a:lnTo>
                    <a:cubicBezTo>
                      <a:pt x="471421" y="532278"/>
                      <a:pt x="395670" y="425380"/>
                      <a:pt x="395670" y="300789"/>
                    </a:cubicBezTo>
                    <a:cubicBezTo>
                      <a:pt x="395670" y="134668"/>
                      <a:pt x="530338" y="0"/>
                      <a:pt x="696459" y="0"/>
                    </a:cubicBezTo>
                    <a:close/>
                  </a:path>
                </a:pathLst>
              </a:custGeom>
              <a:solidFill>
                <a:schemeClr val="bg2">
                  <a:lumMod val="25000"/>
                </a:schemeClr>
              </a:solidFill>
              <a:ln>
                <a:solidFill>
                  <a:schemeClr val="tx1"/>
                </a:solidFill>
              </a:ln>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grpSp>
        <p:cxnSp>
          <p:nvCxnSpPr>
            <p:cNvPr id="35" name="Straight Arrow Connector 34"/>
            <p:cNvCxnSpPr/>
            <p:nvPr/>
          </p:nvCxnSpPr>
          <p:spPr>
            <a:xfrm>
              <a:off x="3315613" y="4503193"/>
              <a:ext cx="1054950" cy="32579"/>
            </a:xfrm>
            <a:prstGeom prst="straightConnector1">
              <a:avLst/>
            </a:prstGeom>
            <a:ln>
              <a:tailEnd type="triangle"/>
            </a:ln>
          </p:spPr>
          <p:style>
            <a:lnRef idx="1">
              <a:schemeClr val="accent1"/>
            </a:lnRef>
            <a:fillRef idx="0">
              <a:schemeClr val="accent1"/>
            </a:fillRef>
            <a:effectRef idx="1">
              <a:schemeClr val="accent1"/>
            </a:effectRef>
            <a:fontRef idx="minor">
              <a:schemeClr val="tx1"/>
            </a:fontRef>
          </p:style>
        </p:cxnSp>
        <p:sp>
          <p:nvSpPr>
            <p:cNvPr id="41" name="TextBox 40"/>
            <p:cNvSpPr txBox="1"/>
            <p:nvPr/>
          </p:nvSpPr>
          <p:spPr>
            <a:xfrm>
              <a:off x="3224599" y="4125028"/>
              <a:ext cx="1220206" cy="369332"/>
            </a:xfrm>
            <a:prstGeom prst="rect">
              <a:avLst/>
            </a:prstGeom>
          </p:spPr>
          <p:txBody>
            <a:bodyPr wrap="none" rtlCol="0">
              <a:spAutoFit/>
            </a:bodyPr>
            <a:lstStyle/>
            <a:p>
              <a:r>
                <a:rPr lang="en-US" dirty="0"/>
                <a:t>Sample 2</a:t>
              </a:r>
            </a:p>
          </p:txBody>
        </p:sp>
        <p:pic>
          <p:nvPicPr>
            <p:cNvPr id="45" name="Picture 44"/>
            <p:cNvPicPr>
              <a:picLocks noChangeAspect="1"/>
            </p:cNvPicPr>
            <p:nvPr/>
          </p:nvPicPr>
          <p:blipFill>
            <a:blip r:embed="rId5"/>
            <a:stretch>
              <a:fillRect/>
            </a:stretch>
          </p:blipFill>
          <p:spPr>
            <a:xfrm>
              <a:off x="6965015" y="4265345"/>
              <a:ext cx="1752600" cy="533400"/>
            </a:xfrm>
            <a:prstGeom prst="rect">
              <a:avLst/>
            </a:prstGeom>
          </p:spPr>
        </p:pic>
        <p:sp>
          <p:nvSpPr>
            <p:cNvPr id="48" name="Right Arrow 47"/>
            <p:cNvSpPr/>
            <p:nvPr/>
          </p:nvSpPr>
          <p:spPr>
            <a:xfrm>
              <a:off x="6619654" y="4404068"/>
              <a:ext cx="228600" cy="29094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10" name="Group 9"/>
          <p:cNvGrpSpPr/>
          <p:nvPr/>
        </p:nvGrpSpPr>
        <p:grpSpPr>
          <a:xfrm>
            <a:off x="3317810" y="5074422"/>
            <a:ext cx="5412505" cy="1016047"/>
            <a:chOff x="3317810" y="5074422"/>
            <a:chExt cx="5412505" cy="1016047"/>
          </a:xfrm>
        </p:grpSpPr>
        <p:grpSp>
          <p:nvGrpSpPr>
            <p:cNvPr id="27" name="Group 26"/>
            <p:cNvGrpSpPr/>
            <p:nvPr/>
          </p:nvGrpSpPr>
          <p:grpSpPr>
            <a:xfrm>
              <a:off x="4516657" y="5342323"/>
              <a:ext cx="1962987" cy="748146"/>
              <a:chOff x="4654310" y="2900226"/>
              <a:chExt cx="1962987" cy="748146"/>
            </a:xfrm>
          </p:grpSpPr>
          <p:sp>
            <p:nvSpPr>
              <p:cNvPr id="28" name="Freeform 27"/>
              <p:cNvSpPr/>
              <p:nvPr/>
            </p:nvSpPr>
            <p:spPr>
              <a:xfrm>
                <a:off x="4654310" y="2900226"/>
                <a:ext cx="445914" cy="748146"/>
              </a:xfrm>
              <a:custGeom>
                <a:avLst/>
                <a:gdLst>
                  <a:gd name="connsiteX0" fmla="*/ 696459 w 1590278"/>
                  <a:gd name="connsiteY0" fmla="*/ 0 h 2668139"/>
                  <a:gd name="connsiteX1" fmla="*/ 997248 w 1590278"/>
                  <a:gd name="connsiteY1" fmla="*/ 300789 h 2668139"/>
                  <a:gd name="connsiteX2" fmla="*/ 813540 w 1590278"/>
                  <a:gd name="connsiteY2" fmla="*/ 577941 h 2668139"/>
                  <a:gd name="connsiteX3" fmla="*/ 797770 w 1590278"/>
                  <a:gd name="connsiteY3" fmla="*/ 582836 h 2668139"/>
                  <a:gd name="connsiteX4" fmla="*/ 797770 w 1590278"/>
                  <a:gd name="connsiteY4" fmla="*/ 673085 h 2668139"/>
                  <a:gd name="connsiteX5" fmla="*/ 938304 w 1590278"/>
                  <a:gd name="connsiteY5" fmla="*/ 673085 h 2668139"/>
                  <a:gd name="connsiteX6" fmla="*/ 1015046 w 1590278"/>
                  <a:gd name="connsiteY6" fmla="*/ 704873 h 2668139"/>
                  <a:gd name="connsiteX7" fmla="*/ 1037967 w 1590278"/>
                  <a:gd name="connsiteY7" fmla="*/ 738868 h 2668139"/>
                  <a:gd name="connsiteX8" fmla="*/ 1060789 w 1590278"/>
                  <a:gd name="connsiteY8" fmla="*/ 753442 h 2668139"/>
                  <a:gd name="connsiteX9" fmla="*/ 1582472 w 1590278"/>
                  <a:gd name="connsiteY9" fmla="*/ 1500202 h 2668139"/>
                  <a:gd name="connsiteX10" fmla="*/ 1571774 w 1590278"/>
                  <a:gd name="connsiteY10" fmla="*/ 1560490 h 2668139"/>
                  <a:gd name="connsiteX11" fmla="*/ 1429805 w 1590278"/>
                  <a:gd name="connsiteY11" fmla="*/ 1659669 h 2668139"/>
                  <a:gd name="connsiteX12" fmla="*/ 1369517 w 1590278"/>
                  <a:gd name="connsiteY12" fmla="*/ 1648971 h 2668139"/>
                  <a:gd name="connsiteX13" fmla="*/ 1046834 w 1590278"/>
                  <a:gd name="connsiteY13" fmla="*/ 1187069 h 2668139"/>
                  <a:gd name="connsiteX14" fmla="*/ 1046834 w 1590278"/>
                  <a:gd name="connsiteY14" fmla="*/ 1713908 h 2668139"/>
                  <a:gd name="connsiteX15" fmla="*/ 1046834 w 1590278"/>
                  <a:gd name="connsiteY15" fmla="*/ 1832245 h 2668139"/>
                  <a:gd name="connsiteX16" fmla="*/ 1046834 w 1590278"/>
                  <a:gd name="connsiteY16" fmla="*/ 2624843 h 2668139"/>
                  <a:gd name="connsiteX17" fmla="*/ 1003538 w 1590278"/>
                  <a:gd name="connsiteY17" fmla="*/ 2668139 h 2668139"/>
                  <a:gd name="connsiteX18" fmla="*/ 830357 w 1590278"/>
                  <a:gd name="connsiteY18" fmla="*/ 2668139 h 2668139"/>
                  <a:gd name="connsiteX19" fmla="*/ 787061 w 1590278"/>
                  <a:gd name="connsiteY19" fmla="*/ 2624843 h 2668139"/>
                  <a:gd name="connsiteX20" fmla="*/ 787061 w 1590278"/>
                  <a:gd name="connsiteY20" fmla="*/ 1940775 h 2668139"/>
                  <a:gd name="connsiteX21" fmla="*/ 655443 w 1590278"/>
                  <a:gd name="connsiteY21" fmla="*/ 1940775 h 2668139"/>
                  <a:gd name="connsiteX22" fmla="*/ 655443 w 1590278"/>
                  <a:gd name="connsiteY22" fmla="*/ 2624843 h 2668139"/>
                  <a:gd name="connsiteX23" fmla="*/ 612147 w 1590278"/>
                  <a:gd name="connsiteY23" fmla="*/ 2668139 h 2668139"/>
                  <a:gd name="connsiteX24" fmla="*/ 438966 w 1590278"/>
                  <a:gd name="connsiteY24" fmla="*/ 2668139 h 2668139"/>
                  <a:gd name="connsiteX25" fmla="*/ 395670 w 1590278"/>
                  <a:gd name="connsiteY25" fmla="*/ 2624843 h 2668139"/>
                  <a:gd name="connsiteX26" fmla="*/ 395670 w 1590278"/>
                  <a:gd name="connsiteY26" fmla="*/ 1832245 h 2668139"/>
                  <a:gd name="connsiteX27" fmla="*/ 395670 w 1590278"/>
                  <a:gd name="connsiteY27" fmla="*/ 1713908 h 2668139"/>
                  <a:gd name="connsiteX28" fmla="*/ 395670 w 1590278"/>
                  <a:gd name="connsiteY28" fmla="*/ 1329499 h 2668139"/>
                  <a:gd name="connsiteX29" fmla="*/ 233765 w 1590278"/>
                  <a:gd name="connsiteY29" fmla="*/ 1629191 h 2668139"/>
                  <a:gd name="connsiteX30" fmla="*/ 175093 w 1590278"/>
                  <a:gd name="connsiteY30" fmla="*/ 1646704 h 2668139"/>
                  <a:gd name="connsiteX31" fmla="*/ 22725 w 1590278"/>
                  <a:gd name="connsiteY31" fmla="*/ 1564389 h 2668139"/>
                  <a:gd name="connsiteX32" fmla="*/ 5212 w 1590278"/>
                  <a:gd name="connsiteY32" fmla="*/ 1505718 h 2668139"/>
                  <a:gd name="connsiteX33" fmla="*/ 395670 w 1590278"/>
                  <a:gd name="connsiteY33" fmla="*/ 782967 h 2668139"/>
                  <a:gd name="connsiteX34" fmla="*/ 395670 w 1590278"/>
                  <a:gd name="connsiteY34" fmla="*/ 781615 h 2668139"/>
                  <a:gd name="connsiteX35" fmla="*/ 504200 w 1590278"/>
                  <a:gd name="connsiteY35" fmla="*/ 673085 h 2668139"/>
                  <a:gd name="connsiteX36" fmla="*/ 595147 w 1590278"/>
                  <a:gd name="connsiteY36" fmla="*/ 673085 h 2668139"/>
                  <a:gd name="connsiteX37" fmla="*/ 595147 w 1590278"/>
                  <a:gd name="connsiteY37" fmla="*/ 582835 h 2668139"/>
                  <a:gd name="connsiteX38" fmla="*/ 579378 w 1590278"/>
                  <a:gd name="connsiteY38" fmla="*/ 577941 h 2668139"/>
                  <a:gd name="connsiteX39" fmla="*/ 395670 w 1590278"/>
                  <a:gd name="connsiteY39" fmla="*/ 300789 h 2668139"/>
                  <a:gd name="connsiteX40" fmla="*/ 696459 w 1590278"/>
                  <a:gd name="connsiteY40" fmla="*/ 0 h 2668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590278" h="2668139">
                    <a:moveTo>
                      <a:pt x="696459" y="0"/>
                    </a:moveTo>
                    <a:cubicBezTo>
                      <a:pt x="862580" y="0"/>
                      <a:pt x="997248" y="134668"/>
                      <a:pt x="997248" y="300789"/>
                    </a:cubicBezTo>
                    <a:cubicBezTo>
                      <a:pt x="997248" y="425380"/>
                      <a:pt x="921498" y="532278"/>
                      <a:pt x="813540" y="577941"/>
                    </a:cubicBezTo>
                    <a:lnTo>
                      <a:pt x="797770" y="582836"/>
                    </a:lnTo>
                    <a:lnTo>
                      <a:pt x="797770" y="673085"/>
                    </a:lnTo>
                    <a:lnTo>
                      <a:pt x="938304" y="673085"/>
                    </a:lnTo>
                    <a:cubicBezTo>
                      <a:pt x="968274" y="673085"/>
                      <a:pt x="995406" y="685233"/>
                      <a:pt x="1015046" y="704873"/>
                    </a:cubicBezTo>
                    <a:lnTo>
                      <a:pt x="1037967" y="738868"/>
                    </a:lnTo>
                    <a:lnTo>
                      <a:pt x="1060789" y="753442"/>
                    </a:lnTo>
                    <a:lnTo>
                      <a:pt x="1582472" y="1500202"/>
                    </a:lnTo>
                    <a:cubicBezTo>
                      <a:pt x="1596166" y="1519804"/>
                      <a:pt x="1591376" y="1546796"/>
                      <a:pt x="1571774" y="1560490"/>
                    </a:cubicBezTo>
                    <a:lnTo>
                      <a:pt x="1429805" y="1659669"/>
                    </a:lnTo>
                    <a:cubicBezTo>
                      <a:pt x="1410202" y="1673363"/>
                      <a:pt x="1383211" y="1668573"/>
                      <a:pt x="1369517" y="1648971"/>
                    </a:cubicBezTo>
                    <a:lnTo>
                      <a:pt x="1046834" y="1187069"/>
                    </a:lnTo>
                    <a:lnTo>
                      <a:pt x="1046834" y="1713908"/>
                    </a:lnTo>
                    <a:lnTo>
                      <a:pt x="1046834" y="1832245"/>
                    </a:lnTo>
                    <a:lnTo>
                      <a:pt x="1046834" y="2624843"/>
                    </a:lnTo>
                    <a:cubicBezTo>
                      <a:pt x="1046834" y="2648755"/>
                      <a:pt x="1027450" y="2668139"/>
                      <a:pt x="1003538" y="2668139"/>
                    </a:cubicBezTo>
                    <a:lnTo>
                      <a:pt x="830357" y="2668139"/>
                    </a:lnTo>
                    <a:cubicBezTo>
                      <a:pt x="806445" y="2668139"/>
                      <a:pt x="787061" y="2648755"/>
                      <a:pt x="787061" y="2624843"/>
                    </a:cubicBezTo>
                    <a:lnTo>
                      <a:pt x="787061" y="1940775"/>
                    </a:lnTo>
                    <a:lnTo>
                      <a:pt x="655443" y="1940775"/>
                    </a:lnTo>
                    <a:lnTo>
                      <a:pt x="655443" y="2624843"/>
                    </a:lnTo>
                    <a:cubicBezTo>
                      <a:pt x="655443" y="2648755"/>
                      <a:pt x="636059" y="2668139"/>
                      <a:pt x="612147" y="2668139"/>
                    </a:cubicBezTo>
                    <a:lnTo>
                      <a:pt x="438966" y="2668139"/>
                    </a:lnTo>
                    <a:cubicBezTo>
                      <a:pt x="415054" y="2668139"/>
                      <a:pt x="395670" y="2648755"/>
                      <a:pt x="395670" y="2624843"/>
                    </a:cubicBezTo>
                    <a:lnTo>
                      <a:pt x="395670" y="1832245"/>
                    </a:lnTo>
                    <a:lnTo>
                      <a:pt x="395670" y="1713908"/>
                    </a:lnTo>
                    <a:lnTo>
                      <a:pt x="395670" y="1329499"/>
                    </a:lnTo>
                    <a:lnTo>
                      <a:pt x="233765" y="1629191"/>
                    </a:lnTo>
                    <a:cubicBezTo>
                      <a:pt x="222399" y="1650229"/>
                      <a:pt x="196131" y="1658070"/>
                      <a:pt x="175093" y="1646704"/>
                    </a:cubicBezTo>
                    <a:lnTo>
                      <a:pt x="22725" y="1564389"/>
                    </a:lnTo>
                    <a:cubicBezTo>
                      <a:pt x="1687" y="1553024"/>
                      <a:pt x="-6154" y="1526756"/>
                      <a:pt x="5212" y="1505718"/>
                    </a:cubicBezTo>
                    <a:lnTo>
                      <a:pt x="395670" y="782967"/>
                    </a:lnTo>
                    <a:lnTo>
                      <a:pt x="395670" y="781615"/>
                    </a:lnTo>
                    <a:cubicBezTo>
                      <a:pt x="395670" y="721676"/>
                      <a:pt x="444261" y="673085"/>
                      <a:pt x="504200" y="673085"/>
                    </a:cubicBezTo>
                    <a:lnTo>
                      <a:pt x="595147" y="673085"/>
                    </a:lnTo>
                    <a:lnTo>
                      <a:pt x="595147" y="582835"/>
                    </a:lnTo>
                    <a:lnTo>
                      <a:pt x="579378" y="577941"/>
                    </a:lnTo>
                    <a:cubicBezTo>
                      <a:pt x="471421" y="532278"/>
                      <a:pt x="395670" y="425380"/>
                      <a:pt x="395670" y="300789"/>
                    </a:cubicBezTo>
                    <a:cubicBezTo>
                      <a:pt x="395670" y="134668"/>
                      <a:pt x="530338" y="0"/>
                      <a:pt x="696459" y="0"/>
                    </a:cubicBezTo>
                    <a:close/>
                  </a:path>
                </a:pathLst>
              </a:custGeom>
              <a:solidFill>
                <a:schemeClr val="bg2">
                  <a:lumMod val="25000"/>
                </a:schemeClr>
              </a:solidFill>
              <a:ln>
                <a:solidFill>
                  <a:schemeClr val="tx1"/>
                </a:solidFill>
              </a:ln>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29" name="Freeform 28"/>
              <p:cNvSpPr/>
              <p:nvPr/>
            </p:nvSpPr>
            <p:spPr>
              <a:xfrm>
                <a:off x="5160001" y="2900226"/>
                <a:ext cx="445914" cy="748146"/>
              </a:xfrm>
              <a:custGeom>
                <a:avLst/>
                <a:gdLst>
                  <a:gd name="connsiteX0" fmla="*/ 696459 w 1590278"/>
                  <a:gd name="connsiteY0" fmla="*/ 0 h 2668139"/>
                  <a:gd name="connsiteX1" fmla="*/ 997248 w 1590278"/>
                  <a:gd name="connsiteY1" fmla="*/ 300789 h 2668139"/>
                  <a:gd name="connsiteX2" fmla="*/ 813540 w 1590278"/>
                  <a:gd name="connsiteY2" fmla="*/ 577941 h 2668139"/>
                  <a:gd name="connsiteX3" fmla="*/ 797770 w 1590278"/>
                  <a:gd name="connsiteY3" fmla="*/ 582836 h 2668139"/>
                  <a:gd name="connsiteX4" fmla="*/ 797770 w 1590278"/>
                  <a:gd name="connsiteY4" fmla="*/ 673085 h 2668139"/>
                  <a:gd name="connsiteX5" fmla="*/ 938304 w 1590278"/>
                  <a:gd name="connsiteY5" fmla="*/ 673085 h 2668139"/>
                  <a:gd name="connsiteX6" fmla="*/ 1015046 w 1590278"/>
                  <a:gd name="connsiteY6" fmla="*/ 704873 h 2668139"/>
                  <a:gd name="connsiteX7" fmla="*/ 1037967 w 1590278"/>
                  <a:gd name="connsiteY7" fmla="*/ 738868 h 2668139"/>
                  <a:gd name="connsiteX8" fmla="*/ 1060789 w 1590278"/>
                  <a:gd name="connsiteY8" fmla="*/ 753442 h 2668139"/>
                  <a:gd name="connsiteX9" fmla="*/ 1582472 w 1590278"/>
                  <a:gd name="connsiteY9" fmla="*/ 1500202 h 2668139"/>
                  <a:gd name="connsiteX10" fmla="*/ 1571774 w 1590278"/>
                  <a:gd name="connsiteY10" fmla="*/ 1560490 h 2668139"/>
                  <a:gd name="connsiteX11" fmla="*/ 1429805 w 1590278"/>
                  <a:gd name="connsiteY11" fmla="*/ 1659669 h 2668139"/>
                  <a:gd name="connsiteX12" fmla="*/ 1369517 w 1590278"/>
                  <a:gd name="connsiteY12" fmla="*/ 1648971 h 2668139"/>
                  <a:gd name="connsiteX13" fmla="*/ 1046834 w 1590278"/>
                  <a:gd name="connsiteY13" fmla="*/ 1187069 h 2668139"/>
                  <a:gd name="connsiteX14" fmla="*/ 1046834 w 1590278"/>
                  <a:gd name="connsiteY14" fmla="*/ 1713908 h 2668139"/>
                  <a:gd name="connsiteX15" fmla="*/ 1046834 w 1590278"/>
                  <a:gd name="connsiteY15" fmla="*/ 1832245 h 2668139"/>
                  <a:gd name="connsiteX16" fmla="*/ 1046834 w 1590278"/>
                  <a:gd name="connsiteY16" fmla="*/ 2624843 h 2668139"/>
                  <a:gd name="connsiteX17" fmla="*/ 1003538 w 1590278"/>
                  <a:gd name="connsiteY17" fmla="*/ 2668139 h 2668139"/>
                  <a:gd name="connsiteX18" fmla="*/ 830357 w 1590278"/>
                  <a:gd name="connsiteY18" fmla="*/ 2668139 h 2668139"/>
                  <a:gd name="connsiteX19" fmla="*/ 787061 w 1590278"/>
                  <a:gd name="connsiteY19" fmla="*/ 2624843 h 2668139"/>
                  <a:gd name="connsiteX20" fmla="*/ 787061 w 1590278"/>
                  <a:gd name="connsiteY20" fmla="*/ 1940775 h 2668139"/>
                  <a:gd name="connsiteX21" fmla="*/ 655443 w 1590278"/>
                  <a:gd name="connsiteY21" fmla="*/ 1940775 h 2668139"/>
                  <a:gd name="connsiteX22" fmla="*/ 655443 w 1590278"/>
                  <a:gd name="connsiteY22" fmla="*/ 2624843 h 2668139"/>
                  <a:gd name="connsiteX23" fmla="*/ 612147 w 1590278"/>
                  <a:gd name="connsiteY23" fmla="*/ 2668139 h 2668139"/>
                  <a:gd name="connsiteX24" fmla="*/ 438966 w 1590278"/>
                  <a:gd name="connsiteY24" fmla="*/ 2668139 h 2668139"/>
                  <a:gd name="connsiteX25" fmla="*/ 395670 w 1590278"/>
                  <a:gd name="connsiteY25" fmla="*/ 2624843 h 2668139"/>
                  <a:gd name="connsiteX26" fmla="*/ 395670 w 1590278"/>
                  <a:gd name="connsiteY26" fmla="*/ 1832245 h 2668139"/>
                  <a:gd name="connsiteX27" fmla="*/ 395670 w 1590278"/>
                  <a:gd name="connsiteY27" fmla="*/ 1713908 h 2668139"/>
                  <a:gd name="connsiteX28" fmla="*/ 395670 w 1590278"/>
                  <a:gd name="connsiteY28" fmla="*/ 1329499 h 2668139"/>
                  <a:gd name="connsiteX29" fmla="*/ 233765 w 1590278"/>
                  <a:gd name="connsiteY29" fmla="*/ 1629191 h 2668139"/>
                  <a:gd name="connsiteX30" fmla="*/ 175093 w 1590278"/>
                  <a:gd name="connsiteY30" fmla="*/ 1646704 h 2668139"/>
                  <a:gd name="connsiteX31" fmla="*/ 22725 w 1590278"/>
                  <a:gd name="connsiteY31" fmla="*/ 1564389 h 2668139"/>
                  <a:gd name="connsiteX32" fmla="*/ 5212 w 1590278"/>
                  <a:gd name="connsiteY32" fmla="*/ 1505718 h 2668139"/>
                  <a:gd name="connsiteX33" fmla="*/ 395670 w 1590278"/>
                  <a:gd name="connsiteY33" fmla="*/ 782967 h 2668139"/>
                  <a:gd name="connsiteX34" fmla="*/ 395670 w 1590278"/>
                  <a:gd name="connsiteY34" fmla="*/ 781615 h 2668139"/>
                  <a:gd name="connsiteX35" fmla="*/ 504200 w 1590278"/>
                  <a:gd name="connsiteY35" fmla="*/ 673085 h 2668139"/>
                  <a:gd name="connsiteX36" fmla="*/ 595147 w 1590278"/>
                  <a:gd name="connsiteY36" fmla="*/ 673085 h 2668139"/>
                  <a:gd name="connsiteX37" fmla="*/ 595147 w 1590278"/>
                  <a:gd name="connsiteY37" fmla="*/ 582835 h 2668139"/>
                  <a:gd name="connsiteX38" fmla="*/ 579378 w 1590278"/>
                  <a:gd name="connsiteY38" fmla="*/ 577941 h 2668139"/>
                  <a:gd name="connsiteX39" fmla="*/ 395670 w 1590278"/>
                  <a:gd name="connsiteY39" fmla="*/ 300789 h 2668139"/>
                  <a:gd name="connsiteX40" fmla="*/ 696459 w 1590278"/>
                  <a:gd name="connsiteY40" fmla="*/ 0 h 2668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590278" h="2668139">
                    <a:moveTo>
                      <a:pt x="696459" y="0"/>
                    </a:moveTo>
                    <a:cubicBezTo>
                      <a:pt x="862580" y="0"/>
                      <a:pt x="997248" y="134668"/>
                      <a:pt x="997248" y="300789"/>
                    </a:cubicBezTo>
                    <a:cubicBezTo>
                      <a:pt x="997248" y="425380"/>
                      <a:pt x="921498" y="532278"/>
                      <a:pt x="813540" y="577941"/>
                    </a:cubicBezTo>
                    <a:lnTo>
                      <a:pt x="797770" y="582836"/>
                    </a:lnTo>
                    <a:lnTo>
                      <a:pt x="797770" y="673085"/>
                    </a:lnTo>
                    <a:lnTo>
                      <a:pt x="938304" y="673085"/>
                    </a:lnTo>
                    <a:cubicBezTo>
                      <a:pt x="968274" y="673085"/>
                      <a:pt x="995406" y="685233"/>
                      <a:pt x="1015046" y="704873"/>
                    </a:cubicBezTo>
                    <a:lnTo>
                      <a:pt x="1037967" y="738868"/>
                    </a:lnTo>
                    <a:lnTo>
                      <a:pt x="1060789" y="753442"/>
                    </a:lnTo>
                    <a:lnTo>
                      <a:pt x="1582472" y="1500202"/>
                    </a:lnTo>
                    <a:cubicBezTo>
                      <a:pt x="1596166" y="1519804"/>
                      <a:pt x="1591376" y="1546796"/>
                      <a:pt x="1571774" y="1560490"/>
                    </a:cubicBezTo>
                    <a:lnTo>
                      <a:pt x="1429805" y="1659669"/>
                    </a:lnTo>
                    <a:cubicBezTo>
                      <a:pt x="1410202" y="1673363"/>
                      <a:pt x="1383211" y="1668573"/>
                      <a:pt x="1369517" y="1648971"/>
                    </a:cubicBezTo>
                    <a:lnTo>
                      <a:pt x="1046834" y="1187069"/>
                    </a:lnTo>
                    <a:lnTo>
                      <a:pt x="1046834" y="1713908"/>
                    </a:lnTo>
                    <a:lnTo>
                      <a:pt x="1046834" y="1832245"/>
                    </a:lnTo>
                    <a:lnTo>
                      <a:pt x="1046834" y="2624843"/>
                    </a:lnTo>
                    <a:cubicBezTo>
                      <a:pt x="1046834" y="2648755"/>
                      <a:pt x="1027450" y="2668139"/>
                      <a:pt x="1003538" y="2668139"/>
                    </a:cubicBezTo>
                    <a:lnTo>
                      <a:pt x="830357" y="2668139"/>
                    </a:lnTo>
                    <a:cubicBezTo>
                      <a:pt x="806445" y="2668139"/>
                      <a:pt x="787061" y="2648755"/>
                      <a:pt x="787061" y="2624843"/>
                    </a:cubicBezTo>
                    <a:lnTo>
                      <a:pt x="787061" y="1940775"/>
                    </a:lnTo>
                    <a:lnTo>
                      <a:pt x="655443" y="1940775"/>
                    </a:lnTo>
                    <a:lnTo>
                      <a:pt x="655443" y="2624843"/>
                    </a:lnTo>
                    <a:cubicBezTo>
                      <a:pt x="655443" y="2648755"/>
                      <a:pt x="636059" y="2668139"/>
                      <a:pt x="612147" y="2668139"/>
                    </a:cubicBezTo>
                    <a:lnTo>
                      <a:pt x="438966" y="2668139"/>
                    </a:lnTo>
                    <a:cubicBezTo>
                      <a:pt x="415054" y="2668139"/>
                      <a:pt x="395670" y="2648755"/>
                      <a:pt x="395670" y="2624843"/>
                    </a:cubicBezTo>
                    <a:lnTo>
                      <a:pt x="395670" y="1832245"/>
                    </a:lnTo>
                    <a:lnTo>
                      <a:pt x="395670" y="1713908"/>
                    </a:lnTo>
                    <a:lnTo>
                      <a:pt x="395670" y="1329499"/>
                    </a:lnTo>
                    <a:lnTo>
                      <a:pt x="233765" y="1629191"/>
                    </a:lnTo>
                    <a:cubicBezTo>
                      <a:pt x="222399" y="1650229"/>
                      <a:pt x="196131" y="1658070"/>
                      <a:pt x="175093" y="1646704"/>
                    </a:cubicBezTo>
                    <a:lnTo>
                      <a:pt x="22725" y="1564389"/>
                    </a:lnTo>
                    <a:cubicBezTo>
                      <a:pt x="1687" y="1553024"/>
                      <a:pt x="-6154" y="1526756"/>
                      <a:pt x="5212" y="1505718"/>
                    </a:cubicBezTo>
                    <a:lnTo>
                      <a:pt x="395670" y="782967"/>
                    </a:lnTo>
                    <a:lnTo>
                      <a:pt x="395670" y="781615"/>
                    </a:lnTo>
                    <a:cubicBezTo>
                      <a:pt x="395670" y="721676"/>
                      <a:pt x="444261" y="673085"/>
                      <a:pt x="504200" y="673085"/>
                    </a:cubicBezTo>
                    <a:lnTo>
                      <a:pt x="595147" y="673085"/>
                    </a:lnTo>
                    <a:lnTo>
                      <a:pt x="595147" y="582835"/>
                    </a:lnTo>
                    <a:lnTo>
                      <a:pt x="579378" y="577941"/>
                    </a:lnTo>
                    <a:cubicBezTo>
                      <a:pt x="471421" y="532278"/>
                      <a:pt x="395670" y="425380"/>
                      <a:pt x="395670" y="300789"/>
                    </a:cubicBezTo>
                    <a:cubicBezTo>
                      <a:pt x="395670" y="134668"/>
                      <a:pt x="530338" y="0"/>
                      <a:pt x="696459" y="0"/>
                    </a:cubicBezTo>
                    <a:close/>
                  </a:path>
                </a:pathLst>
              </a:custGeom>
              <a:solidFill>
                <a:schemeClr val="accent4">
                  <a:lumMod val="75000"/>
                </a:schemeClr>
              </a:solidFill>
              <a:ln>
                <a:solidFill>
                  <a:schemeClr val="tx1"/>
                </a:solidFill>
              </a:ln>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30" name="Freeform 29"/>
              <p:cNvSpPr/>
              <p:nvPr/>
            </p:nvSpPr>
            <p:spPr>
              <a:xfrm>
                <a:off x="5665692" y="2900226"/>
                <a:ext cx="445914" cy="748146"/>
              </a:xfrm>
              <a:custGeom>
                <a:avLst/>
                <a:gdLst>
                  <a:gd name="connsiteX0" fmla="*/ 696459 w 1590278"/>
                  <a:gd name="connsiteY0" fmla="*/ 0 h 2668139"/>
                  <a:gd name="connsiteX1" fmla="*/ 997248 w 1590278"/>
                  <a:gd name="connsiteY1" fmla="*/ 300789 h 2668139"/>
                  <a:gd name="connsiteX2" fmla="*/ 813540 w 1590278"/>
                  <a:gd name="connsiteY2" fmla="*/ 577941 h 2668139"/>
                  <a:gd name="connsiteX3" fmla="*/ 797770 w 1590278"/>
                  <a:gd name="connsiteY3" fmla="*/ 582836 h 2668139"/>
                  <a:gd name="connsiteX4" fmla="*/ 797770 w 1590278"/>
                  <a:gd name="connsiteY4" fmla="*/ 673085 h 2668139"/>
                  <a:gd name="connsiteX5" fmla="*/ 938304 w 1590278"/>
                  <a:gd name="connsiteY5" fmla="*/ 673085 h 2668139"/>
                  <a:gd name="connsiteX6" fmla="*/ 1015046 w 1590278"/>
                  <a:gd name="connsiteY6" fmla="*/ 704873 h 2668139"/>
                  <a:gd name="connsiteX7" fmla="*/ 1037967 w 1590278"/>
                  <a:gd name="connsiteY7" fmla="*/ 738868 h 2668139"/>
                  <a:gd name="connsiteX8" fmla="*/ 1060789 w 1590278"/>
                  <a:gd name="connsiteY8" fmla="*/ 753442 h 2668139"/>
                  <a:gd name="connsiteX9" fmla="*/ 1582472 w 1590278"/>
                  <a:gd name="connsiteY9" fmla="*/ 1500202 h 2668139"/>
                  <a:gd name="connsiteX10" fmla="*/ 1571774 w 1590278"/>
                  <a:gd name="connsiteY10" fmla="*/ 1560490 h 2668139"/>
                  <a:gd name="connsiteX11" fmla="*/ 1429805 w 1590278"/>
                  <a:gd name="connsiteY11" fmla="*/ 1659669 h 2668139"/>
                  <a:gd name="connsiteX12" fmla="*/ 1369517 w 1590278"/>
                  <a:gd name="connsiteY12" fmla="*/ 1648971 h 2668139"/>
                  <a:gd name="connsiteX13" fmla="*/ 1046834 w 1590278"/>
                  <a:gd name="connsiteY13" fmla="*/ 1187069 h 2668139"/>
                  <a:gd name="connsiteX14" fmla="*/ 1046834 w 1590278"/>
                  <a:gd name="connsiteY14" fmla="*/ 1713908 h 2668139"/>
                  <a:gd name="connsiteX15" fmla="*/ 1046834 w 1590278"/>
                  <a:gd name="connsiteY15" fmla="*/ 1832245 h 2668139"/>
                  <a:gd name="connsiteX16" fmla="*/ 1046834 w 1590278"/>
                  <a:gd name="connsiteY16" fmla="*/ 2624843 h 2668139"/>
                  <a:gd name="connsiteX17" fmla="*/ 1003538 w 1590278"/>
                  <a:gd name="connsiteY17" fmla="*/ 2668139 h 2668139"/>
                  <a:gd name="connsiteX18" fmla="*/ 830357 w 1590278"/>
                  <a:gd name="connsiteY18" fmla="*/ 2668139 h 2668139"/>
                  <a:gd name="connsiteX19" fmla="*/ 787061 w 1590278"/>
                  <a:gd name="connsiteY19" fmla="*/ 2624843 h 2668139"/>
                  <a:gd name="connsiteX20" fmla="*/ 787061 w 1590278"/>
                  <a:gd name="connsiteY20" fmla="*/ 1940775 h 2668139"/>
                  <a:gd name="connsiteX21" fmla="*/ 655443 w 1590278"/>
                  <a:gd name="connsiteY21" fmla="*/ 1940775 h 2668139"/>
                  <a:gd name="connsiteX22" fmla="*/ 655443 w 1590278"/>
                  <a:gd name="connsiteY22" fmla="*/ 2624843 h 2668139"/>
                  <a:gd name="connsiteX23" fmla="*/ 612147 w 1590278"/>
                  <a:gd name="connsiteY23" fmla="*/ 2668139 h 2668139"/>
                  <a:gd name="connsiteX24" fmla="*/ 438966 w 1590278"/>
                  <a:gd name="connsiteY24" fmla="*/ 2668139 h 2668139"/>
                  <a:gd name="connsiteX25" fmla="*/ 395670 w 1590278"/>
                  <a:gd name="connsiteY25" fmla="*/ 2624843 h 2668139"/>
                  <a:gd name="connsiteX26" fmla="*/ 395670 w 1590278"/>
                  <a:gd name="connsiteY26" fmla="*/ 1832245 h 2668139"/>
                  <a:gd name="connsiteX27" fmla="*/ 395670 w 1590278"/>
                  <a:gd name="connsiteY27" fmla="*/ 1713908 h 2668139"/>
                  <a:gd name="connsiteX28" fmla="*/ 395670 w 1590278"/>
                  <a:gd name="connsiteY28" fmla="*/ 1329499 h 2668139"/>
                  <a:gd name="connsiteX29" fmla="*/ 233765 w 1590278"/>
                  <a:gd name="connsiteY29" fmla="*/ 1629191 h 2668139"/>
                  <a:gd name="connsiteX30" fmla="*/ 175093 w 1590278"/>
                  <a:gd name="connsiteY30" fmla="*/ 1646704 h 2668139"/>
                  <a:gd name="connsiteX31" fmla="*/ 22725 w 1590278"/>
                  <a:gd name="connsiteY31" fmla="*/ 1564389 h 2668139"/>
                  <a:gd name="connsiteX32" fmla="*/ 5212 w 1590278"/>
                  <a:gd name="connsiteY32" fmla="*/ 1505718 h 2668139"/>
                  <a:gd name="connsiteX33" fmla="*/ 395670 w 1590278"/>
                  <a:gd name="connsiteY33" fmla="*/ 782967 h 2668139"/>
                  <a:gd name="connsiteX34" fmla="*/ 395670 w 1590278"/>
                  <a:gd name="connsiteY34" fmla="*/ 781615 h 2668139"/>
                  <a:gd name="connsiteX35" fmla="*/ 504200 w 1590278"/>
                  <a:gd name="connsiteY35" fmla="*/ 673085 h 2668139"/>
                  <a:gd name="connsiteX36" fmla="*/ 595147 w 1590278"/>
                  <a:gd name="connsiteY36" fmla="*/ 673085 h 2668139"/>
                  <a:gd name="connsiteX37" fmla="*/ 595147 w 1590278"/>
                  <a:gd name="connsiteY37" fmla="*/ 582835 h 2668139"/>
                  <a:gd name="connsiteX38" fmla="*/ 579378 w 1590278"/>
                  <a:gd name="connsiteY38" fmla="*/ 577941 h 2668139"/>
                  <a:gd name="connsiteX39" fmla="*/ 395670 w 1590278"/>
                  <a:gd name="connsiteY39" fmla="*/ 300789 h 2668139"/>
                  <a:gd name="connsiteX40" fmla="*/ 696459 w 1590278"/>
                  <a:gd name="connsiteY40" fmla="*/ 0 h 2668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590278" h="2668139">
                    <a:moveTo>
                      <a:pt x="696459" y="0"/>
                    </a:moveTo>
                    <a:cubicBezTo>
                      <a:pt x="862580" y="0"/>
                      <a:pt x="997248" y="134668"/>
                      <a:pt x="997248" y="300789"/>
                    </a:cubicBezTo>
                    <a:cubicBezTo>
                      <a:pt x="997248" y="425380"/>
                      <a:pt x="921498" y="532278"/>
                      <a:pt x="813540" y="577941"/>
                    </a:cubicBezTo>
                    <a:lnTo>
                      <a:pt x="797770" y="582836"/>
                    </a:lnTo>
                    <a:lnTo>
                      <a:pt x="797770" y="673085"/>
                    </a:lnTo>
                    <a:lnTo>
                      <a:pt x="938304" y="673085"/>
                    </a:lnTo>
                    <a:cubicBezTo>
                      <a:pt x="968274" y="673085"/>
                      <a:pt x="995406" y="685233"/>
                      <a:pt x="1015046" y="704873"/>
                    </a:cubicBezTo>
                    <a:lnTo>
                      <a:pt x="1037967" y="738868"/>
                    </a:lnTo>
                    <a:lnTo>
                      <a:pt x="1060789" y="753442"/>
                    </a:lnTo>
                    <a:lnTo>
                      <a:pt x="1582472" y="1500202"/>
                    </a:lnTo>
                    <a:cubicBezTo>
                      <a:pt x="1596166" y="1519804"/>
                      <a:pt x="1591376" y="1546796"/>
                      <a:pt x="1571774" y="1560490"/>
                    </a:cubicBezTo>
                    <a:lnTo>
                      <a:pt x="1429805" y="1659669"/>
                    </a:lnTo>
                    <a:cubicBezTo>
                      <a:pt x="1410202" y="1673363"/>
                      <a:pt x="1383211" y="1668573"/>
                      <a:pt x="1369517" y="1648971"/>
                    </a:cubicBezTo>
                    <a:lnTo>
                      <a:pt x="1046834" y="1187069"/>
                    </a:lnTo>
                    <a:lnTo>
                      <a:pt x="1046834" y="1713908"/>
                    </a:lnTo>
                    <a:lnTo>
                      <a:pt x="1046834" y="1832245"/>
                    </a:lnTo>
                    <a:lnTo>
                      <a:pt x="1046834" y="2624843"/>
                    </a:lnTo>
                    <a:cubicBezTo>
                      <a:pt x="1046834" y="2648755"/>
                      <a:pt x="1027450" y="2668139"/>
                      <a:pt x="1003538" y="2668139"/>
                    </a:cubicBezTo>
                    <a:lnTo>
                      <a:pt x="830357" y="2668139"/>
                    </a:lnTo>
                    <a:cubicBezTo>
                      <a:pt x="806445" y="2668139"/>
                      <a:pt x="787061" y="2648755"/>
                      <a:pt x="787061" y="2624843"/>
                    </a:cubicBezTo>
                    <a:lnTo>
                      <a:pt x="787061" y="1940775"/>
                    </a:lnTo>
                    <a:lnTo>
                      <a:pt x="655443" y="1940775"/>
                    </a:lnTo>
                    <a:lnTo>
                      <a:pt x="655443" y="2624843"/>
                    </a:lnTo>
                    <a:cubicBezTo>
                      <a:pt x="655443" y="2648755"/>
                      <a:pt x="636059" y="2668139"/>
                      <a:pt x="612147" y="2668139"/>
                    </a:cubicBezTo>
                    <a:lnTo>
                      <a:pt x="438966" y="2668139"/>
                    </a:lnTo>
                    <a:cubicBezTo>
                      <a:pt x="415054" y="2668139"/>
                      <a:pt x="395670" y="2648755"/>
                      <a:pt x="395670" y="2624843"/>
                    </a:cubicBezTo>
                    <a:lnTo>
                      <a:pt x="395670" y="1832245"/>
                    </a:lnTo>
                    <a:lnTo>
                      <a:pt x="395670" y="1713908"/>
                    </a:lnTo>
                    <a:lnTo>
                      <a:pt x="395670" y="1329499"/>
                    </a:lnTo>
                    <a:lnTo>
                      <a:pt x="233765" y="1629191"/>
                    </a:lnTo>
                    <a:cubicBezTo>
                      <a:pt x="222399" y="1650229"/>
                      <a:pt x="196131" y="1658070"/>
                      <a:pt x="175093" y="1646704"/>
                    </a:cubicBezTo>
                    <a:lnTo>
                      <a:pt x="22725" y="1564389"/>
                    </a:lnTo>
                    <a:cubicBezTo>
                      <a:pt x="1687" y="1553024"/>
                      <a:pt x="-6154" y="1526756"/>
                      <a:pt x="5212" y="1505718"/>
                    </a:cubicBezTo>
                    <a:lnTo>
                      <a:pt x="395670" y="782967"/>
                    </a:lnTo>
                    <a:lnTo>
                      <a:pt x="395670" y="781615"/>
                    </a:lnTo>
                    <a:cubicBezTo>
                      <a:pt x="395670" y="721676"/>
                      <a:pt x="444261" y="673085"/>
                      <a:pt x="504200" y="673085"/>
                    </a:cubicBezTo>
                    <a:lnTo>
                      <a:pt x="595147" y="673085"/>
                    </a:lnTo>
                    <a:lnTo>
                      <a:pt x="595147" y="582835"/>
                    </a:lnTo>
                    <a:lnTo>
                      <a:pt x="579378" y="577941"/>
                    </a:lnTo>
                    <a:cubicBezTo>
                      <a:pt x="471421" y="532278"/>
                      <a:pt x="395670" y="425380"/>
                      <a:pt x="395670" y="300789"/>
                    </a:cubicBezTo>
                    <a:cubicBezTo>
                      <a:pt x="395670" y="134668"/>
                      <a:pt x="530338" y="0"/>
                      <a:pt x="696459" y="0"/>
                    </a:cubicBezTo>
                    <a:close/>
                  </a:path>
                </a:pathLst>
              </a:custGeom>
              <a:solidFill>
                <a:srgbClr val="FFFF00"/>
              </a:solidFill>
              <a:ln>
                <a:solidFill>
                  <a:schemeClr val="tx1"/>
                </a:solidFill>
              </a:ln>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31" name="Freeform 30"/>
              <p:cNvSpPr/>
              <p:nvPr/>
            </p:nvSpPr>
            <p:spPr>
              <a:xfrm>
                <a:off x="6171383" y="2900226"/>
                <a:ext cx="445914" cy="748146"/>
              </a:xfrm>
              <a:custGeom>
                <a:avLst/>
                <a:gdLst>
                  <a:gd name="connsiteX0" fmla="*/ 696459 w 1590278"/>
                  <a:gd name="connsiteY0" fmla="*/ 0 h 2668139"/>
                  <a:gd name="connsiteX1" fmla="*/ 997248 w 1590278"/>
                  <a:gd name="connsiteY1" fmla="*/ 300789 h 2668139"/>
                  <a:gd name="connsiteX2" fmla="*/ 813540 w 1590278"/>
                  <a:gd name="connsiteY2" fmla="*/ 577941 h 2668139"/>
                  <a:gd name="connsiteX3" fmla="*/ 797770 w 1590278"/>
                  <a:gd name="connsiteY3" fmla="*/ 582836 h 2668139"/>
                  <a:gd name="connsiteX4" fmla="*/ 797770 w 1590278"/>
                  <a:gd name="connsiteY4" fmla="*/ 673085 h 2668139"/>
                  <a:gd name="connsiteX5" fmla="*/ 938304 w 1590278"/>
                  <a:gd name="connsiteY5" fmla="*/ 673085 h 2668139"/>
                  <a:gd name="connsiteX6" fmla="*/ 1015046 w 1590278"/>
                  <a:gd name="connsiteY6" fmla="*/ 704873 h 2668139"/>
                  <a:gd name="connsiteX7" fmla="*/ 1037967 w 1590278"/>
                  <a:gd name="connsiteY7" fmla="*/ 738868 h 2668139"/>
                  <a:gd name="connsiteX8" fmla="*/ 1060789 w 1590278"/>
                  <a:gd name="connsiteY8" fmla="*/ 753442 h 2668139"/>
                  <a:gd name="connsiteX9" fmla="*/ 1582472 w 1590278"/>
                  <a:gd name="connsiteY9" fmla="*/ 1500202 h 2668139"/>
                  <a:gd name="connsiteX10" fmla="*/ 1571774 w 1590278"/>
                  <a:gd name="connsiteY10" fmla="*/ 1560490 h 2668139"/>
                  <a:gd name="connsiteX11" fmla="*/ 1429805 w 1590278"/>
                  <a:gd name="connsiteY11" fmla="*/ 1659669 h 2668139"/>
                  <a:gd name="connsiteX12" fmla="*/ 1369517 w 1590278"/>
                  <a:gd name="connsiteY12" fmla="*/ 1648971 h 2668139"/>
                  <a:gd name="connsiteX13" fmla="*/ 1046834 w 1590278"/>
                  <a:gd name="connsiteY13" fmla="*/ 1187069 h 2668139"/>
                  <a:gd name="connsiteX14" fmla="*/ 1046834 w 1590278"/>
                  <a:gd name="connsiteY14" fmla="*/ 1713908 h 2668139"/>
                  <a:gd name="connsiteX15" fmla="*/ 1046834 w 1590278"/>
                  <a:gd name="connsiteY15" fmla="*/ 1832245 h 2668139"/>
                  <a:gd name="connsiteX16" fmla="*/ 1046834 w 1590278"/>
                  <a:gd name="connsiteY16" fmla="*/ 2624843 h 2668139"/>
                  <a:gd name="connsiteX17" fmla="*/ 1003538 w 1590278"/>
                  <a:gd name="connsiteY17" fmla="*/ 2668139 h 2668139"/>
                  <a:gd name="connsiteX18" fmla="*/ 830357 w 1590278"/>
                  <a:gd name="connsiteY18" fmla="*/ 2668139 h 2668139"/>
                  <a:gd name="connsiteX19" fmla="*/ 787061 w 1590278"/>
                  <a:gd name="connsiteY19" fmla="*/ 2624843 h 2668139"/>
                  <a:gd name="connsiteX20" fmla="*/ 787061 w 1590278"/>
                  <a:gd name="connsiteY20" fmla="*/ 1940775 h 2668139"/>
                  <a:gd name="connsiteX21" fmla="*/ 655443 w 1590278"/>
                  <a:gd name="connsiteY21" fmla="*/ 1940775 h 2668139"/>
                  <a:gd name="connsiteX22" fmla="*/ 655443 w 1590278"/>
                  <a:gd name="connsiteY22" fmla="*/ 2624843 h 2668139"/>
                  <a:gd name="connsiteX23" fmla="*/ 612147 w 1590278"/>
                  <a:gd name="connsiteY23" fmla="*/ 2668139 h 2668139"/>
                  <a:gd name="connsiteX24" fmla="*/ 438966 w 1590278"/>
                  <a:gd name="connsiteY24" fmla="*/ 2668139 h 2668139"/>
                  <a:gd name="connsiteX25" fmla="*/ 395670 w 1590278"/>
                  <a:gd name="connsiteY25" fmla="*/ 2624843 h 2668139"/>
                  <a:gd name="connsiteX26" fmla="*/ 395670 w 1590278"/>
                  <a:gd name="connsiteY26" fmla="*/ 1832245 h 2668139"/>
                  <a:gd name="connsiteX27" fmla="*/ 395670 w 1590278"/>
                  <a:gd name="connsiteY27" fmla="*/ 1713908 h 2668139"/>
                  <a:gd name="connsiteX28" fmla="*/ 395670 w 1590278"/>
                  <a:gd name="connsiteY28" fmla="*/ 1329499 h 2668139"/>
                  <a:gd name="connsiteX29" fmla="*/ 233765 w 1590278"/>
                  <a:gd name="connsiteY29" fmla="*/ 1629191 h 2668139"/>
                  <a:gd name="connsiteX30" fmla="*/ 175093 w 1590278"/>
                  <a:gd name="connsiteY30" fmla="*/ 1646704 h 2668139"/>
                  <a:gd name="connsiteX31" fmla="*/ 22725 w 1590278"/>
                  <a:gd name="connsiteY31" fmla="*/ 1564389 h 2668139"/>
                  <a:gd name="connsiteX32" fmla="*/ 5212 w 1590278"/>
                  <a:gd name="connsiteY32" fmla="*/ 1505718 h 2668139"/>
                  <a:gd name="connsiteX33" fmla="*/ 395670 w 1590278"/>
                  <a:gd name="connsiteY33" fmla="*/ 782967 h 2668139"/>
                  <a:gd name="connsiteX34" fmla="*/ 395670 w 1590278"/>
                  <a:gd name="connsiteY34" fmla="*/ 781615 h 2668139"/>
                  <a:gd name="connsiteX35" fmla="*/ 504200 w 1590278"/>
                  <a:gd name="connsiteY35" fmla="*/ 673085 h 2668139"/>
                  <a:gd name="connsiteX36" fmla="*/ 595147 w 1590278"/>
                  <a:gd name="connsiteY36" fmla="*/ 673085 h 2668139"/>
                  <a:gd name="connsiteX37" fmla="*/ 595147 w 1590278"/>
                  <a:gd name="connsiteY37" fmla="*/ 582835 h 2668139"/>
                  <a:gd name="connsiteX38" fmla="*/ 579378 w 1590278"/>
                  <a:gd name="connsiteY38" fmla="*/ 577941 h 2668139"/>
                  <a:gd name="connsiteX39" fmla="*/ 395670 w 1590278"/>
                  <a:gd name="connsiteY39" fmla="*/ 300789 h 2668139"/>
                  <a:gd name="connsiteX40" fmla="*/ 696459 w 1590278"/>
                  <a:gd name="connsiteY40" fmla="*/ 0 h 2668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590278" h="2668139">
                    <a:moveTo>
                      <a:pt x="696459" y="0"/>
                    </a:moveTo>
                    <a:cubicBezTo>
                      <a:pt x="862580" y="0"/>
                      <a:pt x="997248" y="134668"/>
                      <a:pt x="997248" y="300789"/>
                    </a:cubicBezTo>
                    <a:cubicBezTo>
                      <a:pt x="997248" y="425380"/>
                      <a:pt x="921498" y="532278"/>
                      <a:pt x="813540" y="577941"/>
                    </a:cubicBezTo>
                    <a:lnTo>
                      <a:pt x="797770" y="582836"/>
                    </a:lnTo>
                    <a:lnTo>
                      <a:pt x="797770" y="673085"/>
                    </a:lnTo>
                    <a:lnTo>
                      <a:pt x="938304" y="673085"/>
                    </a:lnTo>
                    <a:cubicBezTo>
                      <a:pt x="968274" y="673085"/>
                      <a:pt x="995406" y="685233"/>
                      <a:pt x="1015046" y="704873"/>
                    </a:cubicBezTo>
                    <a:lnTo>
                      <a:pt x="1037967" y="738868"/>
                    </a:lnTo>
                    <a:lnTo>
                      <a:pt x="1060789" y="753442"/>
                    </a:lnTo>
                    <a:lnTo>
                      <a:pt x="1582472" y="1500202"/>
                    </a:lnTo>
                    <a:cubicBezTo>
                      <a:pt x="1596166" y="1519804"/>
                      <a:pt x="1591376" y="1546796"/>
                      <a:pt x="1571774" y="1560490"/>
                    </a:cubicBezTo>
                    <a:lnTo>
                      <a:pt x="1429805" y="1659669"/>
                    </a:lnTo>
                    <a:cubicBezTo>
                      <a:pt x="1410202" y="1673363"/>
                      <a:pt x="1383211" y="1668573"/>
                      <a:pt x="1369517" y="1648971"/>
                    </a:cubicBezTo>
                    <a:lnTo>
                      <a:pt x="1046834" y="1187069"/>
                    </a:lnTo>
                    <a:lnTo>
                      <a:pt x="1046834" y="1713908"/>
                    </a:lnTo>
                    <a:lnTo>
                      <a:pt x="1046834" y="1832245"/>
                    </a:lnTo>
                    <a:lnTo>
                      <a:pt x="1046834" y="2624843"/>
                    </a:lnTo>
                    <a:cubicBezTo>
                      <a:pt x="1046834" y="2648755"/>
                      <a:pt x="1027450" y="2668139"/>
                      <a:pt x="1003538" y="2668139"/>
                    </a:cubicBezTo>
                    <a:lnTo>
                      <a:pt x="830357" y="2668139"/>
                    </a:lnTo>
                    <a:cubicBezTo>
                      <a:pt x="806445" y="2668139"/>
                      <a:pt x="787061" y="2648755"/>
                      <a:pt x="787061" y="2624843"/>
                    </a:cubicBezTo>
                    <a:lnTo>
                      <a:pt x="787061" y="1940775"/>
                    </a:lnTo>
                    <a:lnTo>
                      <a:pt x="655443" y="1940775"/>
                    </a:lnTo>
                    <a:lnTo>
                      <a:pt x="655443" y="2624843"/>
                    </a:lnTo>
                    <a:cubicBezTo>
                      <a:pt x="655443" y="2648755"/>
                      <a:pt x="636059" y="2668139"/>
                      <a:pt x="612147" y="2668139"/>
                    </a:cubicBezTo>
                    <a:lnTo>
                      <a:pt x="438966" y="2668139"/>
                    </a:lnTo>
                    <a:cubicBezTo>
                      <a:pt x="415054" y="2668139"/>
                      <a:pt x="395670" y="2648755"/>
                      <a:pt x="395670" y="2624843"/>
                    </a:cubicBezTo>
                    <a:lnTo>
                      <a:pt x="395670" y="1832245"/>
                    </a:lnTo>
                    <a:lnTo>
                      <a:pt x="395670" y="1713908"/>
                    </a:lnTo>
                    <a:lnTo>
                      <a:pt x="395670" y="1329499"/>
                    </a:lnTo>
                    <a:lnTo>
                      <a:pt x="233765" y="1629191"/>
                    </a:lnTo>
                    <a:cubicBezTo>
                      <a:pt x="222399" y="1650229"/>
                      <a:pt x="196131" y="1658070"/>
                      <a:pt x="175093" y="1646704"/>
                    </a:cubicBezTo>
                    <a:lnTo>
                      <a:pt x="22725" y="1564389"/>
                    </a:lnTo>
                    <a:cubicBezTo>
                      <a:pt x="1687" y="1553024"/>
                      <a:pt x="-6154" y="1526756"/>
                      <a:pt x="5212" y="1505718"/>
                    </a:cubicBezTo>
                    <a:lnTo>
                      <a:pt x="395670" y="782967"/>
                    </a:lnTo>
                    <a:lnTo>
                      <a:pt x="395670" y="781615"/>
                    </a:lnTo>
                    <a:cubicBezTo>
                      <a:pt x="395670" y="721676"/>
                      <a:pt x="444261" y="673085"/>
                      <a:pt x="504200" y="673085"/>
                    </a:cubicBezTo>
                    <a:lnTo>
                      <a:pt x="595147" y="673085"/>
                    </a:lnTo>
                    <a:lnTo>
                      <a:pt x="595147" y="582835"/>
                    </a:lnTo>
                    <a:lnTo>
                      <a:pt x="579378" y="577941"/>
                    </a:lnTo>
                    <a:cubicBezTo>
                      <a:pt x="471421" y="532278"/>
                      <a:pt x="395670" y="425380"/>
                      <a:pt x="395670" y="300789"/>
                    </a:cubicBezTo>
                    <a:cubicBezTo>
                      <a:pt x="395670" y="134668"/>
                      <a:pt x="530338" y="0"/>
                      <a:pt x="696459" y="0"/>
                    </a:cubicBezTo>
                    <a:close/>
                  </a:path>
                </a:pathLst>
              </a:custGeom>
              <a:solidFill>
                <a:srgbClr val="FF85FF"/>
              </a:solidFill>
              <a:ln>
                <a:solidFill>
                  <a:schemeClr val="tx1"/>
                </a:solidFill>
              </a:ln>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grpSp>
        <p:cxnSp>
          <p:nvCxnSpPr>
            <p:cNvPr id="39" name="Straight Arrow Connector 38"/>
            <p:cNvCxnSpPr/>
            <p:nvPr/>
          </p:nvCxnSpPr>
          <p:spPr>
            <a:xfrm>
              <a:off x="3356280" y="5193295"/>
              <a:ext cx="1033448" cy="531063"/>
            </a:xfrm>
            <a:prstGeom prst="straightConnector1">
              <a:avLst/>
            </a:prstGeom>
            <a:ln>
              <a:tailEnd type="triangle"/>
            </a:ln>
          </p:spPr>
          <p:style>
            <a:lnRef idx="1">
              <a:schemeClr val="accent1"/>
            </a:lnRef>
            <a:fillRef idx="0">
              <a:schemeClr val="accent1"/>
            </a:fillRef>
            <a:effectRef idx="1">
              <a:schemeClr val="accent1"/>
            </a:effectRef>
            <a:fontRef idx="minor">
              <a:schemeClr val="tx1"/>
            </a:fontRef>
          </p:style>
        </p:cxnSp>
        <p:sp>
          <p:nvSpPr>
            <p:cNvPr id="42" name="TextBox 41"/>
            <p:cNvSpPr txBox="1"/>
            <p:nvPr/>
          </p:nvSpPr>
          <p:spPr>
            <a:xfrm rot="1636509">
              <a:off x="3317810" y="5074422"/>
              <a:ext cx="1220206" cy="369332"/>
            </a:xfrm>
            <a:prstGeom prst="rect">
              <a:avLst/>
            </a:prstGeom>
          </p:spPr>
          <p:txBody>
            <a:bodyPr wrap="none" rtlCol="0">
              <a:spAutoFit/>
            </a:bodyPr>
            <a:lstStyle/>
            <a:p>
              <a:r>
                <a:rPr lang="en-US"/>
                <a:t>Sample 3</a:t>
              </a:r>
              <a:endParaRPr lang="en-US" dirty="0"/>
            </a:p>
          </p:txBody>
        </p:sp>
        <p:pic>
          <p:nvPicPr>
            <p:cNvPr id="46" name="Picture 45"/>
            <p:cNvPicPr>
              <a:picLocks noChangeAspect="1"/>
            </p:cNvPicPr>
            <p:nvPr/>
          </p:nvPicPr>
          <p:blipFill>
            <a:blip r:embed="rId6"/>
            <a:stretch>
              <a:fillRect/>
            </a:stretch>
          </p:blipFill>
          <p:spPr>
            <a:xfrm>
              <a:off x="6965015" y="5536782"/>
              <a:ext cx="1765300" cy="533400"/>
            </a:xfrm>
            <a:prstGeom prst="rect">
              <a:avLst/>
            </a:prstGeom>
          </p:spPr>
        </p:pic>
        <p:sp>
          <p:nvSpPr>
            <p:cNvPr id="49" name="Right Arrow 48"/>
            <p:cNvSpPr/>
            <p:nvPr/>
          </p:nvSpPr>
          <p:spPr>
            <a:xfrm>
              <a:off x="6619654" y="5653704"/>
              <a:ext cx="228600" cy="29094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sp>
        <p:nvSpPr>
          <p:cNvPr id="51" name="Right Arrow 50"/>
          <p:cNvSpPr/>
          <p:nvPr/>
        </p:nvSpPr>
        <p:spPr>
          <a:xfrm rot="1206679">
            <a:off x="8973771" y="3515032"/>
            <a:ext cx="228600" cy="29094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2" name="Right Arrow 51"/>
          <p:cNvSpPr/>
          <p:nvPr/>
        </p:nvSpPr>
        <p:spPr>
          <a:xfrm>
            <a:off x="9004274" y="4503193"/>
            <a:ext cx="228600" cy="29094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3" name="Right Arrow 52"/>
          <p:cNvSpPr/>
          <p:nvPr/>
        </p:nvSpPr>
        <p:spPr>
          <a:xfrm rot="19115598">
            <a:off x="9064377" y="5475511"/>
            <a:ext cx="228600" cy="29094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7" name="TextBox 56"/>
          <p:cNvSpPr txBox="1"/>
          <p:nvPr/>
        </p:nvSpPr>
        <p:spPr>
          <a:xfrm>
            <a:off x="9946369" y="5495851"/>
            <a:ext cx="1532792" cy="646331"/>
          </a:xfrm>
          <a:prstGeom prst="rect">
            <a:avLst/>
          </a:prstGeom>
        </p:spPr>
        <p:txBody>
          <a:bodyPr wrap="none" rtlCol="0">
            <a:spAutoFit/>
          </a:bodyPr>
          <a:lstStyle/>
          <a:p>
            <a:pPr algn="ctr"/>
            <a:r>
              <a:rPr lang="en-US" dirty="0"/>
              <a:t>Confidence</a:t>
            </a:r>
          </a:p>
          <a:p>
            <a:pPr algn="ctr"/>
            <a:r>
              <a:rPr lang="en-US" dirty="0"/>
              <a:t>Interval</a:t>
            </a:r>
          </a:p>
        </p:txBody>
      </p:sp>
      <p:sp>
        <p:nvSpPr>
          <p:cNvPr id="54" name="TextBox 53"/>
          <p:cNvSpPr txBox="1"/>
          <p:nvPr/>
        </p:nvSpPr>
        <p:spPr>
          <a:xfrm>
            <a:off x="9449152" y="2773926"/>
            <a:ext cx="2446020" cy="1015663"/>
          </a:xfrm>
          <a:prstGeom prst="rect">
            <a:avLst/>
          </a:prstGeom>
        </p:spPr>
        <p:txBody>
          <a:bodyPr wrap="square" rtlCol="0">
            <a:spAutoFit/>
          </a:bodyPr>
          <a:lstStyle/>
          <a:p>
            <a:r>
              <a:rPr lang="en-US" sz="2000" dirty="0"/>
              <a:t>Variability in my </a:t>
            </a:r>
            <a:r>
              <a:rPr lang="en-US" sz="2000"/>
              <a:t>estimation procedure.</a:t>
            </a:r>
          </a:p>
        </p:txBody>
      </p:sp>
    </p:spTree>
    <p:extLst>
      <p:ext uri="{BB962C8B-B14F-4D97-AF65-F5344CB8AC3E}">
        <p14:creationId xmlns:p14="http://schemas.microsoft.com/office/powerpoint/2010/main" val="155355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fade">
                                      <p:cBhvr>
                                        <p:cTn id="10" dur="500"/>
                                        <p:tgtEl>
                                          <p:spTgt spid="32"/>
                                        </p:tgtEl>
                                      </p:cBhvr>
                                    </p:animEffect>
                                  </p:childTnLst>
                                </p:cTn>
                              </p:par>
                              <p:par>
                                <p:cTn id="11" presetID="10" presetClass="entr" presetSubtype="0" fill="hold" nodeType="withEffect">
                                  <p:stCondLst>
                                    <p:cond delay="0"/>
                                  </p:stCondLst>
                                  <p:childTnLst>
                                    <p:set>
                                      <p:cBhvr>
                                        <p:cTn id="12" dur="1" fill="hold">
                                          <p:stCondLst>
                                            <p:cond delay="0"/>
                                          </p:stCondLst>
                                        </p:cTn>
                                        <p:tgtEl>
                                          <p:spTgt spid="34"/>
                                        </p:tgtEl>
                                        <p:attrNameLst>
                                          <p:attrName>style.visibility</p:attrName>
                                        </p:attrNameLst>
                                      </p:cBhvr>
                                      <p:to>
                                        <p:strVal val="visible"/>
                                      </p:to>
                                    </p:set>
                                    <p:animEffect transition="in" filter="fade">
                                      <p:cBhvr>
                                        <p:cTn id="13" dur="500"/>
                                        <p:tgtEl>
                                          <p:spTgt spid="3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7"/>
                                        </p:tgtEl>
                                        <p:attrNameLst>
                                          <p:attrName>style.visibility</p:attrName>
                                        </p:attrNameLst>
                                      </p:cBhvr>
                                      <p:to>
                                        <p:strVal val="visible"/>
                                      </p:to>
                                    </p:set>
                                    <p:animEffect transition="in" filter="fade">
                                      <p:cBhvr>
                                        <p:cTn id="16" dur="500"/>
                                        <p:tgtEl>
                                          <p:spTgt spid="47"/>
                                        </p:tgtEl>
                                      </p:cBhvr>
                                    </p:animEffect>
                                  </p:childTnLst>
                                </p:cTn>
                              </p:par>
                              <p:par>
                                <p:cTn id="17" presetID="10" presetClass="entr" presetSubtype="0" fill="hold" nodeType="withEffect">
                                  <p:stCondLst>
                                    <p:cond delay="0"/>
                                  </p:stCondLst>
                                  <p:childTnLst>
                                    <p:set>
                                      <p:cBhvr>
                                        <p:cTn id="18" dur="1" fill="hold">
                                          <p:stCondLst>
                                            <p:cond delay="0"/>
                                          </p:stCondLst>
                                        </p:cTn>
                                        <p:tgtEl>
                                          <p:spTgt spid="43"/>
                                        </p:tgtEl>
                                        <p:attrNameLst>
                                          <p:attrName>style.visibility</p:attrName>
                                        </p:attrNameLst>
                                      </p:cBhvr>
                                      <p:to>
                                        <p:strVal val="visible"/>
                                      </p:to>
                                    </p:set>
                                    <p:animEffect transition="in" filter="fade">
                                      <p:cBhvr>
                                        <p:cTn id="19" dur="500"/>
                                        <p:tgtEl>
                                          <p:spTgt spid="43"/>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500"/>
                                        <p:tgtEl>
                                          <p:spTgt spid="10"/>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50"/>
                                        </p:tgtEl>
                                        <p:attrNameLst>
                                          <p:attrName>style.visibility</p:attrName>
                                        </p:attrNameLst>
                                      </p:cBhvr>
                                      <p:to>
                                        <p:strVal val="visible"/>
                                      </p:to>
                                    </p:set>
                                    <p:animEffect transition="in" filter="fade">
                                      <p:cBhvr>
                                        <p:cTn id="34" dur="500"/>
                                        <p:tgtEl>
                                          <p:spTgt spid="50"/>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51"/>
                                        </p:tgtEl>
                                        <p:attrNameLst>
                                          <p:attrName>style.visibility</p:attrName>
                                        </p:attrNameLst>
                                      </p:cBhvr>
                                      <p:to>
                                        <p:strVal val="visible"/>
                                      </p:to>
                                    </p:set>
                                    <p:animEffect transition="in" filter="fade">
                                      <p:cBhvr>
                                        <p:cTn id="37" dur="500"/>
                                        <p:tgtEl>
                                          <p:spTgt spid="51"/>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52"/>
                                        </p:tgtEl>
                                        <p:attrNameLst>
                                          <p:attrName>style.visibility</p:attrName>
                                        </p:attrNameLst>
                                      </p:cBhvr>
                                      <p:to>
                                        <p:strVal val="visible"/>
                                      </p:to>
                                    </p:set>
                                    <p:animEffect transition="in" filter="fade">
                                      <p:cBhvr>
                                        <p:cTn id="40" dur="500"/>
                                        <p:tgtEl>
                                          <p:spTgt spid="52"/>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53"/>
                                        </p:tgtEl>
                                        <p:attrNameLst>
                                          <p:attrName>style.visibility</p:attrName>
                                        </p:attrNameLst>
                                      </p:cBhvr>
                                      <p:to>
                                        <p:strVal val="visible"/>
                                      </p:to>
                                    </p:set>
                                    <p:animEffect transition="in" filter="fade">
                                      <p:cBhvr>
                                        <p:cTn id="43" dur="500"/>
                                        <p:tgtEl>
                                          <p:spTgt spid="53"/>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54"/>
                                        </p:tgtEl>
                                        <p:attrNameLst>
                                          <p:attrName>style.visibility</p:attrName>
                                        </p:attrNameLst>
                                      </p:cBhvr>
                                      <p:to>
                                        <p:strVal val="visible"/>
                                      </p:to>
                                    </p:set>
                                    <p:animEffect transition="in" filter="fade">
                                      <p:cBhvr>
                                        <p:cTn id="48" dur="500"/>
                                        <p:tgtEl>
                                          <p:spTgt spid="54"/>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57"/>
                                        </p:tgtEl>
                                        <p:attrNameLst>
                                          <p:attrName>style.visibility</p:attrName>
                                        </p:attrNameLst>
                                      </p:cBhvr>
                                      <p:to>
                                        <p:strVal val="visible"/>
                                      </p:to>
                                    </p:set>
                                    <p:animEffect transition="in" filter="fade">
                                      <p:cBhvr>
                                        <p:cTn id="53" dur="500"/>
                                        <p:tgtEl>
                                          <p:spTgt spid="57"/>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55"/>
                                        </p:tgtEl>
                                        <p:attrNameLst>
                                          <p:attrName>style.visibility</p:attrName>
                                        </p:attrNameLst>
                                      </p:cBhvr>
                                      <p:to>
                                        <p:strVal val="visible"/>
                                      </p:to>
                                    </p:set>
                                    <p:animEffect transition="in" filter="fade">
                                      <p:cBhvr>
                                        <p:cTn id="56"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32" grpId="0"/>
      <p:bldP spid="47" grpId="0" animBg="1"/>
      <p:bldP spid="51" grpId="0" animBg="1"/>
      <p:bldP spid="52" grpId="0" animBg="1"/>
      <p:bldP spid="53" grpId="0" animBg="1"/>
      <p:bldP spid="57" grpId="0"/>
      <p:bldP spid="54"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F44A7F50-243D-744A-A681-1978E460A3C0}"/>
              </a:ext>
            </a:extLst>
          </p:cNvPr>
          <p:cNvPicPr>
            <a:picLocks noGrp="1" noChangeAspect="1"/>
          </p:cNvPicPr>
          <p:nvPr>
            <p:ph idx="1"/>
          </p:nvPr>
        </p:nvPicPr>
        <p:blipFill>
          <a:blip r:embed="rId2"/>
          <a:stretch>
            <a:fillRect/>
          </a:stretch>
        </p:blipFill>
        <p:spPr>
          <a:xfrm>
            <a:off x="0" y="0"/>
            <a:ext cx="12208236" cy="6104118"/>
          </a:xfrm>
        </p:spPr>
      </p:pic>
      <p:sp>
        <p:nvSpPr>
          <p:cNvPr id="9" name="TextBox 8"/>
          <p:cNvSpPr txBox="1"/>
          <p:nvPr/>
        </p:nvSpPr>
        <p:spPr>
          <a:xfrm>
            <a:off x="130439" y="6288904"/>
            <a:ext cx="11947358" cy="461665"/>
          </a:xfrm>
          <a:prstGeom prst="rect">
            <a:avLst/>
          </a:prstGeom>
          <a:solidFill>
            <a:schemeClr val="bg1">
              <a:alpha val="73000"/>
            </a:schemeClr>
          </a:solidFill>
        </p:spPr>
        <p:txBody>
          <a:bodyPr wrap="square" rtlCol="0">
            <a:spAutoFit/>
          </a:bodyPr>
          <a:lstStyle/>
          <a:p>
            <a:r>
              <a:rPr lang="en-US" sz="2400" dirty="0"/>
              <a:t>As the sample size grows the sample mean approaches the population mean.</a:t>
            </a:r>
          </a:p>
        </p:txBody>
      </p:sp>
      <p:sp>
        <p:nvSpPr>
          <p:cNvPr id="2" name="TextBox 1"/>
          <p:cNvSpPr txBox="1"/>
          <p:nvPr/>
        </p:nvSpPr>
        <p:spPr>
          <a:xfrm>
            <a:off x="5022273" y="781506"/>
            <a:ext cx="7169727" cy="830997"/>
          </a:xfrm>
          <a:prstGeom prst="rect">
            <a:avLst/>
          </a:prstGeom>
          <a:solidFill>
            <a:schemeClr val="bg1">
              <a:alpha val="73000"/>
            </a:schemeClr>
          </a:solidFill>
        </p:spPr>
        <p:txBody>
          <a:bodyPr wrap="square" rtlCol="0">
            <a:spAutoFit/>
          </a:bodyPr>
          <a:lstStyle/>
          <a:p>
            <a:r>
              <a:rPr lang="en-US" sz="2400" dirty="0"/>
              <a:t>Describes the relationship between sample mean and the population mean.</a:t>
            </a:r>
          </a:p>
        </p:txBody>
      </p:sp>
    </p:spTree>
    <p:extLst>
      <p:ext uri="{BB962C8B-B14F-4D97-AF65-F5344CB8AC3E}">
        <p14:creationId xmlns:p14="http://schemas.microsoft.com/office/powerpoint/2010/main" val="3541255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BE7C7E-1DC0-E145-8033-73E07438A973}"/>
              </a:ext>
            </a:extLst>
          </p:cNvPr>
          <p:cNvSpPr>
            <a:spLocks noGrp="1"/>
          </p:cNvSpPr>
          <p:nvPr>
            <p:ph type="title"/>
          </p:nvPr>
        </p:nvSpPr>
        <p:spPr/>
        <p:txBody>
          <a:bodyPr/>
          <a:lstStyle/>
          <a:p>
            <a:r>
              <a:rPr lang="en-US" dirty="0"/>
              <a:t>Central Limit Theorem &amp; </a:t>
            </a:r>
            <a:r>
              <a:rPr lang="en-US" dirty="0" err="1"/>
              <a:t>LoLN</a:t>
            </a:r>
            <a:endParaRPr lang="en-US" dirty="0"/>
          </a:p>
        </p:txBody>
      </p:sp>
      <p:pic>
        <p:nvPicPr>
          <p:cNvPr id="4" name="Picture 3">
            <a:extLst>
              <a:ext uri="{FF2B5EF4-FFF2-40B4-BE49-F238E27FC236}">
                <a16:creationId xmlns:a16="http://schemas.microsoft.com/office/drawing/2014/main" id="{BB45FD97-D49A-6C48-8E99-78D509F55320}"/>
              </a:ext>
            </a:extLst>
          </p:cNvPr>
          <p:cNvPicPr>
            <a:picLocks noChangeAspect="1"/>
          </p:cNvPicPr>
          <p:nvPr/>
        </p:nvPicPr>
        <p:blipFill>
          <a:blip r:embed="rId2"/>
          <a:stretch>
            <a:fillRect/>
          </a:stretch>
        </p:blipFill>
        <p:spPr>
          <a:xfrm>
            <a:off x="288758" y="2058548"/>
            <a:ext cx="5888762" cy="3500042"/>
          </a:xfrm>
          <a:prstGeom prst="rect">
            <a:avLst/>
          </a:prstGeom>
        </p:spPr>
      </p:pic>
      <p:pic>
        <p:nvPicPr>
          <p:cNvPr id="9" name="Picture 8">
            <a:extLst>
              <a:ext uri="{FF2B5EF4-FFF2-40B4-BE49-F238E27FC236}">
                <a16:creationId xmlns:a16="http://schemas.microsoft.com/office/drawing/2014/main" id="{E7BC6BC1-7A05-B947-9592-0AA6D6009ECA}"/>
              </a:ext>
            </a:extLst>
          </p:cNvPr>
          <p:cNvPicPr>
            <a:picLocks noChangeAspect="1"/>
          </p:cNvPicPr>
          <p:nvPr/>
        </p:nvPicPr>
        <p:blipFill>
          <a:blip r:embed="rId3"/>
          <a:stretch>
            <a:fillRect/>
          </a:stretch>
        </p:blipFill>
        <p:spPr>
          <a:xfrm>
            <a:off x="6290511" y="1840832"/>
            <a:ext cx="5901489" cy="3934326"/>
          </a:xfrm>
          <a:prstGeom prst="rect">
            <a:avLst/>
          </a:prstGeom>
        </p:spPr>
      </p:pic>
      <p:sp>
        <p:nvSpPr>
          <p:cNvPr id="10" name="TextBox 9">
            <a:extLst>
              <a:ext uri="{FF2B5EF4-FFF2-40B4-BE49-F238E27FC236}">
                <a16:creationId xmlns:a16="http://schemas.microsoft.com/office/drawing/2014/main" id="{ACEF740A-65B5-3E43-A6FB-77F73AB446E3}"/>
              </a:ext>
            </a:extLst>
          </p:cNvPr>
          <p:cNvSpPr txBox="1"/>
          <p:nvPr/>
        </p:nvSpPr>
        <p:spPr>
          <a:xfrm>
            <a:off x="0" y="5818136"/>
            <a:ext cx="6290511" cy="646331"/>
          </a:xfrm>
          <a:prstGeom prst="rect">
            <a:avLst/>
          </a:prstGeom>
        </p:spPr>
        <p:txBody>
          <a:bodyPr wrap="square" rtlCol="0">
            <a:spAutoFit/>
          </a:bodyPr>
          <a:lstStyle/>
          <a:p>
            <a:r>
              <a:rPr lang="en-US" dirty="0"/>
              <a:t>A Statement on the </a:t>
            </a:r>
            <a:r>
              <a:rPr lang="en-US" b="1" dirty="0"/>
              <a:t>shape</a:t>
            </a:r>
            <a:r>
              <a:rPr lang="en-US" dirty="0"/>
              <a:t> of the distribution: it converges to a </a:t>
            </a:r>
            <a:r>
              <a:rPr lang="en-US" b="1" dirty="0"/>
              <a:t>Normal</a:t>
            </a:r>
            <a:r>
              <a:rPr lang="en-US" dirty="0"/>
              <a:t> with known mean/variance.</a:t>
            </a:r>
          </a:p>
        </p:txBody>
      </p:sp>
      <p:sp>
        <p:nvSpPr>
          <p:cNvPr id="11" name="TextBox 10">
            <a:extLst>
              <a:ext uri="{FF2B5EF4-FFF2-40B4-BE49-F238E27FC236}">
                <a16:creationId xmlns:a16="http://schemas.microsoft.com/office/drawing/2014/main" id="{44F36414-C52B-404D-9B53-8366244BEEE7}"/>
              </a:ext>
            </a:extLst>
          </p:cNvPr>
          <p:cNvSpPr txBox="1"/>
          <p:nvPr/>
        </p:nvSpPr>
        <p:spPr>
          <a:xfrm>
            <a:off x="6983265" y="5969752"/>
            <a:ext cx="4515980" cy="369332"/>
          </a:xfrm>
          <a:prstGeom prst="rect">
            <a:avLst/>
          </a:prstGeom>
        </p:spPr>
        <p:txBody>
          <a:bodyPr wrap="none" rtlCol="0">
            <a:spAutoFit/>
          </a:bodyPr>
          <a:lstStyle/>
          <a:p>
            <a:r>
              <a:rPr lang="en-US" dirty="0"/>
              <a:t>A statement on the </a:t>
            </a:r>
            <a:r>
              <a:rPr lang="en-US" b="1" dirty="0"/>
              <a:t>value of the mean.</a:t>
            </a:r>
            <a:endParaRPr lang="en-US" dirty="0"/>
          </a:p>
        </p:txBody>
      </p:sp>
    </p:spTree>
    <p:extLst>
      <p:ext uri="{BB962C8B-B14F-4D97-AF65-F5344CB8AC3E}">
        <p14:creationId xmlns:p14="http://schemas.microsoft.com/office/powerpoint/2010/main" val="22209652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br>
              <a:rPr lang="en-US" dirty="0">
                <a:uFillTx/>
              </a:rPr>
            </a:br>
            <a:br>
              <a:rPr lang="en-US" dirty="0"/>
            </a:br>
            <a:r>
              <a:rPr lang="en-US" sz="6700" dirty="0"/>
              <a:t>Recap:</a:t>
            </a:r>
            <a:br>
              <a:rPr lang="en-US" sz="6700" dirty="0"/>
            </a:br>
            <a:endParaRPr lang="en-US" sz="6700" i="1" dirty="0">
              <a:uFillTx/>
            </a:endParaRPr>
          </a:p>
        </p:txBody>
      </p:sp>
      <p:sp>
        <p:nvSpPr>
          <p:cNvPr id="3" name="Content Placeholder 2"/>
          <p:cNvSpPr>
            <a:spLocks noGrp="1"/>
          </p:cNvSpPr>
          <p:nvPr>
            <p:ph idx="1"/>
          </p:nvPr>
        </p:nvSpPr>
        <p:spPr/>
        <p:txBody>
          <a:bodyPr/>
          <a:lstStyle/>
          <a:p>
            <a:pPr marL="528637" indent="-514350">
              <a:buFont typeface="+mj-lt"/>
              <a:buAutoNum type="arabicPeriod"/>
            </a:pPr>
            <a:r>
              <a:rPr lang="en-US" dirty="0">
                <a:solidFill>
                  <a:srgbClr val="FFFF00"/>
                </a:solidFill>
              </a:rPr>
              <a:t>Population</a:t>
            </a:r>
            <a:r>
              <a:rPr lang="en-US" dirty="0"/>
              <a:t> – Group that we want to generalize our findings to (What we expect)</a:t>
            </a:r>
          </a:p>
          <a:p>
            <a:pPr marL="528637" indent="-514350">
              <a:buFont typeface="+mj-lt"/>
              <a:buAutoNum type="arabicPeriod"/>
            </a:pPr>
            <a:r>
              <a:rPr lang="en-US" dirty="0">
                <a:solidFill>
                  <a:srgbClr val="FFFF00"/>
                </a:solidFill>
              </a:rPr>
              <a:t>Data Production </a:t>
            </a:r>
            <a:r>
              <a:rPr lang="en-US" dirty="0"/>
              <a:t>– How the sample is generated from the population</a:t>
            </a:r>
          </a:p>
          <a:p>
            <a:pPr marL="528637" indent="-514350">
              <a:buFont typeface="+mj-lt"/>
              <a:buAutoNum type="arabicPeriod"/>
            </a:pPr>
            <a:r>
              <a:rPr lang="en-US" dirty="0">
                <a:solidFill>
                  <a:srgbClr val="FFFF00"/>
                </a:solidFill>
              </a:rPr>
              <a:t>Sample</a:t>
            </a:r>
            <a:r>
              <a:rPr lang="en-US" dirty="0"/>
              <a:t> – What we get</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2450" y="320675"/>
            <a:ext cx="11220450" cy="1325563"/>
          </a:xfrm>
        </p:spPr>
        <p:txBody>
          <a:bodyPr>
            <a:normAutofit/>
          </a:bodyPr>
          <a:lstStyle/>
          <a:p>
            <a:r>
              <a:rPr lang="en-US" sz="4000" dirty="0"/>
              <a:t>Bootstrap the Distribution of an Estimator</a:t>
            </a:r>
          </a:p>
        </p:txBody>
      </p:sp>
      <p:sp>
        <p:nvSpPr>
          <p:cNvPr id="3" name="Content Placeholder 2"/>
          <p:cNvSpPr>
            <a:spLocks noGrp="1"/>
          </p:cNvSpPr>
          <p:nvPr>
            <p:ph idx="1"/>
          </p:nvPr>
        </p:nvSpPr>
        <p:spPr>
          <a:xfrm>
            <a:off x="838200" y="1825626"/>
            <a:ext cx="10515600" cy="543502"/>
          </a:xfrm>
        </p:spPr>
        <p:txBody>
          <a:bodyPr/>
          <a:lstStyle/>
          <a:p>
            <a:r>
              <a:rPr lang="en-US" dirty="0"/>
              <a:t>Simulation method to estimate the </a:t>
            </a:r>
            <a:r>
              <a:rPr lang="en-US"/>
              <a:t>sample distribution.</a:t>
            </a:r>
          </a:p>
        </p:txBody>
      </p:sp>
      <p:pic>
        <p:nvPicPr>
          <p:cNvPr id="4" name="Picture 3"/>
          <p:cNvPicPr>
            <a:picLocks noChangeAspect="1"/>
          </p:cNvPicPr>
          <p:nvPr/>
        </p:nvPicPr>
        <p:blipFill>
          <a:blip r:embed="rId2"/>
          <a:stretch>
            <a:fillRect/>
          </a:stretch>
        </p:blipFill>
        <p:spPr>
          <a:xfrm>
            <a:off x="261505" y="3119164"/>
            <a:ext cx="2951018" cy="2951018"/>
          </a:xfrm>
          <a:prstGeom prst="rect">
            <a:avLst/>
          </a:prstGeom>
        </p:spPr>
      </p:pic>
      <p:sp>
        <p:nvSpPr>
          <p:cNvPr id="5" name="TextBox 4"/>
          <p:cNvSpPr txBox="1"/>
          <p:nvPr/>
        </p:nvSpPr>
        <p:spPr>
          <a:xfrm>
            <a:off x="718946" y="2842165"/>
            <a:ext cx="1792478" cy="461665"/>
          </a:xfrm>
          <a:prstGeom prst="rect">
            <a:avLst/>
          </a:prstGeom>
        </p:spPr>
        <p:txBody>
          <a:bodyPr wrap="none" rtlCol="0">
            <a:spAutoFit/>
          </a:bodyPr>
          <a:lstStyle/>
          <a:p>
            <a:r>
              <a:rPr lang="en-US" sz="2400"/>
              <a:t>Population</a:t>
            </a:r>
          </a:p>
        </p:txBody>
      </p:sp>
      <p:sp>
        <p:nvSpPr>
          <p:cNvPr id="6" name="TextBox 5"/>
          <p:cNvSpPr txBox="1"/>
          <p:nvPr/>
        </p:nvSpPr>
        <p:spPr>
          <a:xfrm>
            <a:off x="414376" y="5885516"/>
            <a:ext cx="2645276" cy="461665"/>
          </a:xfrm>
          <a:prstGeom prst="rect">
            <a:avLst/>
          </a:prstGeom>
        </p:spPr>
        <p:txBody>
          <a:bodyPr wrap="none" rtlCol="0">
            <a:spAutoFit/>
          </a:bodyPr>
          <a:lstStyle/>
          <a:p>
            <a:r>
              <a:rPr lang="en-US" sz="2400"/>
              <a:t>7.6 Billion People</a:t>
            </a:r>
          </a:p>
        </p:txBody>
      </p:sp>
      <p:grpSp>
        <p:nvGrpSpPr>
          <p:cNvPr id="21" name="Group 20"/>
          <p:cNvGrpSpPr/>
          <p:nvPr/>
        </p:nvGrpSpPr>
        <p:grpSpPr>
          <a:xfrm>
            <a:off x="4456882" y="2929757"/>
            <a:ext cx="1962987" cy="748146"/>
            <a:chOff x="4654310" y="2900226"/>
            <a:chExt cx="1962987" cy="748146"/>
          </a:xfrm>
        </p:grpSpPr>
        <p:sp>
          <p:nvSpPr>
            <p:cNvPr id="17" name="Freeform 16"/>
            <p:cNvSpPr/>
            <p:nvPr/>
          </p:nvSpPr>
          <p:spPr>
            <a:xfrm>
              <a:off x="4654310" y="2900226"/>
              <a:ext cx="445914" cy="748146"/>
            </a:xfrm>
            <a:custGeom>
              <a:avLst/>
              <a:gdLst>
                <a:gd name="connsiteX0" fmla="*/ 696459 w 1590278"/>
                <a:gd name="connsiteY0" fmla="*/ 0 h 2668139"/>
                <a:gd name="connsiteX1" fmla="*/ 997248 w 1590278"/>
                <a:gd name="connsiteY1" fmla="*/ 300789 h 2668139"/>
                <a:gd name="connsiteX2" fmla="*/ 813540 w 1590278"/>
                <a:gd name="connsiteY2" fmla="*/ 577941 h 2668139"/>
                <a:gd name="connsiteX3" fmla="*/ 797770 w 1590278"/>
                <a:gd name="connsiteY3" fmla="*/ 582836 h 2668139"/>
                <a:gd name="connsiteX4" fmla="*/ 797770 w 1590278"/>
                <a:gd name="connsiteY4" fmla="*/ 673085 h 2668139"/>
                <a:gd name="connsiteX5" fmla="*/ 938304 w 1590278"/>
                <a:gd name="connsiteY5" fmla="*/ 673085 h 2668139"/>
                <a:gd name="connsiteX6" fmla="*/ 1015046 w 1590278"/>
                <a:gd name="connsiteY6" fmla="*/ 704873 h 2668139"/>
                <a:gd name="connsiteX7" fmla="*/ 1037967 w 1590278"/>
                <a:gd name="connsiteY7" fmla="*/ 738868 h 2668139"/>
                <a:gd name="connsiteX8" fmla="*/ 1060789 w 1590278"/>
                <a:gd name="connsiteY8" fmla="*/ 753442 h 2668139"/>
                <a:gd name="connsiteX9" fmla="*/ 1582472 w 1590278"/>
                <a:gd name="connsiteY9" fmla="*/ 1500202 h 2668139"/>
                <a:gd name="connsiteX10" fmla="*/ 1571774 w 1590278"/>
                <a:gd name="connsiteY10" fmla="*/ 1560490 h 2668139"/>
                <a:gd name="connsiteX11" fmla="*/ 1429805 w 1590278"/>
                <a:gd name="connsiteY11" fmla="*/ 1659669 h 2668139"/>
                <a:gd name="connsiteX12" fmla="*/ 1369517 w 1590278"/>
                <a:gd name="connsiteY12" fmla="*/ 1648971 h 2668139"/>
                <a:gd name="connsiteX13" fmla="*/ 1046834 w 1590278"/>
                <a:gd name="connsiteY13" fmla="*/ 1187069 h 2668139"/>
                <a:gd name="connsiteX14" fmla="*/ 1046834 w 1590278"/>
                <a:gd name="connsiteY14" fmla="*/ 1713908 h 2668139"/>
                <a:gd name="connsiteX15" fmla="*/ 1046834 w 1590278"/>
                <a:gd name="connsiteY15" fmla="*/ 1832245 h 2668139"/>
                <a:gd name="connsiteX16" fmla="*/ 1046834 w 1590278"/>
                <a:gd name="connsiteY16" fmla="*/ 2624843 h 2668139"/>
                <a:gd name="connsiteX17" fmla="*/ 1003538 w 1590278"/>
                <a:gd name="connsiteY17" fmla="*/ 2668139 h 2668139"/>
                <a:gd name="connsiteX18" fmla="*/ 830357 w 1590278"/>
                <a:gd name="connsiteY18" fmla="*/ 2668139 h 2668139"/>
                <a:gd name="connsiteX19" fmla="*/ 787061 w 1590278"/>
                <a:gd name="connsiteY19" fmla="*/ 2624843 h 2668139"/>
                <a:gd name="connsiteX20" fmla="*/ 787061 w 1590278"/>
                <a:gd name="connsiteY20" fmla="*/ 1940775 h 2668139"/>
                <a:gd name="connsiteX21" fmla="*/ 655443 w 1590278"/>
                <a:gd name="connsiteY21" fmla="*/ 1940775 h 2668139"/>
                <a:gd name="connsiteX22" fmla="*/ 655443 w 1590278"/>
                <a:gd name="connsiteY22" fmla="*/ 2624843 h 2668139"/>
                <a:gd name="connsiteX23" fmla="*/ 612147 w 1590278"/>
                <a:gd name="connsiteY23" fmla="*/ 2668139 h 2668139"/>
                <a:gd name="connsiteX24" fmla="*/ 438966 w 1590278"/>
                <a:gd name="connsiteY24" fmla="*/ 2668139 h 2668139"/>
                <a:gd name="connsiteX25" fmla="*/ 395670 w 1590278"/>
                <a:gd name="connsiteY25" fmla="*/ 2624843 h 2668139"/>
                <a:gd name="connsiteX26" fmla="*/ 395670 w 1590278"/>
                <a:gd name="connsiteY26" fmla="*/ 1832245 h 2668139"/>
                <a:gd name="connsiteX27" fmla="*/ 395670 w 1590278"/>
                <a:gd name="connsiteY27" fmla="*/ 1713908 h 2668139"/>
                <a:gd name="connsiteX28" fmla="*/ 395670 w 1590278"/>
                <a:gd name="connsiteY28" fmla="*/ 1329499 h 2668139"/>
                <a:gd name="connsiteX29" fmla="*/ 233765 w 1590278"/>
                <a:gd name="connsiteY29" fmla="*/ 1629191 h 2668139"/>
                <a:gd name="connsiteX30" fmla="*/ 175093 w 1590278"/>
                <a:gd name="connsiteY30" fmla="*/ 1646704 h 2668139"/>
                <a:gd name="connsiteX31" fmla="*/ 22725 w 1590278"/>
                <a:gd name="connsiteY31" fmla="*/ 1564389 h 2668139"/>
                <a:gd name="connsiteX32" fmla="*/ 5212 w 1590278"/>
                <a:gd name="connsiteY32" fmla="*/ 1505718 h 2668139"/>
                <a:gd name="connsiteX33" fmla="*/ 395670 w 1590278"/>
                <a:gd name="connsiteY33" fmla="*/ 782967 h 2668139"/>
                <a:gd name="connsiteX34" fmla="*/ 395670 w 1590278"/>
                <a:gd name="connsiteY34" fmla="*/ 781615 h 2668139"/>
                <a:gd name="connsiteX35" fmla="*/ 504200 w 1590278"/>
                <a:gd name="connsiteY35" fmla="*/ 673085 h 2668139"/>
                <a:gd name="connsiteX36" fmla="*/ 595147 w 1590278"/>
                <a:gd name="connsiteY36" fmla="*/ 673085 h 2668139"/>
                <a:gd name="connsiteX37" fmla="*/ 595147 w 1590278"/>
                <a:gd name="connsiteY37" fmla="*/ 582835 h 2668139"/>
                <a:gd name="connsiteX38" fmla="*/ 579378 w 1590278"/>
                <a:gd name="connsiteY38" fmla="*/ 577941 h 2668139"/>
                <a:gd name="connsiteX39" fmla="*/ 395670 w 1590278"/>
                <a:gd name="connsiteY39" fmla="*/ 300789 h 2668139"/>
                <a:gd name="connsiteX40" fmla="*/ 696459 w 1590278"/>
                <a:gd name="connsiteY40" fmla="*/ 0 h 2668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590278" h="2668139">
                  <a:moveTo>
                    <a:pt x="696459" y="0"/>
                  </a:moveTo>
                  <a:cubicBezTo>
                    <a:pt x="862580" y="0"/>
                    <a:pt x="997248" y="134668"/>
                    <a:pt x="997248" y="300789"/>
                  </a:cubicBezTo>
                  <a:cubicBezTo>
                    <a:pt x="997248" y="425380"/>
                    <a:pt x="921498" y="532278"/>
                    <a:pt x="813540" y="577941"/>
                  </a:cubicBezTo>
                  <a:lnTo>
                    <a:pt x="797770" y="582836"/>
                  </a:lnTo>
                  <a:lnTo>
                    <a:pt x="797770" y="673085"/>
                  </a:lnTo>
                  <a:lnTo>
                    <a:pt x="938304" y="673085"/>
                  </a:lnTo>
                  <a:cubicBezTo>
                    <a:pt x="968274" y="673085"/>
                    <a:pt x="995406" y="685233"/>
                    <a:pt x="1015046" y="704873"/>
                  </a:cubicBezTo>
                  <a:lnTo>
                    <a:pt x="1037967" y="738868"/>
                  </a:lnTo>
                  <a:lnTo>
                    <a:pt x="1060789" y="753442"/>
                  </a:lnTo>
                  <a:lnTo>
                    <a:pt x="1582472" y="1500202"/>
                  </a:lnTo>
                  <a:cubicBezTo>
                    <a:pt x="1596166" y="1519804"/>
                    <a:pt x="1591376" y="1546796"/>
                    <a:pt x="1571774" y="1560490"/>
                  </a:cubicBezTo>
                  <a:lnTo>
                    <a:pt x="1429805" y="1659669"/>
                  </a:lnTo>
                  <a:cubicBezTo>
                    <a:pt x="1410202" y="1673363"/>
                    <a:pt x="1383211" y="1668573"/>
                    <a:pt x="1369517" y="1648971"/>
                  </a:cubicBezTo>
                  <a:lnTo>
                    <a:pt x="1046834" y="1187069"/>
                  </a:lnTo>
                  <a:lnTo>
                    <a:pt x="1046834" y="1713908"/>
                  </a:lnTo>
                  <a:lnTo>
                    <a:pt x="1046834" y="1832245"/>
                  </a:lnTo>
                  <a:lnTo>
                    <a:pt x="1046834" y="2624843"/>
                  </a:lnTo>
                  <a:cubicBezTo>
                    <a:pt x="1046834" y="2648755"/>
                    <a:pt x="1027450" y="2668139"/>
                    <a:pt x="1003538" y="2668139"/>
                  </a:cubicBezTo>
                  <a:lnTo>
                    <a:pt x="830357" y="2668139"/>
                  </a:lnTo>
                  <a:cubicBezTo>
                    <a:pt x="806445" y="2668139"/>
                    <a:pt x="787061" y="2648755"/>
                    <a:pt x="787061" y="2624843"/>
                  </a:cubicBezTo>
                  <a:lnTo>
                    <a:pt x="787061" y="1940775"/>
                  </a:lnTo>
                  <a:lnTo>
                    <a:pt x="655443" y="1940775"/>
                  </a:lnTo>
                  <a:lnTo>
                    <a:pt x="655443" y="2624843"/>
                  </a:lnTo>
                  <a:cubicBezTo>
                    <a:pt x="655443" y="2648755"/>
                    <a:pt x="636059" y="2668139"/>
                    <a:pt x="612147" y="2668139"/>
                  </a:cubicBezTo>
                  <a:lnTo>
                    <a:pt x="438966" y="2668139"/>
                  </a:lnTo>
                  <a:cubicBezTo>
                    <a:pt x="415054" y="2668139"/>
                    <a:pt x="395670" y="2648755"/>
                    <a:pt x="395670" y="2624843"/>
                  </a:cubicBezTo>
                  <a:lnTo>
                    <a:pt x="395670" y="1832245"/>
                  </a:lnTo>
                  <a:lnTo>
                    <a:pt x="395670" y="1713908"/>
                  </a:lnTo>
                  <a:lnTo>
                    <a:pt x="395670" y="1329499"/>
                  </a:lnTo>
                  <a:lnTo>
                    <a:pt x="233765" y="1629191"/>
                  </a:lnTo>
                  <a:cubicBezTo>
                    <a:pt x="222399" y="1650229"/>
                    <a:pt x="196131" y="1658070"/>
                    <a:pt x="175093" y="1646704"/>
                  </a:cubicBezTo>
                  <a:lnTo>
                    <a:pt x="22725" y="1564389"/>
                  </a:lnTo>
                  <a:cubicBezTo>
                    <a:pt x="1687" y="1553024"/>
                    <a:pt x="-6154" y="1526756"/>
                    <a:pt x="5212" y="1505718"/>
                  </a:cubicBezTo>
                  <a:lnTo>
                    <a:pt x="395670" y="782967"/>
                  </a:lnTo>
                  <a:lnTo>
                    <a:pt x="395670" y="781615"/>
                  </a:lnTo>
                  <a:cubicBezTo>
                    <a:pt x="395670" y="721676"/>
                    <a:pt x="444261" y="673085"/>
                    <a:pt x="504200" y="673085"/>
                  </a:cubicBezTo>
                  <a:lnTo>
                    <a:pt x="595147" y="673085"/>
                  </a:lnTo>
                  <a:lnTo>
                    <a:pt x="595147" y="582835"/>
                  </a:lnTo>
                  <a:lnTo>
                    <a:pt x="579378" y="577941"/>
                  </a:lnTo>
                  <a:cubicBezTo>
                    <a:pt x="471421" y="532278"/>
                    <a:pt x="395670" y="425380"/>
                    <a:pt x="395670" y="300789"/>
                  </a:cubicBezTo>
                  <a:cubicBezTo>
                    <a:pt x="395670" y="134668"/>
                    <a:pt x="530338" y="0"/>
                    <a:pt x="696459" y="0"/>
                  </a:cubicBezTo>
                  <a:close/>
                </a:path>
              </a:pathLst>
            </a:custGeom>
            <a:solidFill>
              <a:schemeClr val="accent5"/>
            </a:solidFill>
            <a:ln>
              <a:solidFill>
                <a:schemeClr val="tx1"/>
              </a:solidFill>
            </a:ln>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18" name="Freeform 17"/>
            <p:cNvSpPr/>
            <p:nvPr/>
          </p:nvSpPr>
          <p:spPr>
            <a:xfrm>
              <a:off x="5160001" y="2900226"/>
              <a:ext cx="445914" cy="748146"/>
            </a:xfrm>
            <a:custGeom>
              <a:avLst/>
              <a:gdLst>
                <a:gd name="connsiteX0" fmla="*/ 696459 w 1590278"/>
                <a:gd name="connsiteY0" fmla="*/ 0 h 2668139"/>
                <a:gd name="connsiteX1" fmla="*/ 997248 w 1590278"/>
                <a:gd name="connsiteY1" fmla="*/ 300789 h 2668139"/>
                <a:gd name="connsiteX2" fmla="*/ 813540 w 1590278"/>
                <a:gd name="connsiteY2" fmla="*/ 577941 h 2668139"/>
                <a:gd name="connsiteX3" fmla="*/ 797770 w 1590278"/>
                <a:gd name="connsiteY3" fmla="*/ 582836 h 2668139"/>
                <a:gd name="connsiteX4" fmla="*/ 797770 w 1590278"/>
                <a:gd name="connsiteY4" fmla="*/ 673085 h 2668139"/>
                <a:gd name="connsiteX5" fmla="*/ 938304 w 1590278"/>
                <a:gd name="connsiteY5" fmla="*/ 673085 h 2668139"/>
                <a:gd name="connsiteX6" fmla="*/ 1015046 w 1590278"/>
                <a:gd name="connsiteY6" fmla="*/ 704873 h 2668139"/>
                <a:gd name="connsiteX7" fmla="*/ 1037967 w 1590278"/>
                <a:gd name="connsiteY7" fmla="*/ 738868 h 2668139"/>
                <a:gd name="connsiteX8" fmla="*/ 1060789 w 1590278"/>
                <a:gd name="connsiteY8" fmla="*/ 753442 h 2668139"/>
                <a:gd name="connsiteX9" fmla="*/ 1582472 w 1590278"/>
                <a:gd name="connsiteY9" fmla="*/ 1500202 h 2668139"/>
                <a:gd name="connsiteX10" fmla="*/ 1571774 w 1590278"/>
                <a:gd name="connsiteY10" fmla="*/ 1560490 h 2668139"/>
                <a:gd name="connsiteX11" fmla="*/ 1429805 w 1590278"/>
                <a:gd name="connsiteY11" fmla="*/ 1659669 h 2668139"/>
                <a:gd name="connsiteX12" fmla="*/ 1369517 w 1590278"/>
                <a:gd name="connsiteY12" fmla="*/ 1648971 h 2668139"/>
                <a:gd name="connsiteX13" fmla="*/ 1046834 w 1590278"/>
                <a:gd name="connsiteY13" fmla="*/ 1187069 h 2668139"/>
                <a:gd name="connsiteX14" fmla="*/ 1046834 w 1590278"/>
                <a:gd name="connsiteY14" fmla="*/ 1713908 h 2668139"/>
                <a:gd name="connsiteX15" fmla="*/ 1046834 w 1590278"/>
                <a:gd name="connsiteY15" fmla="*/ 1832245 h 2668139"/>
                <a:gd name="connsiteX16" fmla="*/ 1046834 w 1590278"/>
                <a:gd name="connsiteY16" fmla="*/ 2624843 h 2668139"/>
                <a:gd name="connsiteX17" fmla="*/ 1003538 w 1590278"/>
                <a:gd name="connsiteY17" fmla="*/ 2668139 h 2668139"/>
                <a:gd name="connsiteX18" fmla="*/ 830357 w 1590278"/>
                <a:gd name="connsiteY18" fmla="*/ 2668139 h 2668139"/>
                <a:gd name="connsiteX19" fmla="*/ 787061 w 1590278"/>
                <a:gd name="connsiteY19" fmla="*/ 2624843 h 2668139"/>
                <a:gd name="connsiteX20" fmla="*/ 787061 w 1590278"/>
                <a:gd name="connsiteY20" fmla="*/ 1940775 h 2668139"/>
                <a:gd name="connsiteX21" fmla="*/ 655443 w 1590278"/>
                <a:gd name="connsiteY21" fmla="*/ 1940775 h 2668139"/>
                <a:gd name="connsiteX22" fmla="*/ 655443 w 1590278"/>
                <a:gd name="connsiteY22" fmla="*/ 2624843 h 2668139"/>
                <a:gd name="connsiteX23" fmla="*/ 612147 w 1590278"/>
                <a:gd name="connsiteY23" fmla="*/ 2668139 h 2668139"/>
                <a:gd name="connsiteX24" fmla="*/ 438966 w 1590278"/>
                <a:gd name="connsiteY24" fmla="*/ 2668139 h 2668139"/>
                <a:gd name="connsiteX25" fmla="*/ 395670 w 1590278"/>
                <a:gd name="connsiteY25" fmla="*/ 2624843 h 2668139"/>
                <a:gd name="connsiteX26" fmla="*/ 395670 w 1590278"/>
                <a:gd name="connsiteY26" fmla="*/ 1832245 h 2668139"/>
                <a:gd name="connsiteX27" fmla="*/ 395670 w 1590278"/>
                <a:gd name="connsiteY27" fmla="*/ 1713908 h 2668139"/>
                <a:gd name="connsiteX28" fmla="*/ 395670 w 1590278"/>
                <a:gd name="connsiteY28" fmla="*/ 1329499 h 2668139"/>
                <a:gd name="connsiteX29" fmla="*/ 233765 w 1590278"/>
                <a:gd name="connsiteY29" fmla="*/ 1629191 h 2668139"/>
                <a:gd name="connsiteX30" fmla="*/ 175093 w 1590278"/>
                <a:gd name="connsiteY30" fmla="*/ 1646704 h 2668139"/>
                <a:gd name="connsiteX31" fmla="*/ 22725 w 1590278"/>
                <a:gd name="connsiteY31" fmla="*/ 1564389 h 2668139"/>
                <a:gd name="connsiteX32" fmla="*/ 5212 w 1590278"/>
                <a:gd name="connsiteY32" fmla="*/ 1505718 h 2668139"/>
                <a:gd name="connsiteX33" fmla="*/ 395670 w 1590278"/>
                <a:gd name="connsiteY33" fmla="*/ 782967 h 2668139"/>
                <a:gd name="connsiteX34" fmla="*/ 395670 w 1590278"/>
                <a:gd name="connsiteY34" fmla="*/ 781615 h 2668139"/>
                <a:gd name="connsiteX35" fmla="*/ 504200 w 1590278"/>
                <a:gd name="connsiteY35" fmla="*/ 673085 h 2668139"/>
                <a:gd name="connsiteX36" fmla="*/ 595147 w 1590278"/>
                <a:gd name="connsiteY36" fmla="*/ 673085 h 2668139"/>
                <a:gd name="connsiteX37" fmla="*/ 595147 w 1590278"/>
                <a:gd name="connsiteY37" fmla="*/ 582835 h 2668139"/>
                <a:gd name="connsiteX38" fmla="*/ 579378 w 1590278"/>
                <a:gd name="connsiteY38" fmla="*/ 577941 h 2668139"/>
                <a:gd name="connsiteX39" fmla="*/ 395670 w 1590278"/>
                <a:gd name="connsiteY39" fmla="*/ 300789 h 2668139"/>
                <a:gd name="connsiteX40" fmla="*/ 696459 w 1590278"/>
                <a:gd name="connsiteY40" fmla="*/ 0 h 2668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590278" h="2668139">
                  <a:moveTo>
                    <a:pt x="696459" y="0"/>
                  </a:moveTo>
                  <a:cubicBezTo>
                    <a:pt x="862580" y="0"/>
                    <a:pt x="997248" y="134668"/>
                    <a:pt x="997248" y="300789"/>
                  </a:cubicBezTo>
                  <a:cubicBezTo>
                    <a:pt x="997248" y="425380"/>
                    <a:pt x="921498" y="532278"/>
                    <a:pt x="813540" y="577941"/>
                  </a:cubicBezTo>
                  <a:lnTo>
                    <a:pt x="797770" y="582836"/>
                  </a:lnTo>
                  <a:lnTo>
                    <a:pt x="797770" y="673085"/>
                  </a:lnTo>
                  <a:lnTo>
                    <a:pt x="938304" y="673085"/>
                  </a:lnTo>
                  <a:cubicBezTo>
                    <a:pt x="968274" y="673085"/>
                    <a:pt x="995406" y="685233"/>
                    <a:pt x="1015046" y="704873"/>
                  </a:cubicBezTo>
                  <a:lnTo>
                    <a:pt x="1037967" y="738868"/>
                  </a:lnTo>
                  <a:lnTo>
                    <a:pt x="1060789" y="753442"/>
                  </a:lnTo>
                  <a:lnTo>
                    <a:pt x="1582472" y="1500202"/>
                  </a:lnTo>
                  <a:cubicBezTo>
                    <a:pt x="1596166" y="1519804"/>
                    <a:pt x="1591376" y="1546796"/>
                    <a:pt x="1571774" y="1560490"/>
                  </a:cubicBezTo>
                  <a:lnTo>
                    <a:pt x="1429805" y="1659669"/>
                  </a:lnTo>
                  <a:cubicBezTo>
                    <a:pt x="1410202" y="1673363"/>
                    <a:pt x="1383211" y="1668573"/>
                    <a:pt x="1369517" y="1648971"/>
                  </a:cubicBezTo>
                  <a:lnTo>
                    <a:pt x="1046834" y="1187069"/>
                  </a:lnTo>
                  <a:lnTo>
                    <a:pt x="1046834" y="1713908"/>
                  </a:lnTo>
                  <a:lnTo>
                    <a:pt x="1046834" y="1832245"/>
                  </a:lnTo>
                  <a:lnTo>
                    <a:pt x="1046834" y="2624843"/>
                  </a:lnTo>
                  <a:cubicBezTo>
                    <a:pt x="1046834" y="2648755"/>
                    <a:pt x="1027450" y="2668139"/>
                    <a:pt x="1003538" y="2668139"/>
                  </a:cubicBezTo>
                  <a:lnTo>
                    <a:pt x="830357" y="2668139"/>
                  </a:lnTo>
                  <a:cubicBezTo>
                    <a:pt x="806445" y="2668139"/>
                    <a:pt x="787061" y="2648755"/>
                    <a:pt x="787061" y="2624843"/>
                  </a:cubicBezTo>
                  <a:lnTo>
                    <a:pt x="787061" y="1940775"/>
                  </a:lnTo>
                  <a:lnTo>
                    <a:pt x="655443" y="1940775"/>
                  </a:lnTo>
                  <a:lnTo>
                    <a:pt x="655443" y="2624843"/>
                  </a:lnTo>
                  <a:cubicBezTo>
                    <a:pt x="655443" y="2648755"/>
                    <a:pt x="636059" y="2668139"/>
                    <a:pt x="612147" y="2668139"/>
                  </a:cubicBezTo>
                  <a:lnTo>
                    <a:pt x="438966" y="2668139"/>
                  </a:lnTo>
                  <a:cubicBezTo>
                    <a:pt x="415054" y="2668139"/>
                    <a:pt x="395670" y="2648755"/>
                    <a:pt x="395670" y="2624843"/>
                  </a:cubicBezTo>
                  <a:lnTo>
                    <a:pt x="395670" y="1832245"/>
                  </a:lnTo>
                  <a:lnTo>
                    <a:pt x="395670" y="1713908"/>
                  </a:lnTo>
                  <a:lnTo>
                    <a:pt x="395670" y="1329499"/>
                  </a:lnTo>
                  <a:lnTo>
                    <a:pt x="233765" y="1629191"/>
                  </a:lnTo>
                  <a:cubicBezTo>
                    <a:pt x="222399" y="1650229"/>
                    <a:pt x="196131" y="1658070"/>
                    <a:pt x="175093" y="1646704"/>
                  </a:cubicBezTo>
                  <a:lnTo>
                    <a:pt x="22725" y="1564389"/>
                  </a:lnTo>
                  <a:cubicBezTo>
                    <a:pt x="1687" y="1553024"/>
                    <a:pt x="-6154" y="1526756"/>
                    <a:pt x="5212" y="1505718"/>
                  </a:cubicBezTo>
                  <a:lnTo>
                    <a:pt x="395670" y="782967"/>
                  </a:lnTo>
                  <a:lnTo>
                    <a:pt x="395670" y="781615"/>
                  </a:lnTo>
                  <a:cubicBezTo>
                    <a:pt x="395670" y="721676"/>
                    <a:pt x="444261" y="673085"/>
                    <a:pt x="504200" y="673085"/>
                  </a:cubicBezTo>
                  <a:lnTo>
                    <a:pt x="595147" y="673085"/>
                  </a:lnTo>
                  <a:lnTo>
                    <a:pt x="595147" y="582835"/>
                  </a:lnTo>
                  <a:lnTo>
                    <a:pt x="579378" y="577941"/>
                  </a:lnTo>
                  <a:cubicBezTo>
                    <a:pt x="471421" y="532278"/>
                    <a:pt x="395670" y="425380"/>
                    <a:pt x="395670" y="300789"/>
                  </a:cubicBezTo>
                  <a:cubicBezTo>
                    <a:pt x="395670" y="134668"/>
                    <a:pt x="530338" y="0"/>
                    <a:pt x="696459" y="0"/>
                  </a:cubicBezTo>
                  <a:close/>
                </a:path>
              </a:pathLst>
            </a:custGeom>
            <a:solidFill>
              <a:schemeClr val="accent4"/>
            </a:solidFill>
            <a:ln>
              <a:solidFill>
                <a:schemeClr val="tx1"/>
              </a:solidFill>
            </a:ln>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19" name="Freeform 18"/>
            <p:cNvSpPr/>
            <p:nvPr/>
          </p:nvSpPr>
          <p:spPr>
            <a:xfrm>
              <a:off x="5665692" y="2900226"/>
              <a:ext cx="445914" cy="748146"/>
            </a:xfrm>
            <a:custGeom>
              <a:avLst/>
              <a:gdLst>
                <a:gd name="connsiteX0" fmla="*/ 696459 w 1590278"/>
                <a:gd name="connsiteY0" fmla="*/ 0 h 2668139"/>
                <a:gd name="connsiteX1" fmla="*/ 997248 w 1590278"/>
                <a:gd name="connsiteY1" fmla="*/ 300789 h 2668139"/>
                <a:gd name="connsiteX2" fmla="*/ 813540 w 1590278"/>
                <a:gd name="connsiteY2" fmla="*/ 577941 h 2668139"/>
                <a:gd name="connsiteX3" fmla="*/ 797770 w 1590278"/>
                <a:gd name="connsiteY3" fmla="*/ 582836 h 2668139"/>
                <a:gd name="connsiteX4" fmla="*/ 797770 w 1590278"/>
                <a:gd name="connsiteY4" fmla="*/ 673085 h 2668139"/>
                <a:gd name="connsiteX5" fmla="*/ 938304 w 1590278"/>
                <a:gd name="connsiteY5" fmla="*/ 673085 h 2668139"/>
                <a:gd name="connsiteX6" fmla="*/ 1015046 w 1590278"/>
                <a:gd name="connsiteY6" fmla="*/ 704873 h 2668139"/>
                <a:gd name="connsiteX7" fmla="*/ 1037967 w 1590278"/>
                <a:gd name="connsiteY7" fmla="*/ 738868 h 2668139"/>
                <a:gd name="connsiteX8" fmla="*/ 1060789 w 1590278"/>
                <a:gd name="connsiteY8" fmla="*/ 753442 h 2668139"/>
                <a:gd name="connsiteX9" fmla="*/ 1582472 w 1590278"/>
                <a:gd name="connsiteY9" fmla="*/ 1500202 h 2668139"/>
                <a:gd name="connsiteX10" fmla="*/ 1571774 w 1590278"/>
                <a:gd name="connsiteY10" fmla="*/ 1560490 h 2668139"/>
                <a:gd name="connsiteX11" fmla="*/ 1429805 w 1590278"/>
                <a:gd name="connsiteY11" fmla="*/ 1659669 h 2668139"/>
                <a:gd name="connsiteX12" fmla="*/ 1369517 w 1590278"/>
                <a:gd name="connsiteY12" fmla="*/ 1648971 h 2668139"/>
                <a:gd name="connsiteX13" fmla="*/ 1046834 w 1590278"/>
                <a:gd name="connsiteY13" fmla="*/ 1187069 h 2668139"/>
                <a:gd name="connsiteX14" fmla="*/ 1046834 w 1590278"/>
                <a:gd name="connsiteY14" fmla="*/ 1713908 h 2668139"/>
                <a:gd name="connsiteX15" fmla="*/ 1046834 w 1590278"/>
                <a:gd name="connsiteY15" fmla="*/ 1832245 h 2668139"/>
                <a:gd name="connsiteX16" fmla="*/ 1046834 w 1590278"/>
                <a:gd name="connsiteY16" fmla="*/ 2624843 h 2668139"/>
                <a:gd name="connsiteX17" fmla="*/ 1003538 w 1590278"/>
                <a:gd name="connsiteY17" fmla="*/ 2668139 h 2668139"/>
                <a:gd name="connsiteX18" fmla="*/ 830357 w 1590278"/>
                <a:gd name="connsiteY18" fmla="*/ 2668139 h 2668139"/>
                <a:gd name="connsiteX19" fmla="*/ 787061 w 1590278"/>
                <a:gd name="connsiteY19" fmla="*/ 2624843 h 2668139"/>
                <a:gd name="connsiteX20" fmla="*/ 787061 w 1590278"/>
                <a:gd name="connsiteY20" fmla="*/ 1940775 h 2668139"/>
                <a:gd name="connsiteX21" fmla="*/ 655443 w 1590278"/>
                <a:gd name="connsiteY21" fmla="*/ 1940775 h 2668139"/>
                <a:gd name="connsiteX22" fmla="*/ 655443 w 1590278"/>
                <a:gd name="connsiteY22" fmla="*/ 2624843 h 2668139"/>
                <a:gd name="connsiteX23" fmla="*/ 612147 w 1590278"/>
                <a:gd name="connsiteY23" fmla="*/ 2668139 h 2668139"/>
                <a:gd name="connsiteX24" fmla="*/ 438966 w 1590278"/>
                <a:gd name="connsiteY24" fmla="*/ 2668139 h 2668139"/>
                <a:gd name="connsiteX25" fmla="*/ 395670 w 1590278"/>
                <a:gd name="connsiteY25" fmla="*/ 2624843 h 2668139"/>
                <a:gd name="connsiteX26" fmla="*/ 395670 w 1590278"/>
                <a:gd name="connsiteY26" fmla="*/ 1832245 h 2668139"/>
                <a:gd name="connsiteX27" fmla="*/ 395670 w 1590278"/>
                <a:gd name="connsiteY27" fmla="*/ 1713908 h 2668139"/>
                <a:gd name="connsiteX28" fmla="*/ 395670 w 1590278"/>
                <a:gd name="connsiteY28" fmla="*/ 1329499 h 2668139"/>
                <a:gd name="connsiteX29" fmla="*/ 233765 w 1590278"/>
                <a:gd name="connsiteY29" fmla="*/ 1629191 h 2668139"/>
                <a:gd name="connsiteX30" fmla="*/ 175093 w 1590278"/>
                <a:gd name="connsiteY30" fmla="*/ 1646704 h 2668139"/>
                <a:gd name="connsiteX31" fmla="*/ 22725 w 1590278"/>
                <a:gd name="connsiteY31" fmla="*/ 1564389 h 2668139"/>
                <a:gd name="connsiteX32" fmla="*/ 5212 w 1590278"/>
                <a:gd name="connsiteY32" fmla="*/ 1505718 h 2668139"/>
                <a:gd name="connsiteX33" fmla="*/ 395670 w 1590278"/>
                <a:gd name="connsiteY33" fmla="*/ 782967 h 2668139"/>
                <a:gd name="connsiteX34" fmla="*/ 395670 w 1590278"/>
                <a:gd name="connsiteY34" fmla="*/ 781615 h 2668139"/>
                <a:gd name="connsiteX35" fmla="*/ 504200 w 1590278"/>
                <a:gd name="connsiteY35" fmla="*/ 673085 h 2668139"/>
                <a:gd name="connsiteX36" fmla="*/ 595147 w 1590278"/>
                <a:gd name="connsiteY36" fmla="*/ 673085 h 2668139"/>
                <a:gd name="connsiteX37" fmla="*/ 595147 w 1590278"/>
                <a:gd name="connsiteY37" fmla="*/ 582835 h 2668139"/>
                <a:gd name="connsiteX38" fmla="*/ 579378 w 1590278"/>
                <a:gd name="connsiteY38" fmla="*/ 577941 h 2668139"/>
                <a:gd name="connsiteX39" fmla="*/ 395670 w 1590278"/>
                <a:gd name="connsiteY39" fmla="*/ 300789 h 2668139"/>
                <a:gd name="connsiteX40" fmla="*/ 696459 w 1590278"/>
                <a:gd name="connsiteY40" fmla="*/ 0 h 2668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590278" h="2668139">
                  <a:moveTo>
                    <a:pt x="696459" y="0"/>
                  </a:moveTo>
                  <a:cubicBezTo>
                    <a:pt x="862580" y="0"/>
                    <a:pt x="997248" y="134668"/>
                    <a:pt x="997248" y="300789"/>
                  </a:cubicBezTo>
                  <a:cubicBezTo>
                    <a:pt x="997248" y="425380"/>
                    <a:pt x="921498" y="532278"/>
                    <a:pt x="813540" y="577941"/>
                  </a:cubicBezTo>
                  <a:lnTo>
                    <a:pt x="797770" y="582836"/>
                  </a:lnTo>
                  <a:lnTo>
                    <a:pt x="797770" y="673085"/>
                  </a:lnTo>
                  <a:lnTo>
                    <a:pt x="938304" y="673085"/>
                  </a:lnTo>
                  <a:cubicBezTo>
                    <a:pt x="968274" y="673085"/>
                    <a:pt x="995406" y="685233"/>
                    <a:pt x="1015046" y="704873"/>
                  </a:cubicBezTo>
                  <a:lnTo>
                    <a:pt x="1037967" y="738868"/>
                  </a:lnTo>
                  <a:lnTo>
                    <a:pt x="1060789" y="753442"/>
                  </a:lnTo>
                  <a:lnTo>
                    <a:pt x="1582472" y="1500202"/>
                  </a:lnTo>
                  <a:cubicBezTo>
                    <a:pt x="1596166" y="1519804"/>
                    <a:pt x="1591376" y="1546796"/>
                    <a:pt x="1571774" y="1560490"/>
                  </a:cubicBezTo>
                  <a:lnTo>
                    <a:pt x="1429805" y="1659669"/>
                  </a:lnTo>
                  <a:cubicBezTo>
                    <a:pt x="1410202" y="1673363"/>
                    <a:pt x="1383211" y="1668573"/>
                    <a:pt x="1369517" y="1648971"/>
                  </a:cubicBezTo>
                  <a:lnTo>
                    <a:pt x="1046834" y="1187069"/>
                  </a:lnTo>
                  <a:lnTo>
                    <a:pt x="1046834" y="1713908"/>
                  </a:lnTo>
                  <a:lnTo>
                    <a:pt x="1046834" y="1832245"/>
                  </a:lnTo>
                  <a:lnTo>
                    <a:pt x="1046834" y="2624843"/>
                  </a:lnTo>
                  <a:cubicBezTo>
                    <a:pt x="1046834" y="2648755"/>
                    <a:pt x="1027450" y="2668139"/>
                    <a:pt x="1003538" y="2668139"/>
                  </a:cubicBezTo>
                  <a:lnTo>
                    <a:pt x="830357" y="2668139"/>
                  </a:lnTo>
                  <a:cubicBezTo>
                    <a:pt x="806445" y="2668139"/>
                    <a:pt x="787061" y="2648755"/>
                    <a:pt x="787061" y="2624843"/>
                  </a:cubicBezTo>
                  <a:lnTo>
                    <a:pt x="787061" y="1940775"/>
                  </a:lnTo>
                  <a:lnTo>
                    <a:pt x="655443" y="1940775"/>
                  </a:lnTo>
                  <a:lnTo>
                    <a:pt x="655443" y="2624843"/>
                  </a:lnTo>
                  <a:cubicBezTo>
                    <a:pt x="655443" y="2648755"/>
                    <a:pt x="636059" y="2668139"/>
                    <a:pt x="612147" y="2668139"/>
                  </a:cubicBezTo>
                  <a:lnTo>
                    <a:pt x="438966" y="2668139"/>
                  </a:lnTo>
                  <a:cubicBezTo>
                    <a:pt x="415054" y="2668139"/>
                    <a:pt x="395670" y="2648755"/>
                    <a:pt x="395670" y="2624843"/>
                  </a:cubicBezTo>
                  <a:lnTo>
                    <a:pt x="395670" y="1832245"/>
                  </a:lnTo>
                  <a:lnTo>
                    <a:pt x="395670" y="1713908"/>
                  </a:lnTo>
                  <a:lnTo>
                    <a:pt x="395670" y="1329499"/>
                  </a:lnTo>
                  <a:lnTo>
                    <a:pt x="233765" y="1629191"/>
                  </a:lnTo>
                  <a:cubicBezTo>
                    <a:pt x="222399" y="1650229"/>
                    <a:pt x="196131" y="1658070"/>
                    <a:pt x="175093" y="1646704"/>
                  </a:cubicBezTo>
                  <a:lnTo>
                    <a:pt x="22725" y="1564389"/>
                  </a:lnTo>
                  <a:cubicBezTo>
                    <a:pt x="1687" y="1553024"/>
                    <a:pt x="-6154" y="1526756"/>
                    <a:pt x="5212" y="1505718"/>
                  </a:cubicBezTo>
                  <a:lnTo>
                    <a:pt x="395670" y="782967"/>
                  </a:lnTo>
                  <a:lnTo>
                    <a:pt x="395670" y="781615"/>
                  </a:lnTo>
                  <a:cubicBezTo>
                    <a:pt x="395670" y="721676"/>
                    <a:pt x="444261" y="673085"/>
                    <a:pt x="504200" y="673085"/>
                  </a:cubicBezTo>
                  <a:lnTo>
                    <a:pt x="595147" y="673085"/>
                  </a:lnTo>
                  <a:lnTo>
                    <a:pt x="595147" y="582835"/>
                  </a:lnTo>
                  <a:lnTo>
                    <a:pt x="579378" y="577941"/>
                  </a:lnTo>
                  <a:cubicBezTo>
                    <a:pt x="471421" y="532278"/>
                    <a:pt x="395670" y="425380"/>
                    <a:pt x="395670" y="300789"/>
                  </a:cubicBezTo>
                  <a:cubicBezTo>
                    <a:pt x="395670" y="134668"/>
                    <a:pt x="530338" y="0"/>
                    <a:pt x="696459" y="0"/>
                  </a:cubicBezTo>
                  <a:close/>
                </a:path>
              </a:pathLst>
            </a:custGeom>
            <a:solidFill>
              <a:schemeClr val="accent6"/>
            </a:solidFill>
            <a:ln>
              <a:solidFill>
                <a:schemeClr val="tx1"/>
              </a:solidFill>
            </a:ln>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20" name="Freeform 19"/>
            <p:cNvSpPr/>
            <p:nvPr/>
          </p:nvSpPr>
          <p:spPr>
            <a:xfrm>
              <a:off x="6171383" y="2900226"/>
              <a:ext cx="445914" cy="748146"/>
            </a:xfrm>
            <a:custGeom>
              <a:avLst/>
              <a:gdLst>
                <a:gd name="connsiteX0" fmla="*/ 696459 w 1590278"/>
                <a:gd name="connsiteY0" fmla="*/ 0 h 2668139"/>
                <a:gd name="connsiteX1" fmla="*/ 997248 w 1590278"/>
                <a:gd name="connsiteY1" fmla="*/ 300789 h 2668139"/>
                <a:gd name="connsiteX2" fmla="*/ 813540 w 1590278"/>
                <a:gd name="connsiteY2" fmla="*/ 577941 h 2668139"/>
                <a:gd name="connsiteX3" fmla="*/ 797770 w 1590278"/>
                <a:gd name="connsiteY3" fmla="*/ 582836 h 2668139"/>
                <a:gd name="connsiteX4" fmla="*/ 797770 w 1590278"/>
                <a:gd name="connsiteY4" fmla="*/ 673085 h 2668139"/>
                <a:gd name="connsiteX5" fmla="*/ 938304 w 1590278"/>
                <a:gd name="connsiteY5" fmla="*/ 673085 h 2668139"/>
                <a:gd name="connsiteX6" fmla="*/ 1015046 w 1590278"/>
                <a:gd name="connsiteY6" fmla="*/ 704873 h 2668139"/>
                <a:gd name="connsiteX7" fmla="*/ 1037967 w 1590278"/>
                <a:gd name="connsiteY7" fmla="*/ 738868 h 2668139"/>
                <a:gd name="connsiteX8" fmla="*/ 1060789 w 1590278"/>
                <a:gd name="connsiteY8" fmla="*/ 753442 h 2668139"/>
                <a:gd name="connsiteX9" fmla="*/ 1582472 w 1590278"/>
                <a:gd name="connsiteY9" fmla="*/ 1500202 h 2668139"/>
                <a:gd name="connsiteX10" fmla="*/ 1571774 w 1590278"/>
                <a:gd name="connsiteY10" fmla="*/ 1560490 h 2668139"/>
                <a:gd name="connsiteX11" fmla="*/ 1429805 w 1590278"/>
                <a:gd name="connsiteY11" fmla="*/ 1659669 h 2668139"/>
                <a:gd name="connsiteX12" fmla="*/ 1369517 w 1590278"/>
                <a:gd name="connsiteY12" fmla="*/ 1648971 h 2668139"/>
                <a:gd name="connsiteX13" fmla="*/ 1046834 w 1590278"/>
                <a:gd name="connsiteY13" fmla="*/ 1187069 h 2668139"/>
                <a:gd name="connsiteX14" fmla="*/ 1046834 w 1590278"/>
                <a:gd name="connsiteY14" fmla="*/ 1713908 h 2668139"/>
                <a:gd name="connsiteX15" fmla="*/ 1046834 w 1590278"/>
                <a:gd name="connsiteY15" fmla="*/ 1832245 h 2668139"/>
                <a:gd name="connsiteX16" fmla="*/ 1046834 w 1590278"/>
                <a:gd name="connsiteY16" fmla="*/ 2624843 h 2668139"/>
                <a:gd name="connsiteX17" fmla="*/ 1003538 w 1590278"/>
                <a:gd name="connsiteY17" fmla="*/ 2668139 h 2668139"/>
                <a:gd name="connsiteX18" fmla="*/ 830357 w 1590278"/>
                <a:gd name="connsiteY18" fmla="*/ 2668139 h 2668139"/>
                <a:gd name="connsiteX19" fmla="*/ 787061 w 1590278"/>
                <a:gd name="connsiteY19" fmla="*/ 2624843 h 2668139"/>
                <a:gd name="connsiteX20" fmla="*/ 787061 w 1590278"/>
                <a:gd name="connsiteY20" fmla="*/ 1940775 h 2668139"/>
                <a:gd name="connsiteX21" fmla="*/ 655443 w 1590278"/>
                <a:gd name="connsiteY21" fmla="*/ 1940775 h 2668139"/>
                <a:gd name="connsiteX22" fmla="*/ 655443 w 1590278"/>
                <a:gd name="connsiteY22" fmla="*/ 2624843 h 2668139"/>
                <a:gd name="connsiteX23" fmla="*/ 612147 w 1590278"/>
                <a:gd name="connsiteY23" fmla="*/ 2668139 h 2668139"/>
                <a:gd name="connsiteX24" fmla="*/ 438966 w 1590278"/>
                <a:gd name="connsiteY24" fmla="*/ 2668139 h 2668139"/>
                <a:gd name="connsiteX25" fmla="*/ 395670 w 1590278"/>
                <a:gd name="connsiteY25" fmla="*/ 2624843 h 2668139"/>
                <a:gd name="connsiteX26" fmla="*/ 395670 w 1590278"/>
                <a:gd name="connsiteY26" fmla="*/ 1832245 h 2668139"/>
                <a:gd name="connsiteX27" fmla="*/ 395670 w 1590278"/>
                <a:gd name="connsiteY27" fmla="*/ 1713908 h 2668139"/>
                <a:gd name="connsiteX28" fmla="*/ 395670 w 1590278"/>
                <a:gd name="connsiteY28" fmla="*/ 1329499 h 2668139"/>
                <a:gd name="connsiteX29" fmla="*/ 233765 w 1590278"/>
                <a:gd name="connsiteY29" fmla="*/ 1629191 h 2668139"/>
                <a:gd name="connsiteX30" fmla="*/ 175093 w 1590278"/>
                <a:gd name="connsiteY30" fmla="*/ 1646704 h 2668139"/>
                <a:gd name="connsiteX31" fmla="*/ 22725 w 1590278"/>
                <a:gd name="connsiteY31" fmla="*/ 1564389 h 2668139"/>
                <a:gd name="connsiteX32" fmla="*/ 5212 w 1590278"/>
                <a:gd name="connsiteY32" fmla="*/ 1505718 h 2668139"/>
                <a:gd name="connsiteX33" fmla="*/ 395670 w 1590278"/>
                <a:gd name="connsiteY33" fmla="*/ 782967 h 2668139"/>
                <a:gd name="connsiteX34" fmla="*/ 395670 w 1590278"/>
                <a:gd name="connsiteY34" fmla="*/ 781615 h 2668139"/>
                <a:gd name="connsiteX35" fmla="*/ 504200 w 1590278"/>
                <a:gd name="connsiteY35" fmla="*/ 673085 h 2668139"/>
                <a:gd name="connsiteX36" fmla="*/ 595147 w 1590278"/>
                <a:gd name="connsiteY36" fmla="*/ 673085 h 2668139"/>
                <a:gd name="connsiteX37" fmla="*/ 595147 w 1590278"/>
                <a:gd name="connsiteY37" fmla="*/ 582835 h 2668139"/>
                <a:gd name="connsiteX38" fmla="*/ 579378 w 1590278"/>
                <a:gd name="connsiteY38" fmla="*/ 577941 h 2668139"/>
                <a:gd name="connsiteX39" fmla="*/ 395670 w 1590278"/>
                <a:gd name="connsiteY39" fmla="*/ 300789 h 2668139"/>
                <a:gd name="connsiteX40" fmla="*/ 696459 w 1590278"/>
                <a:gd name="connsiteY40" fmla="*/ 0 h 2668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590278" h="2668139">
                  <a:moveTo>
                    <a:pt x="696459" y="0"/>
                  </a:moveTo>
                  <a:cubicBezTo>
                    <a:pt x="862580" y="0"/>
                    <a:pt x="997248" y="134668"/>
                    <a:pt x="997248" y="300789"/>
                  </a:cubicBezTo>
                  <a:cubicBezTo>
                    <a:pt x="997248" y="425380"/>
                    <a:pt x="921498" y="532278"/>
                    <a:pt x="813540" y="577941"/>
                  </a:cubicBezTo>
                  <a:lnTo>
                    <a:pt x="797770" y="582836"/>
                  </a:lnTo>
                  <a:lnTo>
                    <a:pt x="797770" y="673085"/>
                  </a:lnTo>
                  <a:lnTo>
                    <a:pt x="938304" y="673085"/>
                  </a:lnTo>
                  <a:cubicBezTo>
                    <a:pt x="968274" y="673085"/>
                    <a:pt x="995406" y="685233"/>
                    <a:pt x="1015046" y="704873"/>
                  </a:cubicBezTo>
                  <a:lnTo>
                    <a:pt x="1037967" y="738868"/>
                  </a:lnTo>
                  <a:lnTo>
                    <a:pt x="1060789" y="753442"/>
                  </a:lnTo>
                  <a:lnTo>
                    <a:pt x="1582472" y="1500202"/>
                  </a:lnTo>
                  <a:cubicBezTo>
                    <a:pt x="1596166" y="1519804"/>
                    <a:pt x="1591376" y="1546796"/>
                    <a:pt x="1571774" y="1560490"/>
                  </a:cubicBezTo>
                  <a:lnTo>
                    <a:pt x="1429805" y="1659669"/>
                  </a:lnTo>
                  <a:cubicBezTo>
                    <a:pt x="1410202" y="1673363"/>
                    <a:pt x="1383211" y="1668573"/>
                    <a:pt x="1369517" y="1648971"/>
                  </a:cubicBezTo>
                  <a:lnTo>
                    <a:pt x="1046834" y="1187069"/>
                  </a:lnTo>
                  <a:lnTo>
                    <a:pt x="1046834" y="1713908"/>
                  </a:lnTo>
                  <a:lnTo>
                    <a:pt x="1046834" y="1832245"/>
                  </a:lnTo>
                  <a:lnTo>
                    <a:pt x="1046834" y="2624843"/>
                  </a:lnTo>
                  <a:cubicBezTo>
                    <a:pt x="1046834" y="2648755"/>
                    <a:pt x="1027450" y="2668139"/>
                    <a:pt x="1003538" y="2668139"/>
                  </a:cubicBezTo>
                  <a:lnTo>
                    <a:pt x="830357" y="2668139"/>
                  </a:lnTo>
                  <a:cubicBezTo>
                    <a:pt x="806445" y="2668139"/>
                    <a:pt x="787061" y="2648755"/>
                    <a:pt x="787061" y="2624843"/>
                  </a:cubicBezTo>
                  <a:lnTo>
                    <a:pt x="787061" y="1940775"/>
                  </a:lnTo>
                  <a:lnTo>
                    <a:pt x="655443" y="1940775"/>
                  </a:lnTo>
                  <a:lnTo>
                    <a:pt x="655443" y="2624843"/>
                  </a:lnTo>
                  <a:cubicBezTo>
                    <a:pt x="655443" y="2648755"/>
                    <a:pt x="636059" y="2668139"/>
                    <a:pt x="612147" y="2668139"/>
                  </a:cubicBezTo>
                  <a:lnTo>
                    <a:pt x="438966" y="2668139"/>
                  </a:lnTo>
                  <a:cubicBezTo>
                    <a:pt x="415054" y="2668139"/>
                    <a:pt x="395670" y="2648755"/>
                    <a:pt x="395670" y="2624843"/>
                  </a:cubicBezTo>
                  <a:lnTo>
                    <a:pt x="395670" y="1832245"/>
                  </a:lnTo>
                  <a:lnTo>
                    <a:pt x="395670" y="1713908"/>
                  </a:lnTo>
                  <a:lnTo>
                    <a:pt x="395670" y="1329499"/>
                  </a:lnTo>
                  <a:lnTo>
                    <a:pt x="233765" y="1629191"/>
                  </a:lnTo>
                  <a:cubicBezTo>
                    <a:pt x="222399" y="1650229"/>
                    <a:pt x="196131" y="1658070"/>
                    <a:pt x="175093" y="1646704"/>
                  </a:cubicBezTo>
                  <a:lnTo>
                    <a:pt x="22725" y="1564389"/>
                  </a:lnTo>
                  <a:cubicBezTo>
                    <a:pt x="1687" y="1553024"/>
                    <a:pt x="-6154" y="1526756"/>
                    <a:pt x="5212" y="1505718"/>
                  </a:cubicBezTo>
                  <a:lnTo>
                    <a:pt x="395670" y="782967"/>
                  </a:lnTo>
                  <a:lnTo>
                    <a:pt x="395670" y="781615"/>
                  </a:lnTo>
                  <a:cubicBezTo>
                    <a:pt x="395670" y="721676"/>
                    <a:pt x="444261" y="673085"/>
                    <a:pt x="504200" y="673085"/>
                  </a:cubicBezTo>
                  <a:lnTo>
                    <a:pt x="595147" y="673085"/>
                  </a:lnTo>
                  <a:lnTo>
                    <a:pt x="595147" y="582835"/>
                  </a:lnTo>
                  <a:lnTo>
                    <a:pt x="579378" y="577941"/>
                  </a:lnTo>
                  <a:cubicBezTo>
                    <a:pt x="471421" y="532278"/>
                    <a:pt x="395670" y="425380"/>
                    <a:pt x="395670" y="300789"/>
                  </a:cubicBezTo>
                  <a:cubicBezTo>
                    <a:pt x="395670" y="134668"/>
                    <a:pt x="530338" y="0"/>
                    <a:pt x="696459" y="0"/>
                  </a:cubicBezTo>
                  <a:close/>
                </a:path>
              </a:pathLst>
            </a:custGeom>
            <a:solidFill>
              <a:srgbClr val="7030A0"/>
            </a:solidFill>
            <a:ln>
              <a:solidFill>
                <a:schemeClr val="tx1"/>
              </a:solidFill>
            </a:ln>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grpSp>
      <p:sp>
        <p:nvSpPr>
          <p:cNvPr id="32" name="TextBox 31"/>
          <p:cNvSpPr txBox="1"/>
          <p:nvPr/>
        </p:nvSpPr>
        <p:spPr>
          <a:xfrm rot="20292917">
            <a:off x="3257753" y="3378106"/>
            <a:ext cx="1027845" cy="369332"/>
          </a:xfrm>
          <a:prstGeom prst="rect">
            <a:avLst/>
          </a:prstGeom>
        </p:spPr>
        <p:txBody>
          <a:bodyPr wrap="none" rtlCol="0">
            <a:spAutoFit/>
          </a:bodyPr>
          <a:lstStyle/>
          <a:p>
            <a:r>
              <a:rPr lang="en-US" dirty="0"/>
              <a:t>Sample</a:t>
            </a:r>
          </a:p>
        </p:txBody>
      </p:sp>
      <p:cxnSp>
        <p:nvCxnSpPr>
          <p:cNvPr id="34" name="Straight Arrow Connector 33"/>
          <p:cNvCxnSpPr/>
          <p:nvPr/>
        </p:nvCxnSpPr>
        <p:spPr>
          <a:xfrm flipV="1">
            <a:off x="3356280" y="3562772"/>
            <a:ext cx="942841" cy="375383"/>
          </a:xfrm>
          <a:prstGeom prst="straightConnector1">
            <a:avLst/>
          </a:prstGeom>
          <a:ln>
            <a:tailEnd type="triangle"/>
          </a:ln>
        </p:spPr>
        <p:style>
          <a:lnRef idx="1">
            <a:schemeClr val="accent1"/>
          </a:lnRef>
          <a:fillRef idx="0">
            <a:schemeClr val="accent1"/>
          </a:fillRef>
          <a:effectRef idx="1">
            <a:schemeClr val="accent1"/>
          </a:effectRef>
          <a:fontRef idx="minor">
            <a:schemeClr val="tx1"/>
          </a:fontRef>
        </p:style>
      </p:cxnSp>
      <p:sp>
        <p:nvSpPr>
          <p:cNvPr id="7" name="TextBox 6"/>
          <p:cNvSpPr txBox="1"/>
          <p:nvPr/>
        </p:nvSpPr>
        <p:spPr>
          <a:xfrm>
            <a:off x="3771676" y="2472833"/>
            <a:ext cx="3595856" cy="369332"/>
          </a:xfrm>
          <a:prstGeom prst="rect">
            <a:avLst/>
          </a:prstGeom>
        </p:spPr>
        <p:txBody>
          <a:bodyPr wrap="none" rtlCol="0">
            <a:spAutoFit/>
          </a:bodyPr>
          <a:lstStyle/>
          <a:p>
            <a:r>
              <a:rPr lang="en-US" dirty="0"/>
              <a:t>Pretend this </a:t>
            </a:r>
            <a:r>
              <a:rPr lang="en-US"/>
              <a:t>is your population!</a:t>
            </a:r>
          </a:p>
        </p:txBody>
      </p:sp>
      <p:grpSp>
        <p:nvGrpSpPr>
          <p:cNvPr id="61" name="Group 60"/>
          <p:cNvGrpSpPr/>
          <p:nvPr/>
        </p:nvGrpSpPr>
        <p:grpSpPr>
          <a:xfrm>
            <a:off x="8084317" y="4366468"/>
            <a:ext cx="1962987" cy="748146"/>
            <a:chOff x="4654310" y="2900226"/>
            <a:chExt cx="1962987" cy="748146"/>
          </a:xfrm>
        </p:grpSpPr>
        <p:sp>
          <p:nvSpPr>
            <p:cNvPr id="62" name="Freeform 61"/>
            <p:cNvSpPr/>
            <p:nvPr/>
          </p:nvSpPr>
          <p:spPr>
            <a:xfrm>
              <a:off x="4654310" y="2900226"/>
              <a:ext cx="445914" cy="748146"/>
            </a:xfrm>
            <a:custGeom>
              <a:avLst/>
              <a:gdLst>
                <a:gd name="connsiteX0" fmla="*/ 696459 w 1590278"/>
                <a:gd name="connsiteY0" fmla="*/ 0 h 2668139"/>
                <a:gd name="connsiteX1" fmla="*/ 997248 w 1590278"/>
                <a:gd name="connsiteY1" fmla="*/ 300789 h 2668139"/>
                <a:gd name="connsiteX2" fmla="*/ 813540 w 1590278"/>
                <a:gd name="connsiteY2" fmla="*/ 577941 h 2668139"/>
                <a:gd name="connsiteX3" fmla="*/ 797770 w 1590278"/>
                <a:gd name="connsiteY3" fmla="*/ 582836 h 2668139"/>
                <a:gd name="connsiteX4" fmla="*/ 797770 w 1590278"/>
                <a:gd name="connsiteY4" fmla="*/ 673085 h 2668139"/>
                <a:gd name="connsiteX5" fmla="*/ 938304 w 1590278"/>
                <a:gd name="connsiteY5" fmla="*/ 673085 h 2668139"/>
                <a:gd name="connsiteX6" fmla="*/ 1015046 w 1590278"/>
                <a:gd name="connsiteY6" fmla="*/ 704873 h 2668139"/>
                <a:gd name="connsiteX7" fmla="*/ 1037967 w 1590278"/>
                <a:gd name="connsiteY7" fmla="*/ 738868 h 2668139"/>
                <a:gd name="connsiteX8" fmla="*/ 1060789 w 1590278"/>
                <a:gd name="connsiteY8" fmla="*/ 753442 h 2668139"/>
                <a:gd name="connsiteX9" fmla="*/ 1582472 w 1590278"/>
                <a:gd name="connsiteY9" fmla="*/ 1500202 h 2668139"/>
                <a:gd name="connsiteX10" fmla="*/ 1571774 w 1590278"/>
                <a:gd name="connsiteY10" fmla="*/ 1560490 h 2668139"/>
                <a:gd name="connsiteX11" fmla="*/ 1429805 w 1590278"/>
                <a:gd name="connsiteY11" fmla="*/ 1659669 h 2668139"/>
                <a:gd name="connsiteX12" fmla="*/ 1369517 w 1590278"/>
                <a:gd name="connsiteY12" fmla="*/ 1648971 h 2668139"/>
                <a:gd name="connsiteX13" fmla="*/ 1046834 w 1590278"/>
                <a:gd name="connsiteY13" fmla="*/ 1187069 h 2668139"/>
                <a:gd name="connsiteX14" fmla="*/ 1046834 w 1590278"/>
                <a:gd name="connsiteY14" fmla="*/ 1713908 h 2668139"/>
                <a:gd name="connsiteX15" fmla="*/ 1046834 w 1590278"/>
                <a:gd name="connsiteY15" fmla="*/ 1832245 h 2668139"/>
                <a:gd name="connsiteX16" fmla="*/ 1046834 w 1590278"/>
                <a:gd name="connsiteY16" fmla="*/ 2624843 h 2668139"/>
                <a:gd name="connsiteX17" fmla="*/ 1003538 w 1590278"/>
                <a:gd name="connsiteY17" fmla="*/ 2668139 h 2668139"/>
                <a:gd name="connsiteX18" fmla="*/ 830357 w 1590278"/>
                <a:gd name="connsiteY18" fmla="*/ 2668139 h 2668139"/>
                <a:gd name="connsiteX19" fmla="*/ 787061 w 1590278"/>
                <a:gd name="connsiteY19" fmla="*/ 2624843 h 2668139"/>
                <a:gd name="connsiteX20" fmla="*/ 787061 w 1590278"/>
                <a:gd name="connsiteY20" fmla="*/ 1940775 h 2668139"/>
                <a:gd name="connsiteX21" fmla="*/ 655443 w 1590278"/>
                <a:gd name="connsiteY21" fmla="*/ 1940775 h 2668139"/>
                <a:gd name="connsiteX22" fmla="*/ 655443 w 1590278"/>
                <a:gd name="connsiteY22" fmla="*/ 2624843 h 2668139"/>
                <a:gd name="connsiteX23" fmla="*/ 612147 w 1590278"/>
                <a:gd name="connsiteY23" fmla="*/ 2668139 h 2668139"/>
                <a:gd name="connsiteX24" fmla="*/ 438966 w 1590278"/>
                <a:gd name="connsiteY24" fmla="*/ 2668139 h 2668139"/>
                <a:gd name="connsiteX25" fmla="*/ 395670 w 1590278"/>
                <a:gd name="connsiteY25" fmla="*/ 2624843 h 2668139"/>
                <a:gd name="connsiteX26" fmla="*/ 395670 w 1590278"/>
                <a:gd name="connsiteY26" fmla="*/ 1832245 h 2668139"/>
                <a:gd name="connsiteX27" fmla="*/ 395670 w 1590278"/>
                <a:gd name="connsiteY27" fmla="*/ 1713908 h 2668139"/>
                <a:gd name="connsiteX28" fmla="*/ 395670 w 1590278"/>
                <a:gd name="connsiteY28" fmla="*/ 1329499 h 2668139"/>
                <a:gd name="connsiteX29" fmla="*/ 233765 w 1590278"/>
                <a:gd name="connsiteY29" fmla="*/ 1629191 h 2668139"/>
                <a:gd name="connsiteX30" fmla="*/ 175093 w 1590278"/>
                <a:gd name="connsiteY30" fmla="*/ 1646704 h 2668139"/>
                <a:gd name="connsiteX31" fmla="*/ 22725 w 1590278"/>
                <a:gd name="connsiteY31" fmla="*/ 1564389 h 2668139"/>
                <a:gd name="connsiteX32" fmla="*/ 5212 w 1590278"/>
                <a:gd name="connsiteY32" fmla="*/ 1505718 h 2668139"/>
                <a:gd name="connsiteX33" fmla="*/ 395670 w 1590278"/>
                <a:gd name="connsiteY33" fmla="*/ 782967 h 2668139"/>
                <a:gd name="connsiteX34" fmla="*/ 395670 w 1590278"/>
                <a:gd name="connsiteY34" fmla="*/ 781615 h 2668139"/>
                <a:gd name="connsiteX35" fmla="*/ 504200 w 1590278"/>
                <a:gd name="connsiteY35" fmla="*/ 673085 h 2668139"/>
                <a:gd name="connsiteX36" fmla="*/ 595147 w 1590278"/>
                <a:gd name="connsiteY36" fmla="*/ 673085 h 2668139"/>
                <a:gd name="connsiteX37" fmla="*/ 595147 w 1590278"/>
                <a:gd name="connsiteY37" fmla="*/ 582835 h 2668139"/>
                <a:gd name="connsiteX38" fmla="*/ 579378 w 1590278"/>
                <a:gd name="connsiteY38" fmla="*/ 577941 h 2668139"/>
                <a:gd name="connsiteX39" fmla="*/ 395670 w 1590278"/>
                <a:gd name="connsiteY39" fmla="*/ 300789 h 2668139"/>
                <a:gd name="connsiteX40" fmla="*/ 696459 w 1590278"/>
                <a:gd name="connsiteY40" fmla="*/ 0 h 2668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590278" h="2668139">
                  <a:moveTo>
                    <a:pt x="696459" y="0"/>
                  </a:moveTo>
                  <a:cubicBezTo>
                    <a:pt x="862580" y="0"/>
                    <a:pt x="997248" y="134668"/>
                    <a:pt x="997248" y="300789"/>
                  </a:cubicBezTo>
                  <a:cubicBezTo>
                    <a:pt x="997248" y="425380"/>
                    <a:pt x="921498" y="532278"/>
                    <a:pt x="813540" y="577941"/>
                  </a:cubicBezTo>
                  <a:lnTo>
                    <a:pt x="797770" y="582836"/>
                  </a:lnTo>
                  <a:lnTo>
                    <a:pt x="797770" y="673085"/>
                  </a:lnTo>
                  <a:lnTo>
                    <a:pt x="938304" y="673085"/>
                  </a:lnTo>
                  <a:cubicBezTo>
                    <a:pt x="968274" y="673085"/>
                    <a:pt x="995406" y="685233"/>
                    <a:pt x="1015046" y="704873"/>
                  </a:cubicBezTo>
                  <a:lnTo>
                    <a:pt x="1037967" y="738868"/>
                  </a:lnTo>
                  <a:lnTo>
                    <a:pt x="1060789" y="753442"/>
                  </a:lnTo>
                  <a:lnTo>
                    <a:pt x="1582472" y="1500202"/>
                  </a:lnTo>
                  <a:cubicBezTo>
                    <a:pt x="1596166" y="1519804"/>
                    <a:pt x="1591376" y="1546796"/>
                    <a:pt x="1571774" y="1560490"/>
                  </a:cubicBezTo>
                  <a:lnTo>
                    <a:pt x="1429805" y="1659669"/>
                  </a:lnTo>
                  <a:cubicBezTo>
                    <a:pt x="1410202" y="1673363"/>
                    <a:pt x="1383211" y="1668573"/>
                    <a:pt x="1369517" y="1648971"/>
                  </a:cubicBezTo>
                  <a:lnTo>
                    <a:pt x="1046834" y="1187069"/>
                  </a:lnTo>
                  <a:lnTo>
                    <a:pt x="1046834" y="1713908"/>
                  </a:lnTo>
                  <a:lnTo>
                    <a:pt x="1046834" y="1832245"/>
                  </a:lnTo>
                  <a:lnTo>
                    <a:pt x="1046834" y="2624843"/>
                  </a:lnTo>
                  <a:cubicBezTo>
                    <a:pt x="1046834" y="2648755"/>
                    <a:pt x="1027450" y="2668139"/>
                    <a:pt x="1003538" y="2668139"/>
                  </a:cubicBezTo>
                  <a:lnTo>
                    <a:pt x="830357" y="2668139"/>
                  </a:lnTo>
                  <a:cubicBezTo>
                    <a:pt x="806445" y="2668139"/>
                    <a:pt x="787061" y="2648755"/>
                    <a:pt x="787061" y="2624843"/>
                  </a:cubicBezTo>
                  <a:lnTo>
                    <a:pt x="787061" y="1940775"/>
                  </a:lnTo>
                  <a:lnTo>
                    <a:pt x="655443" y="1940775"/>
                  </a:lnTo>
                  <a:lnTo>
                    <a:pt x="655443" y="2624843"/>
                  </a:lnTo>
                  <a:cubicBezTo>
                    <a:pt x="655443" y="2648755"/>
                    <a:pt x="636059" y="2668139"/>
                    <a:pt x="612147" y="2668139"/>
                  </a:cubicBezTo>
                  <a:lnTo>
                    <a:pt x="438966" y="2668139"/>
                  </a:lnTo>
                  <a:cubicBezTo>
                    <a:pt x="415054" y="2668139"/>
                    <a:pt x="395670" y="2648755"/>
                    <a:pt x="395670" y="2624843"/>
                  </a:cubicBezTo>
                  <a:lnTo>
                    <a:pt x="395670" y="1832245"/>
                  </a:lnTo>
                  <a:lnTo>
                    <a:pt x="395670" y="1713908"/>
                  </a:lnTo>
                  <a:lnTo>
                    <a:pt x="395670" y="1329499"/>
                  </a:lnTo>
                  <a:lnTo>
                    <a:pt x="233765" y="1629191"/>
                  </a:lnTo>
                  <a:cubicBezTo>
                    <a:pt x="222399" y="1650229"/>
                    <a:pt x="196131" y="1658070"/>
                    <a:pt x="175093" y="1646704"/>
                  </a:cubicBezTo>
                  <a:lnTo>
                    <a:pt x="22725" y="1564389"/>
                  </a:lnTo>
                  <a:cubicBezTo>
                    <a:pt x="1687" y="1553024"/>
                    <a:pt x="-6154" y="1526756"/>
                    <a:pt x="5212" y="1505718"/>
                  </a:cubicBezTo>
                  <a:lnTo>
                    <a:pt x="395670" y="782967"/>
                  </a:lnTo>
                  <a:lnTo>
                    <a:pt x="395670" y="781615"/>
                  </a:lnTo>
                  <a:cubicBezTo>
                    <a:pt x="395670" y="721676"/>
                    <a:pt x="444261" y="673085"/>
                    <a:pt x="504200" y="673085"/>
                  </a:cubicBezTo>
                  <a:lnTo>
                    <a:pt x="595147" y="673085"/>
                  </a:lnTo>
                  <a:lnTo>
                    <a:pt x="595147" y="582835"/>
                  </a:lnTo>
                  <a:lnTo>
                    <a:pt x="579378" y="577941"/>
                  </a:lnTo>
                  <a:cubicBezTo>
                    <a:pt x="471421" y="532278"/>
                    <a:pt x="395670" y="425380"/>
                    <a:pt x="395670" y="300789"/>
                  </a:cubicBezTo>
                  <a:cubicBezTo>
                    <a:pt x="395670" y="134668"/>
                    <a:pt x="530338" y="0"/>
                    <a:pt x="696459" y="0"/>
                  </a:cubicBezTo>
                  <a:close/>
                </a:path>
              </a:pathLst>
            </a:custGeom>
            <a:solidFill>
              <a:srgbClr val="7030A0"/>
            </a:solidFill>
            <a:ln>
              <a:solidFill>
                <a:schemeClr val="tx1"/>
              </a:solidFill>
            </a:ln>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63" name="Freeform 62"/>
            <p:cNvSpPr/>
            <p:nvPr/>
          </p:nvSpPr>
          <p:spPr>
            <a:xfrm>
              <a:off x="5160001" y="2900226"/>
              <a:ext cx="445914" cy="748146"/>
            </a:xfrm>
            <a:custGeom>
              <a:avLst/>
              <a:gdLst>
                <a:gd name="connsiteX0" fmla="*/ 696459 w 1590278"/>
                <a:gd name="connsiteY0" fmla="*/ 0 h 2668139"/>
                <a:gd name="connsiteX1" fmla="*/ 997248 w 1590278"/>
                <a:gd name="connsiteY1" fmla="*/ 300789 h 2668139"/>
                <a:gd name="connsiteX2" fmla="*/ 813540 w 1590278"/>
                <a:gd name="connsiteY2" fmla="*/ 577941 h 2668139"/>
                <a:gd name="connsiteX3" fmla="*/ 797770 w 1590278"/>
                <a:gd name="connsiteY3" fmla="*/ 582836 h 2668139"/>
                <a:gd name="connsiteX4" fmla="*/ 797770 w 1590278"/>
                <a:gd name="connsiteY4" fmla="*/ 673085 h 2668139"/>
                <a:gd name="connsiteX5" fmla="*/ 938304 w 1590278"/>
                <a:gd name="connsiteY5" fmla="*/ 673085 h 2668139"/>
                <a:gd name="connsiteX6" fmla="*/ 1015046 w 1590278"/>
                <a:gd name="connsiteY6" fmla="*/ 704873 h 2668139"/>
                <a:gd name="connsiteX7" fmla="*/ 1037967 w 1590278"/>
                <a:gd name="connsiteY7" fmla="*/ 738868 h 2668139"/>
                <a:gd name="connsiteX8" fmla="*/ 1060789 w 1590278"/>
                <a:gd name="connsiteY8" fmla="*/ 753442 h 2668139"/>
                <a:gd name="connsiteX9" fmla="*/ 1582472 w 1590278"/>
                <a:gd name="connsiteY9" fmla="*/ 1500202 h 2668139"/>
                <a:gd name="connsiteX10" fmla="*/ 1571774 w 1590278"/>
                <a:gd name="connsiteY10" fmla="*/ 1560490 h 2668139"/>
                <a:gd name="connsiteX11" fmla="*/ 1429805 w 1590278"/>
                <a:gd name="connsiteY11" fmla="*/ 1659669 h 2668139"/>
                <a:gd name="connsiteX12" fmla="*/ 1369517 w 1590278"/>
                <a:gd name="connsiteY12" fmla="*/ 1648971 h 2668139"/>
                <a:gd name="connsiteX13" fmla="*/ 1046834 w 1590278"/>
                <a:gd name="connsiteY13" fmla="*/ 1187069 h 2668139"/>
                <a:gd name="connsiteX14" fmla="*/ 1046834 w 1590278"/>
                <a:gd name="connsiteY14" fmla="*/ 1713908 h 2668139"/>
                <a:gd name="connsiteX15" fmla="*/ 1046834 w 1590278"/>
                <a:gd name="connsiteY15" fmla="*/ 1832245 h 2668139"/>
                <a:gd name="connsiteX16" fmla="*/ 1046834 w 1590278"/>
                <a:gd name="connsiteY16" fmla="*/ 2624843 h 2668139"/>
                <a:gd name="connsiteX17" fmla="*/ 1003538 w 1590278"/>
                <a:gd name="connsiteY17" fmla="*/ 2668139 h 2668139"/>
                <a:gd name="connsiteX18" fmla="*/ 830357 w 1590278"/>
                <a:gd name="connsiteY18" fmla="*/ 2668139 h 2668139"/>
                <a:gd name="connsiteX19" fmla="*/ 787061 w 1590278"/>
                <a:gd name="connsiteY19" fmla="*/ 2624843 h 2668139"/>
                <a:gd name="connsiteX20" fmla="*/ 787061 w 1590278"/>
                <a:gd name="connsiteY20" fmla="*/ 1940775 h 2668139"/>
                <a:gd name="connsiteX21" fmla="*/ 655443 w 1590278"/>
                <a:gd name="connsiteY21" fmla="*/ 1940775 h 2668139"/>
                <a:gd name="connsiteX22" fmla="*/ 655443 w 1590278"/>
                <a:gd name="connsiteY22" fmla="*/ 2624843 h 2668139"/>
                <a:gd name="connsiteX23" fmla="*/ 612147 w 1590278"/>
                <a:gd name="connsiteY23" fmla="*/ 2668139 h 2668139"/>
                <a:gd name="connsiteX24" fmla="*/ 438966 w 1590278"/>
                <a:gd name="connsiteY24" fmla="*/ 2668139 h 2668139"/>
                <a:gd name="connsiteX25" fmla="*/ 395670 w 1590278"/>
                <a:gd name="connsiteY25" fmla="*/ 2624843 h 2668139"/>
                <a:gd name="connsiteX26" fmla="*/ 395670 w 1590278"/>
                <a:gd name="connsiteY26" fmla="*/ 1832245 h 2668139"/>
                <a:gd name="connsiteX27" fmla="*/ 395670 w 1590278"/>
                <a:gd name="connsiteY27" fmla="*/ 1713908 h 2668139"/>
                <a:gd name="connsiteX28" fmla="*/ 395670 w 1590278"/>
                <a:gd name="connsiteY28" fmla="*/ 1329499 h 2668139"/>
                <a:gd name="connsiteX29" fmla="*/ 233765 w 1590278"/>
                <a:gd name="connsiteY29" fmla="*/ 1629191 h 2668139"/>
                <a:gd name="connsiteX30" fmla="*/ 175093 w 1590278"/>
                <a:gd name="connsiteY30" fmla="*/ 1646704 h 2668139"/>
                <a:gd name="connsiteX31" fmla="*/ 22725 w 1590278"/>
                <a:gd name="connsiteY31" fmla="*/ 1564389 h 2668139"/>
                <a:gd name="connsiteX32" fmla="*/ 5212 w 1590278"/>
                <a:gd name="connsiteY32" fmla="*/ 1505718 h 2668139"/>
                <a:gd name="connsiteX33" fmla="*/ 395670 w 1590278"/>
                <a:gd name="connsiteY33" fmla="*/ 782967 h 2668139"/>
                <a:gd name="connsiteX34" fmla="*/ 395670 w 1590278"/>
                <a:gd name="connsiteY34" fmla="*/ 781615 h 2668139"/>
                <a:gd name="connsiteX35" fmla="*/ 504200 w 1590278"/>
                <a:gd name="connsiteY35" fmla="*/ 673085 h 2668139"/>
                <a:gd name="connsiteX36" fmla="*/ 595147 w 1590278"/>
                <a:gd name="connsiteY36" fmla="*/ 673085 h 2668139"/>
                <a:gd name="connsiteX37" fmla="*/ 595147 w 1590278"/>
                <a:gd name="connsiteY37" fmla="*/ 582835 h 2668139"/>
                <a:gd name="connsiteX38" fmla="*/ 579378 w 1590278"/>
                <a:gd name="connsiteY38" fmla="*/ 577941 h 2668139"/>
                <a:gd name="connsiteX39" fmla="*/ 395670 w 1590278"/>
                <a:gd name="connsiteY39" fmla="*/ 300789 h 2668139"/>
                <a:gd name="connsiteX40" fmla="*/ 696459 w 1590278"/>
                <a:gd name="connsiteY40" fmla="*/ 0 h 2668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590278" h="2668139">
                  <a:moveTo>
                    <a:pt x="696459" y="0"/>
                  </a:moveTo>
                  <a:cubicBezTo>
                    <a:pt x="862580" y="0"/>
                    <a:pt x="997248" y="134668"/>
                    <a:pt x="997248" y="300789"/>
                  </a:cubicBezTo>
                  <a:cubicBezTo>
                    <a:pt x="997248" y="425380"/>
                    <a:pt x="921498" y="532278"/>
                    <a:pt x="813540" y="577941"/>
                  </a:cubicBezTo>
                  <a:lnTo>
                    <a:pt x="797770" y="582836"/>
                  </a:lnTo>
                  <a:lnTo>
                    <a:pt x="797770" y="673085"/>
                  </a:lnTo>
                  <a:lnTo>
                    <a:pt x="938304" y="673085"/>
                  </a:lnTo>
                  <a:cubicBezTo>
                    <a:pt x="968274" y="673085"/>
                    <a:pt x="995406" y="685233"/>
                    <a:pt x="1015046" y="704873"/>
                  </a:cubicBezTo>
                  <a:lnTo>
                    <a:pt x="1037967" y="738868"/>
                  </a:lnTo>
                  <a:lnTo>
                    <a:pt x="1060789" y="753442"/>
                  </a:lnTo>
                  <a:lnTo>
                    <a:pt x="1582472" y="1500202"/>
                  </a:lnTo>
                  <a:cubicBezTo>
                    <a:pt x="1596166" y="1519804"/>
                    <a:pt x="1591376" y="1546796"/>
                    <a:pt x="1571774" y="1560490"/>
                  </a:cubicBezTo>
                  <a:lnTo>
                    <a:pt x="1429805" y="1659669"/>
                  </a:lnTo>
                  <a:cubicBezTo>
                    <a:pt x="1410202" y="1673363"/>
                    <a:pt x="1383211" y="1668573"/>
                    <a:pt x="1369517" y="1648971"/>
                  </a:cubicBezTo>
                  <a:lnTo>
                    <a:pt x="1046834" y="1187069"/>
                  </a:lnTo>
                  <a:lnTo>
                    <a:pt x="1046834" y="1713908"/>
                  </a:lnTo>
                  <a:lnTo>
                    <a:pt x="1046834" y="1832245"/>
                  </a:lnTo>
                  <a:lnTo>
                    <a:pt x="1046834" y="2624843"/>
                  </a:lnTo>
                  <a:cubicBezTo>
                    <a:pt x="1046834" y="2648755"/>
                    <a:pt x="1027450" y="2668139"/>
                    <a:pt x="1003538" y="2668139"/>
                  </a:cubicBezTo>
                  <a:lnTo>
                    <a:pt x="830357" y="2668139"/>
                  </a:lnTo>
                  <a:cubicBezTo>
                    <a:pt x="806445" y="2668139"/>
                    <a:pt x="787061" y="2648755"/>
                    <a:pt x="787061" y="2624843"/>
                  </a:cubicBezTo>
                  <a:lnTo>
                    <a:pt x="787061" y="1940775"/>
                  </a:lnTo>
                  <a:lnTo>
                    <a:pt x="655443" y="1940775"/>
                  </a:lnTo>
                  <a:lnTo>
                    <a:pt x="655443" y="2624843"/>
                  </a:lnTo>
                  <a:cubicBezTo>
                    <a:pt x="655443" y="2648755"/>
                    <a:pt x="636059" y="2668139"/>
                    <a:pt x="612147" y="2668139"/>
                  </a:cubicBezTo>
                  <a:lnTo>
                    <a:pt x="438966" y="2668139"/>
                  </a:lnTo>
                  <a:cubicBezTo>
                    <a:pt x="415054" y="2668139"/>
                    <a:pt x="395670" y="2648755"/>
                    <a:pt x="395670" y="2624843"/>
                  </a:cubicBezTo>
                  <a:lnTo>
                    <a:pt x="395670" y="1832245"/>
                  </a:lnTo>
                  <a:lnTo>
                    <a:pt x="395670" y="1713908"/>
                  </a:lnTo>
                  <a:lnTo>
                    <a:pt x="395670" y="1329499"/>
                  </a:lnTo>
                  <a:lnTo>
                    <a:pt x="233765" y="1629191"/>
                  </a:lnTo>
                  <a:cubicBezTo>
                    <a:pt x="222399" y="1650229"/>
                    <a:pt x="196131" y="1658070"/>
                    <a:pt x="175093" y="1646704"/>
                  </a:cubicBezTo>
                  <a:lnTo>
                    <a:pt x="22725" y="1564389"/>
                  </a:lnTo>
                  <a:cubicBezTo>
                    <a:pt x="1687" y="1553024"/>
                    <a:pt x="-6154" y="1526756"/>
                    <a:pt x="5212" y="1505718"/>
                  </a:cubicBezTo>
                  <a:lnTo>
                    <a:pt x="395670" y="782967"/>
                  </a:lnTo>
                  <a:lnTo>
                    <a:pt x="395670" y="781615"/>
                  </a:lnTo>
                  <a:cubicBezTo>
                    <a:pt x="395670" y="721676"/>
                    <a:pt x="444261" y="673085"/>
                    <a:pt x="504200" y="673085"/>
                  </a:cubicBezTo>
                  <a:lnTo>
                    <a:pt x="595147" y="673085"/>
                  </a:lnTo>
                  <a:lnTo>
                    <a:pt x="595147" y="582835"/>
                  </a:lnTo>
                  <a:lnTo>
                    <a:pt x="579378" y="577941"/>
                  </a:lnTo>
                  <a:cubicBezTo>
                    <a:pt x="471421" y="532278"/>
                    <a:pt x="395670" y="425380"/>
                    <a:pt x="395670" y="300789"/>
                  </a:cubicBezTo>
                  <a:cubicBezTo>
                    <a:pt x="395670" y="134668"/>
                    <a:pt x="530338" y="0"/>
                    <a:pt x="696459" y="0"/>
                  </a:cubicBezTo>
                  <a:close/>
                </a:path>
              </a:pathLst>
            </a:custGeom>
            <a:solidFill>
              <a:srgbClr val="7030A0"/>
            </a:solidFill>
            <a:ln>
              <a:solidFill>
                <a:schemeClr val="tx1"/>
              </a:solidFill>
            </a:ln>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64" name="Freeform 63"/>
            <p:cNvSpPr/>
            <p:nvPr/>
          </p:nvSpPr>
          <p:spPr>
            <a:xfrm>
              <a:off x="5665692" y="2900226"/>
              <a:ext cx="445914" cy="748146"/>
            </a:xfrm>
            <a:custGeom>
              <a:avLst/>
              <a:gdLst>
                <a:gd name="connsiteX0" fmla="*/ 696459 w 1590278"/>
                <a:gd name="connsiteY0" fmla="*/ 0 h 2668139"/>
                <a:gd name="connsiteX1" fmla="*/ 997248 w 1590278"/>
                <a:gd name="connsiteY1" fmla="*/ 300789 h 2668139"/>
                <a:gd name="connsiteX2" fmla="*/ 813540 w 1590278"/>
                <a:gd name="connsiteY2" fmla="*/ 577941 h 2668139"/>
                <a:gd name="connsiteX3" fmla="*/ 797770 w 1590278"/>
                <a:gd name="connsiteY3" fmla="*/ 582836 h 2668139"/>
                <a:gd name="connsiteX4" fmla="*/ 797770 w 1590278"/>
                <a:gd name="connsiteY4" fmla="*/ 673085 h 2668139"/>
                <a:gd name="connsiteX5" fmla="*/ 938304 w 1590278"/>
                <a:gd name="connsiteY5" fmla="*/ 673085 h 2668139"/>
                <a:gd name="connsiteX6" fmla="*/ 1015046 w 1590278"/>
                <a:gd name="connsiteY6" fmla="*/ 704873 h 2668139"/>
                <a:gd name="connsiteX7" fmla="*/ 1037967 w 1590278"/>
                <a:gd name="connsiteY7" fmla="*/ 738868 h 2668139"/>
                <a:gd name="connsiteX8" fmla="*/ 1060789 w 1590278"/>
                <a:gd name="connsiteY8" fmla="*/ 753442 h 2668139"/>
                <a:gd name="connsiteX9" fmla="*/ 1582472 w 1590278"/>
                <a:gd name="connsiteY9" fmla="*/ 1500202 h 2668139"/>
                <a:gd name="connsiteX10" fmla="*/ 1571774 w 1590278"/>
                <a:gd name="connsiteY10" fmla="*/ 1560490 h 2668139"/>
                <a:gd name="connsiteX11" fmla="*/ 1429805 w 1590278"/>
                <a:gd name="connsiteY11" fmla="*/ 1659669 h 2668139"/>
                <a:gd name="connsiteX12" fmla="*/ 1369517 w 1590278"/>
                <a:gd name="connsiteY12" fmla="*/ 1648971 h 2668139"/>
                <a:gd name="connsiteX13" fmla="*/ 1046834 w 1590278"/>
                <a:gd name="connsiteY13" fmla="*/ 1187069 h 2668139"/>
                <a:gd name="connsiteX14" fmla="*/ 1046834 w 1590278"/>
                <a:gd name="connsiteY14" fmla="*/ 1713908 h 2668139"/>
                <a:gd name="connsiteX15" fmla="*/ 1046834 w 1590278"/>
                <a:gd name="connsiteY15" fmla="*/ 1832245 h 2668139"/>
                <a:gd name="connsiteX16" fmla="*/ 1046834 w 1590278"/>
                <a:gd name="connsiteY16" fmla="*/ 2624843 h 2668139"/>
                <a:gd name="connsiteX17" fmla="*/ 1003538 w 1590278"/>
                <a:gd name="connsiteY17" fmla="*/ 2668139 h 2668139"/>
                <a:gd name="connsiteX18" fmla="*/ 830357 w 1590278"/>
                <a:gd name="connsiteY18" fmla="*/ 2668139 h 2668139"/>
                <a:gd name="connsiteX19" fmla="*/ 787061 w 1590278"/>
                <a:gd name="connsiteY19" fmla="*/ 2624843 h 2668139"/>
                <a:gd name="connsiteX20" fmla="*/ 787061 w 1590278"/>
                <a:gd name="connsiteY20" fmla="*/ 1940775 h 2668139"/>
                <a:gd name="connsiteX21" fmla="*/ 655443 w 1590278"/>
                <a:gd name="connsiteY21" fmla="*/ 1940775 h 2668139"/>
                <a:gd name="connsiteX22" fmla="*/ 655443 w 1590278"/>
                <a:gd name="connsiteY22" fmla="*/ 2624843 h 2668139"/>
                <a:gd name="connsiteX23" fmla="*/ 612147 w 1590278"/>
                <a:gd name="connsiteY23" fmla="*/ 2668139 h 2668139"/>
                <a:gd name="connsiteX24" fmla="*/ 438966 w 1590278"/>
                <a:gd name="connsiteY24" fmla="*/ 2668139 h 2668139"/>
                <a:gd name="connsiteX25" fmla="*/ 395670 w 1590278"/>
                <a:gd name="connsiteY25" fmla="*/ 2624843 h 2668139"/>
                <a:gd name="connsiteX26" fmla="*/ 395670 w 1590278"/>
                <a:gd name="connsiteY26" fmla="*/ 1832245 h 2668139"/>
                <a:gd name="connsiteX27" fmla="*/ 395670 w 1590278"/>
                <a:gd name="connsiteY27" fmla="*/ 1713908 h 2668139"/>
                <a:gd name="connsiteX28" fmla="*/ 395670 w 1590278"/>
                <a:gd name="connsiteY28" fmla="*/ 1329499 h 2668139"/>
                <a:gd name="connsiteX29" fmla="*/ 233765 w 1590278"/>
                <a:gd name="connsiteY29" fmla="*/ 1629191 h 2668139"/>
                <a:gd name="connsiteX30" fmla="*/ 175093 w 1590278"/>
                <a:gd name="connsiteY30" fmla="*/ 1646704 h 2668139"/>
                <a:gd name="connsiteX31" fmla="*/ 22725 w 1590278"/>
                <a:gd name="connsiteY31" fmla="*/ 1564389 h 2668139"/>
                <a:gd name="connsiteX32" fmla="*/ 5212 w 1590278"/>
                <a:gd name="connsiteY32" fmla="*/ 1505718 h 2668139"/>
                <a:gd name="connsiteX33" fmla="*/ 395670 w 1590278"/>
                <a:gd name="connsiteY33" fmla="*/ 782967 h 2668139"/>
                <a:gd name="connsiteX34" fmla="*/ 395670 w 1590278"/>
                <a:gd name="connsiteY34" fmla="*/ 781615 h 2668139"/>
                <a:gd name="connsiteX35" fmla="*/ 504200 w 1590278"/>
                <a:gd name="connsiteY35" fmla="*/ 673085 h 2668139"/>
                <a:gd name="connsiteX36" fmla="*/ 595147 w 1590278"/>
                <a:gd name="connsiteY36" fmla="*/ 673085 h 2668139"/>
                <a:gd name="connsiteX37" fmla="*/ 595147 w 1590278"/>
                <a:gd name="connsiteY37" fmla="*/ 582835 h 2668139"/>
                <a:gd name="connsiteX38" fmla="*/ 579378 w 1590278"/>
                <a:gd name="connsiteY38" fmla="*/ 577941 h 2668139"/>
                <a:gd name="connsiteX39" fmla="*/ 395670 w 1590278"/>
                <a:gd name="connsiteY39" fmla="*/ 300789 h 2668139"/>
                <a:gd name="connsiteX40" fmla="*/ 696459 w 1590278"/>
                <a:gd name="connsiteY40" fmla="*/ 0 h 2668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590278" h="2668139">
                  <a:moveTo>
                    <a:pt x="696459" y="0"/>
                  </a:moveTo>
                  <a:cubicBezTo>
                    <a:pt x="862580" y="0"/>
                    <a:pt x="997248" y="134668"/>
                    <a:pt x="997248" y="300789"/>
                  </a:cubicBezTo>
                  <a:cubicBezTo>
                    <a:pt x="997248" y="425380"/>
                    <a:pt x="921498" y="532278"/>
                    <a:pt x="813540" y="577941"/>
                  </a:cubicBezTo>
                  <a:lnTo>
                    <a:pt x="797770" y="582836"/>
                  </a:lnTo>
                  <a:lnTo>
                    <a:pt x="797770" y="673085"/>
                  </a:lnTo>
                  <a:lnTo>
                    <a:pt x="938304" y="673085"/>
                  </a:lnTo>
                  <a:cubicBezTo>
                    <a:pt x="968274" y="673085"/>
                    <a:pt x="995406" y="685233"/>
                    <a:pt x="1015046" y="704873"/>
                  </a:cubicBezTo>
                  <a:lnTo>
                    <a:pt x="1037967" y="738868"/>
                  </a:lnTo>
                  <a:lnTo>
                    <a:pt x="1060789" y="753442"/>
                  </a:lnTo>
                  <a:lnTo>
                    <a:pt x="1582472" y="1500202"/>
                  </a:lnTo>
                  <a:cubicBezTo>
                    <a:pt x="1596166" y="1519804"/>
                    <a:pt x="1591376" y="1546796"/>
                    <a:pt x="1571774" y="1560490"/>
                  </a:cubicBezTo>
                  <a:lnTo>
                    <a:pt x="1429805" y="1659669"/>
                  </a:lnTo>
                  <a:cubicBezTo>
                    <a:pt x="1410202" y="1673363"/>
                    <a:pt x="1383211" y="1668573"/>
                    <a:pt x="1369517" y="1648971"/>
                  </a:cubicBezTo>
                  <a:lnTo>
                    <a:pt x="1046834" y="1187069"/>
                  </a:lnTo>
                  <a:lnTo>
                    <a:pt x="1046834" y="1713908"/>
                  </a:lnTo>
                  <a:lnTo>
                    <a:pt x="1046834" y="1832245"/>
                  </a:lnTo>
                  <a:lnTo>
                    <a:pt x="1046834" y="2624843"/>
                  </a:lnTo>
                  <a:cubicBezTo>
                    <a:pt x="1046834" y="2648755"/>
                    <a:pt x="1027450" y="2668139"/>
                    <a:pt x="1003538" y="2668139"/>
                  </a:cubicBezTo>
                  <a:lnTo>
                    <a:pt x="830357" y="2668139"/>
                  </a:lnTo>
                  <a:cubicBezTo>
                    <a:pt x="806445" y="2668139"/>
                    <a:pt x="787061" y="2648755"/>
                    <a:pt x="787061" y="2624843"/>
                  </a:cubicBezTo>
                  <a:lnTo>
                    <a:pt x="787061" y="1940775"/>
                  </a:lnTo>
                  <a:lnTo>
                    <a:pt x="655443" y="1940775"/>
                  </a:lnTo>
                  <a:lnTo>
                    <a:pt x="655443" y="2624843"/>
                  </a:lnTo>
                  <a:cubicBezTo>
                    <a:pt x="655443" y="2648755"/>
                    <a:pt x="636059" y="2668139"/>
                    <a:pt x="612147" y="2668139"/>
                  </a:cubicBezTo>
                  <a:lnTo>
                    <a:pt x="438966" y="2668139"/>
                  </a:lnTo>
                  <a:cubicBezTo>
                    <a:pt x="415054" y="2668139"/>
                    <a:pt x="395670" y="2648755"/>
                    <a:pt x="395670" y="2624843"/>
                  </a:cubicBezTo>
                  <a:lnTo>
                    <a:pt x="395670" y="1832245"/>
                  </a:lnTo>
                  <a:lnTo>
                    <a:pt x="395670" y="1713908"/>
                  </a:lnTo>
                  <a:lnTo>
                    <a:pt x="395670" y="1329499"/>
                  </a:lnTo>
                  <a:lnTo>
                    <a:pt x="233765" y="1629191"/>
                  </a:lnTo>
                  <a:cubicBezTo>
                    <a:pt x="222399" y="1650229"/>
                    <a:pt x="196131" y="1658070"/>
                    <a:pt x="175093" y="1646704"/>
                  </a:cubicBezTo>
                  <a:lnTo>
                    <a:pt x="22725" y="1564389"/>
                  </a:lnTo>
                  <a:cubicBezTo>
                    <a:pt x="1687" y="1553024"/>
                    <a:pt x="-6154" y="1526756"/>
                    <a:pt x="5212" y="1505718"/>
                  </a:cubicBezTo>
                  <a:lnTo>
                    <a:pt x="395670" y="782967"/>
                  </a:lnTo>
                  <a:lnTo>
                    <a:pt x="395670" y="781615"/>
                  </a:lnTo>
                  <a:cubicBezTo>
                    <a:pt x="395670" y="721676"/>
                    <a:pt x="444261" y="673085"/>
                    <a:pt x="504200" y="673085"/>
                  </a:cubicBezTo>
                  <a:lnTo>
                    <a:pt x="595147" y="673085"/>
                  </a:lnTo>
                  <a:lnTo>
                    <a:pt x="595147" y="582835"/>
                  </a:lnTo>
                  <a:lnTo>
                    <a:pt x="579378" y="577941"/>
                  </a:lnTo>
                  <a:cubicBezTo>
                    <a:pt x="471421" y="532278"/>
                    <a:pt x="395670" y="425380"/>
                    <a:pt x="395670" y="300789"/>
                  </a:cubicBezTo>
                  <a:cubicBezTo>
                    <a:pt x="395670" y="134668"/>
                    <a:pt x="530338" y="0"/>
                    <a:pt x="696459" y="0"/>
                  </a:cubicBezTo>
                  <a:close/>
                </a:path>
              </a:pathLst>
            </a:custGeom>
            <a:solidFill>
              <a:schemeClr val="accent6"/>
            </a:solidFill>
            <a:ln>
              <a:solidFill>
                <a:schemeClr val="tx1"/>
              </a:solidFill>
            </a:ln>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65" name="Freeform 64"/>
            <p:cNvSpPr/>
            <p:nvPr/>
          </p:nvSpPr>
          <p:spPr>
            <a:xfrm>
              <a:off x="6171383" y="2900226"/>
              <a:ext cx="445914" cy="748146"/>
            </a:xfrm>
            <a:custGeom>
              <a:avLst/>
              <a:gdLst>
                <a:gd name="connsiteX0" fmla="*/ 696459 w 1590278"/>
                <a:gd name="connsiteY0" fmla="*/ 0 h 2668139"/>
                <a:gd name="connsiteX1" fmla="*/ 997248 w 1590278"/>
                <a:gd name="connsiteY1" fmla="*/ 300789 h 2668139"/>
                <a:gd name="connsiteX2" fmla="*/ 813540 w 1590278"/>
                <a:gd name="connsiteY2" fmla="*/ 577941 h 2668139"/>
                <a:gd name="connsiteX3" fmla="*/ 797770 w 1590278"/>
                <a:gd name="connsiteY3" fmla="*/ 582836 h 2668139"/>
                <a:gd name="connsiteX4" fmla="*/ 797770 w 1590278"/>
                <a:gd name="connsiteY4" fmla="*/ 673085 h 2668139"/>
                <a:gd name="connsiteX5" fmla="*/ 938304 w 1590278"/>
                <a:gd name="connsiteY5" fmla="*/ 673085 h 2668139"/>
                <a:gd name="connsiteX6" fmla="*/ 1015046 w 1590278"/>
                <a:gd name="connsiteY6" fmla="*/ 704873 h 2668139"/>
                <a:gd name="connsiteX7" fmla="*/ 1037967 w 1590278"/>
                <a:gd name="connsiteY7" fmla="*/ 738868 h 2668139"/>
                <a:gd name="connsiteX8" fmla="*/ 1060789 w 1590278"/>
                <a:gd name="connsiteY8" fmla="*/ 753442 h 2668139"/>
                <a:gd name="connsiteX9" fmla="*/ 1582472 w 1590278"/>
                <a:gd name="connsiteY9" fmla="*/ 1500202 h 2668139"/>
                <a:gd name="connsiteX10" fmla="*/ 1571774 w 1590278"/>
                <a:gd name="connsiteY10" fmla="*/ 1560490 h 2668139"/>
                <a:gd name="connsiteX11" fmla="*/ 1429805 w 1590278"/>
                <a:gd name="connsiteY11" fmla="*/ 1659669 h 2668139"/>
                <a:gd name="connsiteX12" fmla="*/ 1369517 w 1590278"/>
                <a:gd name="connsiteY12" fmla="*/ 1648971 h 2668139"/>
                <a:gd name="connsiteX13" fmla="*/ 1046834 w 1590278"/>
                <a:gd name="connsiteY13" fmla="*/ 1187069 h 2668139"/>
                <a:gd name="connsiteX14" fmla="*/ 1046834 w 1590278"/>
                <a:gd name="connsiteY14" fmla="*/ 1713908 h 2668139"/>
                <a:gd name="connsiteX15" fmla="*/ 1046834 w 1590278"/>
                <a:gd name="connsiteY15" fmla="*/ 1832245 h 2668139"/>
                <a:gd name="connsiteX16" fmla="*/ 1046834 w 1590278"/>
                <a:gd name="connsiteY16" fmla="*/ 2624843 h 2668139"/>
                <a:gd name="connsiteX17" fmla="*/ 1003538 w 1590278"/>
                <a:gd name="connsiteY17" fmla="*/ 2668139 h 2668139"/>
                <a:gd name="connsiteX18" fmla="*/ 830357 w 1590278"/>
                <a:gd name="connsiteY18" fmla="*/ 2668139 h 2668139"/>
                <a:gd name="connsiteX19" fmla="*/ 787061 w 1590278"/>
                <a:gd name="connsiteY19" fmla="*/ 2624843 h 2668139"/>
                <a:gd name="connsiteX20" fmla="*/ 787061 w 1590278"/>
                <a:gd name="connsiteY20" fmla="*/ 1940775 h 2668139"/>
                <a:gd name="connsiteX21" fmla="*/ 655443 w 1590278"/>
                <a:gd name="connsiteY21" fmla="*/ 1940775 h 2668139"/>
                <a:gd name="connsiteX22" fmla="*/ 655443 w 1590278"/>
                <a:gd name="connsiteY22" fmla="*/ 2624843 h 2668139"/>
                <a:gd name="connsiteX23" fmla="*/ 612147 w 1590278"/>
                <a:gd name="connsiteY23" fmla="*/ 2668139 h 2668139"/>
                <a:gd name="connsiteX24" fmla="*/ 438966 w 1590278"/>
                <a:gd name="connsiteY24" fmla="*/ 2668139 h 2668139"/>
                <a:gd name="connsiteX25" fmla="*/ 395670 w 1590278"/>
                <a:gd name="connsiteY25" fmla="*/ 2624843 h 2668139"/>
                <a:gd name="connsiteX26" fmla="*/ 395670 w 1590278"/>
                <a:gd name="connsiteY26" fmla="*/ 1832245 h 2668139"/>
                <a:gd name="connsiteX27" fmla="*/ 395670 w 1590278"/>
                <a:gd name="connsiteY27" fmla="*/ 1713908 h 2668139"/>
                <a:gd name="connsiteX28" fmla="*/ 395670 w 1590278"/>
                <a:gd name="connsiteY28" fmla="*/ 1329499 h 2668139"/>
                <a:gd name="connsiteX29" fmla="*/ 233765 w 1590278"/>
                <a:gd name="connsiteY29" fmla="*/ 1629191 h 2668139"/>
                <a:gd name="connsiteX30" fmla="*/ 175093 w 1590278"/>
                <a:gd name="connsiteY30" fmla="*/ 1646704 h 2668139"/>
                <a:gd name="connsiteX31" fmla="*/ 22725 w 1590278"/>
                <a:gd name="connsiteY31" fmla="*/ 1564389 h 2668139"/>
                <a:gd name="connsiteX32" fmla="*/ 5212 w 1590278"/>
                <a:gd name="connsiteY32" fmla="*/ 1505718 h 2668139"/>
                <a:gd name="connsiteX33" fmla="*/ 395670 w 1590278"/>
                <a:gd name="connsiteY33" fmla="*/ 782967 h 2668139"/>
                <a:gd name="connsiteX34" fmla="*/ 395670 w 1590278"/>
                <a:gd name="connsiteY34" fmla="*/ 781615 h 2668139"/>
                <a:gd name="connsiteX35" fmla="*/ 504200 w 1590278"/>
                <a:gd name="connsiteY35" fmla="*/ 673085 h 2668139"/>
                <a:gd name="connsiteX36" fmla="*/ 595147 w 1590278"/>
                <a:gd name="connsiteY36" fmla="*/ 673085 h 2668139"/>
                <a:gd name="connsiteX37" fmla="*/ 595147 w 1590278"/>
                <a:gd name="connsiteY37" fmla="*/ 582835 h 2668139"/>
                <a:gd name="connsiteX38" fmla="*/ 579378 w 1590278"/>
                <a:gd name="connsiteY38" fmla="*/ 577941 h 2668139"/>
                <a:gd name="connsiteX39" fmla="*/ 395670 w 1590278"/>
                <a:gd name="connsiteY39" fmla="*/ 300789 h 2668139"/>
                <a:gd name="connsiteX40" fmla="*/ 696459 w 1590278"/>
                <a:gd name="connsiteY40" fmla="*/ 0 h 2668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590278" h="2668139">
                  <a:moveTo>
                    <a:pt x="696459" y="0"/>
                  </a:moveTo>
                  <a:cubicBezTo>
                    <a:pt x="862580" y="0"/>
                    <a:pt x="997248" y="134668"/>
                    <a:pt x="997248" y="300789"/>
                  </a:cubicBezTo>
                  <a:cubicBezTo>
                    <a:pt x="997248" y="425380"/>
                    <a:pt x="921498" y="532278"/>
                    <a:pt x="813540" y="577941"/>
                  </a:cubicBezTo>
                  <a:lnTo>
                    <a:pt x="797770" y="582836"/>
                  </a:lnTo>
                  <a:lnTo>
                    <a:pt x="797770" y="673085"/>
                  </a:lnTo>
                  <a:lnTo>
                    <a:pt x="938304" y="673085"/>
                  </a:lnTo>
                  <a:cubicBezTo>
                    <a:pt x="968274" y="673085"/>
                    <a:pt x="995406" y="685233"/>
                    <a:pt x="1015046" y="704873"/>
                  </a:cubicBezTo>
                  <a:lnTo>
                    <a:pt x="1037967" y="738868"/>
                  </a:lnTo>
                  <a:lnTo>
                    <a:pt x="1060789" y="753442"/>
                  </a:lnTo>
                  <a:lnTo>
                    <a:pt x="1582472" y="1500202"/>
                  </a:lnTo>
                  <a:cubicBezTo>
                    <a:pt x="1596166" y="1519804"/>
                    <a:pt x="1591376" y="1546796"/>
                    <a:pt x="1571774" y="1560490"/>
                  </a:cubicBezTo>
                  <a:lnTo>
                    <a:pt x="1429805" y="1659669"/>
                  </a:lnTo>
                  <a:cubicBezTo>
                    <a:pt x="1410202" y="1673363"/>
                    <a:pt x="1383211" y="1668573"/>
                    <a:pt x="1369517" y="1648971"/>
                  </a:cubicBezTo>
                  <a:lnTo>
                    <a:pt x="1046834" y="1187069"/>
                  </a:lnTo>
                  <a:lnTo>
                    <a:pt x="1046834" y="1713908"/>
                  </a:lnTo>
                  <a:lnTo>
                    <a:pt x="1046834" y="1832245"/>
                  </a:lnTo>
                  <a:lnTo>
                    <a:pt x="1046834" y="2624843"/>
                  </a:lnTo>
                  <a:cubicBezTo>
                    <a:pt x="1046834" y="2648755"/>
                    <a:pt x="1027450" y="2668139"/>
                    <a:pt x="1003538" y="2668139"/>
                  </a:cubicBezTo>
                  <a:lnTo>
                    <a:pt x="830357" y="2668139"/>
                  </a:lnTo>
                  <a:cubicBezTo>
                    <a:pt x="806445" y="2668139"/>
                    <a:pt x="787061" y="2648755"/>
                    <a:pt x="787061" y="2624843"/>
                  </a:cubicBezTo>
                  <a:lnTo>
                    <a:pt x="787061" y="1940775"/>
                  </a:lnTo>
                  <a:lnTo>
                    <a:pt x="655443" y="1940775"/>
                  </a:lnTo>
                  <a:lnTo>
                    <a:pt x="655443" y="2624843"/>
                  </a:lnTo>
                  <a:cubicBezTo>
                    <a:pt x="655443" y="2648755"/>
                    <a:pt x="636059" y="2668139"/>
                    <a:pt x="612147" y="2668139"/>
                  </a:cubicBezTo>
                  <a:lnTo>
                    <a:pt x="438966" y="2668139"/>
                  </a:lnTo>
                  <a:cubicBezTo>
                    <a:pt x="415054" y="2668139"/>
                    <a:pt x="395670" y="2648755"/>
                    <a:pt x="395670" y="2624843"/>
                  </a:cubicBezTo>
                  <a:lnTo>
                    <a:pt x="395670" y="1832245"/>
                  </a:lnTo>
                  <a:lnTo>
                    <a:pt x="395670" y="1713908"/>
                  </a:lnTo>
                  <a:lnTo>
                    <a:pt x="395670" y="1329499"/>
                  </a:lnTo>
                  <a:lnTo>
                    <a:pt x="233765" y="1629191"/>
                  </a:lnTo>
                  <a:cubicBezTo>
                    <a:pt x="222399" y="1650229"/>
                    <a:pt x="196131" y="1658070"/>
                    <a:pt x="175093" y="1646704"/>
                  </a:cubicBezTo>
                  <a:lnTo>
                    <a:pt x="22725" y="1564389"/>
                  </a:lnTo>
                  <a:cubicBezTo>
                    <a:pt x="1687" y="1553024"/>
                    <a:pt x="-6154" y="1526756"/>
                    <a:pt x="5212" y="1505718"/>
                  </a:cubicBezTo>
                  <a:lnTo>
                    <a:pt x="395670" y="782967"/>
                  </a:lnTo>
                  <a:lnTo>
                    <a:pt x="395670" y="781615"/>
                  </a:lnTo>
                  <a:cubicBezTo>
                    <a:pt x="395670" y="721676"/>
                    <a:pt x="444261" y="673085"/>
                    <a:pt x="504200" y="673085"/>
                  </a:cubicBezTo>
                  <a:lnTo>
                    <a:pt x="595147" y="673085"/>
                  </a:lnTo>
                  <a:lnTo>
                    <a:pt x="595147" y="582835"/>
                  </a:lnTo>
                  <a:lnTo>
                    <a:pt x="579378" y="577941"/>
                  </a:lnTo>
                  <a:cubicBezTo>
                    <a:pt x="471421" y="532278"/>
                    <a:pt x="395670" y="425380"/>
                    <a:pt x="395670" y="300789"/>
                  </a:cubicBezTo>
                  <a:cubicBezTo>
                    <a:pt x="395670" y="134668"/>
                    <a:pt x="530338" y="0"/>
                    <a:pt x="696459" y="0"/>
                  </a:cubicBezTo>
                  <a:close/>
                </a:path>
              </a:pathLst>
            </a:custGeom>
            <a:solidFill>
              <a:schemeClr val="accent4"/>
            </a:solidFill>
            <a:ln>
              <a:solidFill>
                <a:schemeClr val="tx1"/>
              </a:solidFill>
            </a:ln>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grpSp>
      <p:grpSp>
        <p:nvGrpSpPr>
          <p:cNvPr id="66" name="Group 65"/>
          <p:cNvGrpSpPr/>
          <p:nvPr/>
        </p:nvGrpSpPr>
        <p:grpSpPr>
          <a:xfrm>
            <a:off x="8054429" y="3279366"/>
            <a:ext cx="1962987" cy="748146"/>
            <a:chOff x="4654310" y="2900226"/>
            <a:chExt cx="1962987" cy="748146"/>
          </a:xfrm>
        </p:grpSpPr>
        <p:sp>
          <p:nvSpPr>
            <p:cNvPr id="67" name="Freeform 66"/>
            <p:cNvSpPr/>
            <p:nvPr/>
          </p:nvSpPr>
          <p:spPr>
            <a:xfrm>
              <a:off x="4654310" y="2900226"/>
              <a:ext cx="445914" cy="748146"/>
            </a:xfrm>
            <a:custGeom>
              <a:avLst/>
              <a:gdLst>
                <a:gd name="connsiteX0" fmla="*/ 696459 w 1590278"/>
                <a:gd name="connsiteY0" fmla="*/ 0 h 2668139"/>
                <a:gd name="connsiteX1" fmla="*/ 997248 w 1590278"/>
                <a:gd name="connsiteY1" fmla="*/ 300789 h 2668139"/>
                <a:gd name="connsiteX2" fmla="*/ 813540 w 1590278"/>
                <a:gd name="connsiteY2" fmla="*/ 577941 h 2668139"/>
                <a:gd name="connsiteX3" fmla="*/ 797770 w 1590278"/>
                <a:gd name="connsiteY3" fmla="*/ 582836 h 2668139"/>
                <a:gd name="connsiteX4" fmla="*/ 797770 w 1590278"/>
                <a:gd name="connsiteY4" fmla="*/ 673085 h 2668139"/>
                <a:gd name="connsiteX5" fmla="*/ 938304 w 1590278"/>
                <a:gd name="connsiteY5" fmla="*/ 673085 h 2668139"/>
                <a:gd name="connsiteX6" fmla="*/ 1015046 w 1590278"/>
                <a:gd name="connsiteY6" fmla="*/ 704873 h 2668139"/>
                <a:gd name="connsiteX7" fmla="*/ 1037967 w 1590278"/>
                <a:gd name="connsiteY7" fmla="*/ 738868 h 2668139"/>
                <a:gd name="connsiteX8" fmla="*/ 1060789 w 1590278"/>
                <a:gd name="connsiteY8" fmla="*/ 753442 h 2668139"/>
                <a:gd name="connsiteX9" fmla="*/ 1582472 w 1590278"/>
                <a:gd name="connsiteY9" fmla="*/ 1500202 h 2668139"/>
                <a:gd name="connsiteX10" fmla="*/ 1571774 w 1590278"/>
                <a:gd name="connsiteY10" fmla="*/ 1560490 h 2668139"/>
                <a:gd name="connsiteX11" fmla="*/ 1429805 w 1590278"/>
                <a:gd name="connsiteY11" fmla="*/ 1659669 h 2668139"/>
                <a:gd name="connsiteX12" fmla="*/ 1369517 w 1590278"/>
                <a:gd name="connsiteY12" fmla="*/ 1648971 h 2668139"/>
                <a:gd name="connsiteX13" fmla="*/ 1046834 w 1590278"/>
                <a:gd name="connsiteY13" fmla="*/ 1187069 h 2668139"/>
                <a:gd name="connsiteX14" fmla="*/ 1046834 w 1590278"/>
                <a:gd name="connsiteY14" fmla="*/ 1713908 h 2668139"/>
                <a:gd name="connsiteX15" fmla="*/ 1046834 w 1590278"/>
                <a:gd name="connsiteY15" fmla="*/ 1832245 h 2668139"/>
                <a:gd name="connsiteX16" fmla="*/ 1046834 w 1590278"/>
                <a:gd name="connsiteY16" fmla="*/ 2624843 h 2668139"/>
                <a:gd name="connsiteX17" fmla="*/ 1003538 w 1590278"/>
                <a:gd name="connsiteY17" fmla="*/ 2668139 h 2668139"/>
                <a:gd name="connsiteX18" fmla="*/ 830357 w 1590278"/>
                <a:gd name="connsiteY18" fmla="*/ 2668139 h 2668139"/>
                <a:gd name="connsiteX19" fmla="*/ 787061 w 1590278"/>
                <a:gd name="connsiteY19" fmla="*/ 2624843 h 2668139"/>
                <a:gd name="connsiteX20" fmla="*/ 787061 w 1590278"/>
                <a:gd name="connsiteY20" fmla="*/ 1940775 h 2668139"/>
                <a:gd name="connsiteX21" fmla="*/ 655443 w 1590278"/>
                <a:gd name="connsiteY21" fmla="*/ 1940775 h 2668139"/>
                <a:gd name="connsiteX22" fmla="*/ 655443 w 1590278"/>
                <a:gd name="connsiteY22" fmla="*/ 2624843 h 2668139"/>
                <a:gd name="connsiteX23" fmla="*/ 612147 w 1590278"/>
                <a:gd name="connsiteY23" fmla="*/ 2668139 h 2668139"/>
                <a:gd name="connsiteX24" fmla="*/ 438966 w 1590278"/>
                <a:gd name="connsiteY24" fmla="*/ 2668139 h 2668139"/>
                <a:gd name="connsiteX25" fmla="*/ 395670 w 1590278"/>
                <a:gd name="connsiteY25" fmla="*/ 2624843 h 2668139"/>
                <a:gd name="connsiteX26" fmla="*/ 395670 w 1590278"/>
                <a:gd name="connsiteY26" fmla="*/ 1832245 h 2668139"/>
                <a:gd name="connsiteX27" fmla="*/ 395670 w 1590278"/>
                <a:gd name="connsiteY27" fmla="*/ 1713908 h 2668139"/>
                <a:gd name="connsiteX28" fmla="*/ 395670 w 1590278"/>
                <a:gd name="connsiteY28" fmla="*/ 1329499 h 2668139"/>
                <a:gd name="connsiteX29" fmla="*/ 233765 w 1590278"/>
                <a:gd name="connsiteY29" fmla="*/ 1629191 h 2668139"/>
                <a:gd name="connsiteX30" fmla="*/ 175093 w 1590278"/>
                <a:gd name="connsiteY30" fmla="*/ 1646704 h 2668139"/>
                <a:gd name="connsiteX31" fmla="*/ 22725 w 1590278"/>
                <a:gd name="connsiteY31" fmla="*/ 1564389 h 2668139"/>
                <a:gd name="connsiteX32" fmla="*/ 5212 w 1590278"/>
                <a:gd name="connsiteY32" fmla="*/ 1505718 h 2668139"/>
                <a:gd name="connsiteX33" fmla="*/ 395670 w 1590278"/>
                <a:gd name="connsiteY33" fmla="*/ 782967 h 2668139"/>
                <a:gd name="connsiteX34" fmla="*/ 395670 w 1590278"/>
                <a:gd name="connsiteY34" fmla="*/ 781615 h 2668139"/>
                <a:gd name="connsiteX35" fmla="*/ 504200 w 1590278"/>
                <a:gd name="connsiteY35" fmla="*/ 673085 h 2668139"/>
                <a:gd name="connsiteX36" fmla="*/ 595147 w 1590278"/>
                <a:gd name="connsiteY36" fmla="*/ 673085 h 2668139"/>
                <a:gd name="connsiteX37" fmla="*/ 595147 w 1590278"/>
                <a:gd name="connsiteY37" fmla="*/ 582835 h 2668139"/>
                <a:gd name="connsiteX38" fmla="*/ 579378 w 1590278"/>
                <a:gd name="connsiteY38" fmla="*/ 577941 h 2668139"/>
                <a:gd name="connsiteX39" fmla="*/ 395670 w 1590278"/>
                <a:gd name="connsiteY39" fmla="*/ 300789 h 2668139"/>
                <a:gd name="connsiteX40" fmla="*/ 696459 w 1590278"/>
                <a:gd name="connsiteY40" fmla="*/ 0 h 2668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590278" h="2668139">
                  <a:moveTo>
                    <a:pt x="696459" y="0"/>
                  </a:moveTo>
                  <a:cubicBezTo>
                    <a:pt x="862580" y="0"/>
                    <a:pt x="997248" y="134668"/>
                    <a:pt x="997248" y="300789"/>
                  </a:cubicBezTo>
                  <a:cubicBezTo>
                    <a:pt x="997248" y="425380"/>
                    <a:pt x="921498" y="532278"/>
                    <a:pt x="813540" y="577941"/>
                  </a:cubicBezTo>
                  <a:lnTo>
                    <a:pt x="797770" y="582836"/>
                  </a:lnTo>
                  <a:lnTo>
                    <a:pt x="797770" y="673085"/>
                  </a:lnTo>
                  <a:lnTo>
                    <a:pt x="938304" y="673085"/>
                  </a:lnTo>
                  <a:cubicBezTo>
                    <a:pt x="968274" y="673085"/>
                    <a:pt x="995406" y="685233"/>
                    <a:pt x="1015046" y="704873"/>
                  </a:cubicBezTo>
                  <a:lnTo>
                    <a:pt x="1037967" y="738868"/>
                  </a:lnTo>
                  <a:lnTo>
                    <a:pt x="1060789" y="753442"/>
                  </a:lnTo>
                  <a:lnTo>
                    <a:pt x="1582472" y="1500202"/>
                  </a:lnTo>
                  <a:cubicBezTo>
                    <a:pt x="1596166" y="1519804"/>
                    <a:pt x="1591376" y="1546796"/>
                    <a:pt x="1571774" y="1560490"/>
                  </a:cubicBezTo>
                  <a:lnTo>
                    <a:pt x="1429805" y="1659669"/>
                  </a:lnTo>
                  <a:cubicBezTo>
                    <a:pt x="1410202" y="1673363"/>
                    <a:pt x="1383211" y="1668573"/>
                    <a:pt x="1369517" y="1648971"/>
                  </a:cubicBezTo>
                  <a:lnTo>
                    <a:pt x="1046834" y="1187069"/>
                  </a:lnTo>
                  <a:lnTo>
                    <a:pt x="1046834" y="1713908"/>
                  </a:lnTo>
                  <a:lnTo>
                    <a:pt x="1046834" y="1832245"/>
                  </a:lnTo>
                  <a:lnTo>
                    <a:pt x="1046834" y="2624843"/>
                  </a:lnTo>
                  <a:cubicBezTo>
                    <a:pt x="1046834" y="2648755"/>
                    <a:pt x="1027450" y="2668139"/>
                    <a:pt x="1003538" y="2668139"/>
                  </a:cubicBezTo>
                  <a:lnTo>
                    <a:pt x="830357" y="2668139"/>
                  </a:lnTo>
                  <a:cubicBezTo>
                    <a:pt x="806445" y="2668139"/>
                    <a:pt x="787061" y="2648755"/>
                    <a:pt x="787061" y="2624843"/>
                  </a:cubicBezTo>
                  <a:lnTo>
                    <a:pt x="787061" y="1940775"/>
                  </a:lnTo>
                  <a:lnTo>
                    <a:pt x="655443" y="1940775"/>
                  </a:lnTo>
                  <a:lnTo>
                    <a:pt x="655443" y="2624843"/>
                  </a:lnTo>
                  <a:cubicBezTo>
                    <a:pt x="655443" y="2648755"/>
                    <a:pt x="636059" y="2668139"/>
                    <a:pt x="612147" y="2668139"/>
                  </a:cubicBezTo>
                  <a:lnTo>
                    <a:pt x="438966" y="2668139"/>
                  </a:lnTo>
                  <a:cubicBezTo>
                    <a:pt x="415054" y="2668139"/>
                    <a:pt x="395670" y="2648755"/>
                    <a:pt x="395670" y="2624843"/>
                  </a:cubicBezTo>
                  <a:lnTo>
                    <a:pt x="395670" y="1832245"/>
                  </a:lnTo>
                  <a:lnTo>
                    <a:pt x="395670" y="1713908"/>
                  </a:lnTo>
                  <a:lnTo>
                    <a:pt x="395670" y="1329499"/>
                  </a:lnTo>
                  <a:lnTo>
                    <a:pt x="233765" y="1629191"/>
                  </a:lnTo>
                  <a:cubicBezTo>
                    <a:pt x="222399" y="1650229"/>
                    <a:pt x="196131" y="1658070"/>
                    <a:pt x="175093" y="1646704"/>
                  </a:cubicBezTo>
                  <a:lnTo>
                    <a:pt x="22725" y="1564389"/>
                  </a:lnTo>
                  <a:cubicBezTo>
                    <a:pt x="1687" y="1553024"/>
                    <a:pt x="-6154" y="1526756"/>
                    <a:pt x="5212" y="1505718"/>
                  </a:cubicBezTo>
                  <a:lnTo>
                    <a:pt x="395670" y="782967"/>
                  </a:lnTo>
                  <a:lnTo>
                    <a:pt x="395670" y="781615"/>
                  </a:lnTo>
                  <a:cubicBezTo>
                    <a:pt x="395670" y="721676"/>
                    <a:pt x="444261" y="673085"/>
                    <a:pt x="504200" y="673085"/>
                  </a:cubicBezTo>
                  <a:lnTo>
                    <a:pt x="595147" y="673085"/>
                  </a:lnTo>
                  <a:lnTo>
                    <a:pt x="595147" y="582835"/>
                  </a:lnTo>
                  <a:lnTo>
                    <a:pt x="579378" y="577941"/>
                  </a:lnTo>
                  <a:cubicBezTo>
                    <a:pt x="471421" y="532278"/>
                    <a:pt x="395670" y="425380"/>
                    <a:pt x="395670" y="300789"/>
                  </a:cubicBezTo>
                  <a:cubicBezTo>
                    <a:pt x="395670" y="134668"/>
                    <a:pt x="530338" y="0"/>
                    <a:pt x="696459" y="0"/>
                  </a:cubicBezTo>
                  <a:close/>
                </a:path>
              </a:pathLst>
            </a:custGeom>
            <a:solidFill>
              <a:srgbClr val="7030A0"/>
            </a:solidFill>
            <a:ln>
              <a:solidFill>
                <a:schemeClr val="tx1"/>
              </a:solidFill>
            </a:ln>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68" name="Freeform 67"/>
            <p:cNvSpPr/>
            <p:nvPr/>
          </p:nvSpPr>
          <p:spPr>
            <a:xfrm>
              <a:off x="5160001" y="2900226"/>
              <a:ext cx="445914" cy="748146"/>
            </a:xfrm>
            <a:custGeom>
              <a:avLst/>
              <a:gdLst>
                <a:gd name="connsiteX0" fmla="*/ 696459 w 1590278"/>
                <a:gd name="connsiteY0" fmla="*/ 0 h 2668139"/>
                <a:gd name="connsiteX1" fmla="*/ 997248 w 1590278"/>
                <a:gd name="connsiteY1" fmla="*/ 300789 h 2668139"/>
                <a:gd name="connsiteX2" fmla="*/ 813540 w 1590278"/>
                <a:gd name="connsiteY2" fmla="*/ 577941 h 2668139"/>
                <a:gd name="connsiteX3" fmla="*/ 797770 w 1590278"/>
                <a:gd name="connsiteY3" fmla="*/ 582836 h 2668139"/>
                <a:gd name="connsiteX4" fmla="*/ 797770 w 1590278"/>
                <a:gd name="connsiteY4" fmla="*/ 673085 h 2668139"/>
                <a:gd name="connsiteX5" fmla="*/ 938304 w 1590278"/>
                <a:gd name="connsiteY5" fmla="*/ 673085 h 2668139"/>
                <a:gd name="connsiteX6" fmla="*/ 1015046 w 1590278"/>
                <a:gd name="connsiteY6" fmla="*/ 704873 h 2668139"/>
                <a:gd name="connsiteX7" fmla="*/ 1037967 w 1590278"/>
                <a:gd name="connsiteY7" fmla="*/ 738868 h 2668139"/>
                <a:gd name="connsiteX8" fmla="*/ 1060789 w 1590278"/>
                <a:gd name="connsiteY8" fmla="*/ 753442 h 2668139"/>
                <a:gd name="connsiteX9" fmla="*/ 1582472 w 1590278"/>
                <a:gd name="connsiteY9" fmla="*/ 1500202 h 2668139"/>
                <a:gd name="connsiteX10" fmla="*/ 1571774 w 1590278"/>
                <a:gd name="connsiteY10" fmla="*/ 1560490 h 2668139"/>
                <a:gd name="connsiteX11" fmla="*/ 1429805 w 1590278"/>
                <a:gd name="connsiteY11" fmla="*/ 1659669 h 2668139"/>
                <a:gd name="connsiteX12" fmla="*/ 1369517 w 1590278"/>
                <a:gd name="connsiteY12" fmla="*/ 1648971 h 2668139"/>
                <a:gd name="connsiteX13" fmla="*/ 1046834 w 1590278"/>
                <a:gd name="connsiteY13" fmla="*/ 1187069 h 2668139"/>
                <a:gd name="connsiteX14" fmla="*/ 1046834 w 1590278"/>
                <a:gd name="connsiteY14" fmla="*/ 1713908 h 2668139"/>
                <a:gd name="connsiteX15" fmla="*/ 1046834 w 1590278"/>
                <a:gd name="connsiteY15" fmla="*/ 1832245 h 2668139"/>
                <a:gd name="connsiteX16" fmla="*/ 1046834 w 1590278"/>
                <a:gd name="connsiteY16" fmla="*/ 2624843 h 2668139"/>
                <a:gd name="connsiteX17" fmla="*/ 1003538 w 1590278"/>
                <a:gd name="connsiteY17" fmla="*/ 2668139 h 2668139"/>
                <a:gd name="connsiteX18" fmla="*/ 830357 w 1590278"/>
                <a:gd name="connsiteY18" fmla="*/ 2668139 h 2668139"/>
                <a:gd name="connsiteX19" fmla="*/ 787061 w 1590278"/>
                <a:gd name="connsiteY19" fmla="*/ 2624843 h 2668139"/>
                <a:gd name="connsiteX20" fmla="*/ 787061 w 1590278"/>
                <a:gd name="connsiteY20" fmla="*/ 1940775 h 2668139"/>
                <a:gd name="connsiteX21" fmla="*/ 655443 w 1590278"/>
                <a:gd name="connsiteY21" fmla="*/ 1940775 h 2668139"/>
                <a:gd name="connsiteX22" fmla="*/ 655443 w 1590278"/>
                <a:gd name="connsiteY22" fmla="*/ 2624843 h 2668139"/>
                <a:gd name="connsiteX23" fmla="*/ 612147 w 1590278"/>
                <a:gd name="connsiteY23" fmla="*/ 2668139 h 2668139"/>
                <a:gd name="connsiteX24" fmla="*/ 438966 w 1590278"/>
                <a:gd name="connsiteY24" fmla="*/ 2668139 h 2668139"/>
                <a:gd name="connsiteX25" fmla="*/ 395670 w 1590278"/>
                <a:gd name="connsiteY25" fmla="*/ 2624843 h 2668139"/>
                <a:gd name="connsiteX26" fmla="*/ 395670 w 1590278"/>
                <a:gd name="connsiteY26" fmla="*/ 1832245 h 2668139"/>
                <a:gd name="connsiteX27" fmla="*/ 395670 w 1590278"/>
                <a:gd name="connsiteY27" fmla="*/ 1713908 h 2668139"/>
                <a:gd name="connsiteX28" fmla="*/ 395670 w 1590278"/>
                <a:gd name="connsiteY28" fmla="*/ 1329499 h 2668139"/>
                <a:gd name="connsiteX29" fmla="*/ 233765 w 1590278"/>
                <a:gd name="connsiteY29" fmla="*/ 1629191 h 2668139"/>
                <a:gd name="connsiteX30" fmla="*/ 175093 w 1590278"/>
                <a:gd name="connsiteY30" fmla="*/ 1646704 h 2668139"/>
                <a:gd name="connsiteX31" fmla="*/ 22725 w 1590278"/>
                <a:gd name="connsiteY31" fmla="*/ 1564389 h 2668139"/>
                <a:gd name="connsiteX32" fmla="*/ 5212 w 1590278"/>
                <a:gd name="connsiteY32" fmla="*/ 1505718 h 2668139"/>
                <a:gd name="connsiteX33" fmla="*/ 395670 w 1590278"/>
                <a:gd name="connsiteY33" fmla="*/ 782967 h 2668139"/>
                <a:gd name="connsiteX34" fmla="*/ 395670 w 1590278"/>
                <a:gd name="connsiteY34" fmla="*/ 781615 h 2668139"/>
                <a:gd name="connsiteX35" fmla="*/ 504200 w 1590278"/>
                <a:gd name="connsiteY35" fmla="*/ 673085 h 2668139"/>
                <a:gd name="connsiteX36" fmla="*/ 595147 w 1590278"/>
                <a:gd name="connsiteY36" fmla="*/ 673085 h 2668139"/>
                <a:gd name="connsiteX37" fmla="*/ 595147 w 1590278"/>
                <a:gd name="connsiteY37" fmla="*/ 582835 h 2668139"/>
                <a:gd name="connsiteX38" fmla="*/ 579378 w 1590278"/>
                <a:gd name="connsiteY38" fmla="*/ 577941 h 2668139"/>
                <a:gd name="connsiteX39" fmla="*/ 395670 w 1590278"/>
                <a:gd name="connsiteY39" fmla="*/ 300789 h 2668139"/>
                <a:gd name="connsiteX40" fmla="*/ 696459 w 1590278"/>
                <a:gd name="connsiteY40" fmla="*/ 0 h 2668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590278" h="2668139">
                  <a:moveTo>
                    <a:pt x="696459" y="0"/>
                  </a:moveTo>
                  <a:cubicBezTo>
                    <a:pt x="862580" y="0"/>
                    <a:pt x="997248" y="134668"/>
                    <a:pt x="997248" y="300789"/>
                  </a:cubicBezTo>
                  <a:cubicBezTo>
                    <a:pt x="997248" y="425380"/>
                    <a:pt x="921498" y="532278"/>
                    <a:pt x="813540" y="577941"/>
                  </a:cubicBezTo>
                  <a:lnTo>
                    <a:pt x="797770" y="582836"/>
                  </a:lnTo>
                  <a:lnTo>
                    <a:pt x="797770" y="673085"/>
                  </a:lnTo>
                  <a:lnTo>
                    <a:pt x="938304" y="673085"/>
                  </a:lnTo>
                  <a:cubicBezTo>
                    <a:pt x="968274" y="673085"/>
                    <a:pt x="995406" y="685233"/>
                    <a:pt x="1015046" y="704873"/>
                  </a:cubicBezTo>
                  <a:lnTo>
                    <a:pt x="1037967" y="738868"/>
                  </a:lnTo>
                  <a:lnTo>
                    <a:pt x="1060789" y="753442"/>
                  </a:lnTo>
                  <a:lnTo>
                    <a:pt x="1582472" y="1500202"/>
                  </a:lnTo>
                  <a:cubicBezTo>
                    <a:pt x="1596166" y="1519804"/>
                    <a:pt x="1591376" y="1546796"/>
                    <a:pt x="1571774" y="1560490"/>
                  </a:cubicBezTo>
                  <a:lnTo>
                    <a:pt x="1429805" y="1659669"/>
                  </a:lnTo>
                  <a:cubicBezTo>
                    <a:pt x="1410202" y="1673363"/>
                    <a:pt x="1383211" y="1668573"/>
                    <a:pt x="1369517" y="1648971"/>
                  </a:cubicBezTo>
                  <a:lnTo>
                    <a:pt x="1046834" y="1187069"/>
                  </a:lnTo>
                  <a:lnTo>
                    <a:pt x="1046834" y="1713908"/>
                  </a:lnTo>
                  <a:lnTo>
                    <a:pt x="1046834" y="1832245"/>
                  </a:lnTo>
                  <a:lnTo>
                    <a:pt x="1046834" y="2624843"/>
                  </a:lnTo>
                  <a:cubicBezTo>
                    <a:pt x="1046834" y="2648755"/>
                    <a:pt x="1027450" y="2668139"/>
                    <a:pt x="1003538" y="2668139"/>
                  </a:cubicBezTo>
                  <a:lnTo>
                    <a:pt x="830357" y="2668139"/>
                  </a:lnTo>
                  <a:cubicBezTo>
                    <a:pt x="806445" y="2668139"/>
                    <a:pt x="787061" y="2648755"/>
                    <a:pt x="787061" y="2624843"/>
                  </a:cubicBezTo>
                  <a:lnTo>
                    <a:pt x="787061" y="1940775"/>
                  </a:lnTo>
                  <a:lnTo>
                    <a:pt x="655443" y="1940775"/>
                  </a:lnTo>
                  <a:lnTo>
                    <a:pt x="655443" y="2624843"/>
                  </a:lnTo>
                  <a:cubicBezTo>
                    <a:pt x="655443" y="2648755"/>
                    <a:pt x="636059" y="2668139"/>
                    <a:pt x="612147" y="2668139"/>
                  </a:cubicBezTo>
                  <a:lnTo>
                    <a:pt x="438966" y="2668139"/>
                  </a:lnTo>
                  <a:cubicBezTo>
                    <a:pt x="415054" y="2668139"/>
                    <a:pt x="395670" y="2648755"/>
                    <a:pt x="395670" y="2624843"/>
                  </a:cubicBezTo>
                  <a:lnTo>
                    <a:pt x="395670" y="1832245"/>
                  </a:lnTo>
                  <a:lnTo>
                    <a:pt x="395670" y="1713908"/>
                  </a:lnTo>
                  <a:lnTo>
                    <a:pt x="395670" y="1329499"/>
                  </a:lnTo>
                  <a:lnTo>
                    <a:pt x="233765" y="1629191"/>
                  </a:lnTo>
                  <a:cubicBezTo>
                    <a:pt x="222399" y="1650229"/>
                    <a:pt x="196131" y="1658070"/>
                    <a:pt x="175093" y="1646704"/>
                  </a:cubicBezTo>
                  <a:lnTo>
                    <a:pt x="22725" y="1564389"/>
                  </a:lnTo>
                  <a:cubicBezTo>
                    <a:pt x="1687" y="1553024"/>
                    <a:pt x="-6154" y="1526756"/>
                    <a:pt x="5212" y="1505718"/>
                  </a:cubicBezTo>
                  <a:lnTo>
                    <a:pt x="395670" y="782967"/>
                  </a:lnTo>
                  <a:lnTo>
                    <a:pt x="395670" y="781615"/>
                  </a:lnTo>
                  <a:cubicBezTo>
                    <a:pt x="395670" y="721676"/>
                    <a:pt x="444261" y="673085"/>
                    <a:pt x="504200" y="673085"/>
                  </a:cubicBezTo>
                  <a:lnTo>
                    <a:pt x="595147" y="673085"/>
                  </a:lnTo>
                  <a:lnTo>
                    <a:pt x="595147" y="582835"/>
                  </a:lnTo>
                  <a:lnTo>
                    <a:pt x="579378" y="577941"/>
                  </a:lnTo>
                  <a:cubicBezTo>
                    <a:pt x="471421" y="532278"/>
                    <a:pt x="395670" y="425380"/>
                    <a:pt x="395670" y="300789"/>
                  </a:cubicBezTo>
                  <a:cubicBezTo>
                    <a:pt x="395670" y="134668"/>
                    <a:pt x="530338" y="0"/>
                    <a:pt x="696459" y="0"/>
                  </a:cubicBezTo>
                  <a:close/>
                </a:path>
              </a:pathLst>
            </a:custGeom>
            <a:solidFill>
              <a:srgbClr val="0070C0"/>
            </a:solidFill>
            <a:ln>
              <a:solidFill>
                <a:schemeClr val="tx1"/>
              </a:solidFill>
            </a:ln>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69" name="Freeform 68"/>
            <p:cNvSpPr/>
            <p:nvPr/>
          </p:nvSpPr>
          <p:spPr>
            <a:xfrm>
              <a:off x="5665692" y="2900226"/>
              <a:ext cx="445914" cy="748146"/>
            </a:xfrm>
            <a:custGeom>
              <a:avLst/>
              <a:gdLst>
                <a:gd name="connsiteX0" fmla="*/ 696459 w 1590278"/>
                <a:gd name="connsiteY0" fmla="*/ 0 h 2668139"/>
                <a:gd name="connsiteX1" fmla="*/ 997248 w 1590278"/>
                <a:gd name="connsiteY1" fmla="*/ 300789 h 2668139"/>
                <a:gd name="connsiteX2" fmla="*/ 813540 w 1590278"/>
                <a:gd name="connsiteY2" fmla="*/ 577941 h 2668139"/>
                <a:gd name="connsiteX3" fmla="*/ 797770 w 1590278"/>
                <a:gd name="connsiteY3" fmla="*/ 582836 h 2668139"/>
                <a:gd name="connsiteX4" fmla="*/ 797770 w 1590278"/>
                <a:gd name="connsiteY4" fmla="*/ 673085 h 2668139"/>
                <a:gd name="connsiteX5" fmla="*/ 938304 w 1590278"/>
                <a:gd name="connsiteY5" fmla="*/ 673085 h 2668139"/>
                <a:gd name="connsiteX6" fmla="*/ 1015046 w 1590278"/>
                <a:gd name="connsiteY6" fmla="*/ 704873 h 2668139"/>
                <a:gd name="connsiteX7" fmla="*/ 1037967 w 1590278"/>
                <a:gd name="connsiteY7" fmla="*/ 738868 h 2668139"/>
                <a:gd name="connsiteX8" fmla="*/ 1060789 w 1590278"/>
                <a:gd name="connsiteY8" fmla="*/ 753442 h 2668139"/>
                <a:gd name="connsiteX9" fmla="*/ 1582472 w 1590278"/>
                <a:gd name="connsiteY9" fmla="*/ 1500202 h 2668139"/>
                <a:gd name="connsiteX10" fmla="*/ 1571774 w 1590278"/>
                <a:gd name="connsiteY10" fmla="*/ 1560490 h 2668139"/>
                <a:gd name="connsiteX11" fmla="*/ 1429805 w 1590278"/>
                <a:gd name="connsiteY11" fmla="*/ 1659669 h 2668139"/>
                <a:gd name="connsiteX12" fmla="*/ 1369517 w 1590278"/>
                <a:gd name="connsiteY12" fmla="*/ 1648971 h 2668139"/>
                <a:gd name="connsiteX13" fmla="*/ 1046834 w 1590278"/>
                <a:gd name="connsiteY13" fmla="*/ 1187069 h 2668139"/>
                <a:gd name="connsiteX14" fmla="*/ 1046834 w 1590278"/>
                <a:gd name="connsiteY14" fmla="*/ 1713908 h 2668139"/>
                <a:gd name="connsiteX15" fmla="*/ 1046834 w 1590278"/>
                <a:gd name="connsiteY15" fmla="*/ 1832245 h 2668139"/>
                <a:gd name="connsiteX16" fmla="*/ 1046834 w 1590278"/>
                <a:gd name="connsiteY16" fmla="*/ 2624843 h 2668139"/>
                <a:gd name="connsiteX17" fmla="*/ 1003538 w 1590278"/>
                <a:gd name="connsiteY17" fmla="*/ 2668139 h 2668139"/>
                <a:gd name="connsiteX18" fmla="*/ 830357 w 1590278"/>
                <a:gd name="connsiteY18" fmla="*/ 2668139 h 2668139"/>
                <a:gd name="connsiteX19" fmla="*/ 787061 w 1590278"/>
                <a:gd name="connsiteY19" fmla="*/ 2624843 h 2668139"/>
                <a:gd name="connsiteX20" fmla="*/ 787061 w 1590278"/>
                <a:gd name="connsiteY20" fmla="*/ 1940775 h 2668139"/>
                <a:gd name="connsiteX21" fmla="*/ 655443 w 1590278"/>
                <a:gd name="connsiteY21" fmla="*/ 1940775 h 2668139"/>
                <a:gd name="connsiteX22" fmla="*/ 655443 w 1590278"/>
                <a:gd name="connsiteY22" fmla="*/ 2624843 h 2668139"/>
                <a:gd name="connsiteX23" fmla="*/ 612147 w 1590278"/>
                <a:gd name="connsiteY23" fmla="*/ 2668139 h 2668139"/>
                <a:gd name="connsiteX24" fmla="*/ 438966 w 1590278"/>
                <a:gd name="connsiteY24" fmla="*/ 2668139 h 2668139"/>
                <a:gd name="connsiteX25" fmla="*/ 395670 w 1590278"/>
                <a:gd name="connsiteY25" fmla="*/ 2624843 h 2668139"/>
                <a:gd name="connsiteX26" fmla="*/ 395670 w 1590278"/>
                <a:gd name="connsiteY26" fmla="*/ 1832245 h 2668139"/>
                <a:gd name="connsiteX27" fmla="*/ 395670 w 1590278"/>
                <a:gd name="connsiteY27" fmla="*/ 1713908 h 2668139"/>
                <a:gd name="connsiteX28" fmla="*/ 395670 w 1590278"/>
                <a:gd name="connsiteY28" fmla="*/ 1329499 h 2668139"/>
                <a:gd name="connsiteX29" fmla="*/ 233765 w 1590278"/>
                <a:gd name="connsiteY29" fmla="*/ 1629191 h 2668139"/>
                <a:gd name="connsiteX30" fmla="*/ 175093 w 1590278"/>
                <a:gd name="connsiteY30" fmla="*/ 1646704 h 2668139"/>
                <a:gd name="connsiteX31" fmla="*/ 22725 w 1590278"/>
                <a:gd name="connsiteY31" fmla="*/ 1564389 h 2668139"/>
                <a:gd name="connsiteX32" fmla="*/ 5212 w 1590278"/>
                <a:gd name="connsiteY32" fmla="*/ 1505718 h 2668139"/>
                <a:gd name="connsiteX33" fmla="*/ 395670 w 1590278"/>
                <a:gd name="connsiteY33" fmla="*/ 782967 h 2668139"/>
                <a:gd name="connsiteX34" fmla="*/ 395670 w 1590278"/>
                <a:gd name="connsiteY34" fmla="*/ 781615 h 2668139"/>
                <a:gd name="connsiteX35" fmla="*/ 504200 w 1590278"/>
                <a:gd name="connsiteY35" fmla="*/ 673085 h 2668139"/>
                <a:gd name="connsiteX36" fmla="*/ 595147 w 1590278"/>
                <a:gd name="connsiteY36" fmla="*/ 673085 h 2668139"/>
                <a:gd name="connsiteX37" fmla="*/ 595147 w 1590278"/>
                <a:gd name="connsiteY37" fmla="*/ 582835 h 2668139"/>
                <a:gd name="connsiteX38" fmla="*/ 579378 w 1590278"/>
                <a:gd name="connsiteY38" fmla="*/ 577941 h 2668139"/>
                <a:gd name="connsiteX39" fmla="*/ 395670 w 1590278"/>
                <a:gd name="connsiteY39" fmla="*/ 300789 h 2668139"/>
                <a:gd name="connsiteX40" fmla="*/ 696459 w 1590278"/>
                <a:gd name="connsiteY40" fmla="*/ 0 h 2668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590278" h="2668139">
                  <a:moveTo>
                    <a:pt x="696459" y="0"/>
                  </a:moveTo>
                  <a:cubicBezTo>
                    <a:pt x="862580" y="0"/>
                    <a:pt x="997248" y="134668"/>
                    <a:pt x="997248" y="300789"/>
                  </a:cubicBezTo>
                  <a:cubicBezTo>
                    <a:pt x="997248" y="425380"/>
                    <a:pt x="921498" y="532278"/>
                    <a:pt x="813540" y="577941"/>
                  </a:cubicBezTo>
                  <a:lnTo>
                    <a:pt x="797770" y="582836"/>
                  </a:lnTo>
                  <a:lnTo>
                    <a:pt x="797770" y="673085"/>
                  </a:lnTo>
                  <a:lnTo>
                    <a:pt x="938304" y="673085"/>
                  </a:lnTo>
                  <a:cubicBezTo>
                    <a:pt x="968274" y="673085"/>
                    <a:pt x="995406" y="685233"/>
                    <a:pt x="1015046" y="704873"/>
                  </a:cubicBezTo>
                  <a:lnTo>
                    <a:pt x="1037967" y="738868"/>
                  </a:lnTo>
                  <a:lnTo>
                    <a:pt x="1060789" y="753442"/>
                  </a:lnTo>
                  <a:lnTo>
                    <a:pt x="1582472" y="1500202"/>
                  </a:lnTo>
                  <a:cubicBezTo>
                    <a:pt x="1596166" y="1519804"/>
                    <a:pt x="1591376" y="1546796"/>
                    <a:pt x="1571774" y="1560490"/>
                  </a:cubicBezTo>
                  <a:lnTo>
                    <a:pt x="1429805" y="1659669"/>
                  </a:lnTo>
                  <a:cubicBezTo>
                    <a:pt x="1410202" y="1673363"/>
                    <a:pt x="1383211" y="1668573"/>
                    <a:pt x="1369517" y="1648971"/>
                  </a:cubicBezTo>
                  <a:lnTo>
                    <a:pt x="1046834" y="1187069"/>
                  </a:lnTo>
                  <a:lnTo>
                    <a:pt x="1046834" y="1713908"/>
                  </a:lnTo>
                  <a:lnTo>
                    <a:pt x="1046834" y="1832245"/>
                  </a:lnTo>
                  <a:lnTo>
                    <a:pt x="1046834" y="2624843"/>
                  </a:lnTo>
                  <a:cubicBezTo>
                    <a:pt x="1046834" y="2648755"/>
                    <a:pt x="1027450" y="2668139"/>
                    <a:pt x="1003538" y="2668139"/>
                  </a:cubicBezTo>
                  <a:lnTo>
                    <a:pt x="830357" y="2668139"/>
                  </a:lnTo>
                  <a:cubicBezTo>
                    <a:pt x="806445" y="2668139"/>
                    <a:pt x="787061" y="2648755"/>
                    <a:pt x="787061" y="2624843"/>
                  </a:cubicBezTo>
                  <a:lnTo>
                    <a:pt x="787061" y="1940775"/>
                  </a:lnTo>
                  <a:lnTo>
                    <a:pt x="655443" y="1940775"/>
                  </a:lnTo>
                  <a:lnTo>
                    <a:pt x="655443" y="2624843"/>
                  </a:lnTo>
                  <a:cubicBezTo>
                    <a:pt x="655443" y="2648755"/>
                    <a:pt x="636059" y="2668139"/>
                    <a:pt x="612147" y="2668139"/>
                  </a:cubicBezTo>
                  <a:lnTo>
                    <a:pt x="438966" y="2668139"/>
                  </a:lnTo>
                  <a:cubicBezTo>
                    <a:pt x="415054" y="2668139"/>
                    <a:pt x="395670" y="2648755"/>
                    <a:pt x="395670" y="2624843"/>
                  </a:cubicBezTo>
                  <a:lnTo>
                    <a:pt x="395670" y="1832245"/>
                  </a:lnTo>
                  <a:lnTo>
                    <a:pt x="395670" y="1713908"/>
                  </a:lnTo>
                  <a:lnTo>
                    <a:pt x="395670" y="1329499"/>
                  </a:lnTo>
                  <a:lnTo>
                    <a:pt x="233765" y="1629191"/>
                  </a:lnTo>
                  <a:cubicBezTo>
                    <a:pt x="222399" y="1650229"/>
                    <a:pt x="196131" y="1658070"/>
                    <a:pt x="175093" y="1646704"/>
                  </a:cubicBezTo>
                  <a:lnTo>
                    <a:pt x="22725" y="1564389"/>
                  </a:lnTo>
                  <a:cubicBezTo>
                    <a:pt x="1687" y="1553024"/>
                    <a:pt x="-6154" y="1526756"/>
                    <a:pt x="5212" y="1505718"/>
                  </a:cubicBezTo>
                  <a:lnTo>
                    <a:pt x="395670" y="782967"/>
                  </a:lnTo>
                  <a:lnTo>
                    <a:pt x="395670" y="781615"/>
                  </a:lnTo>
                  <a:cubicBezTo>
                    <a:pt x="395670" y="721676"/>
                    <a:pt x="444261" y="673085"/>
                    <a:pt x="504200" y="673085"/>
                  </a:cubicBezTo>
                  <a:lnTo>
                    <a:pt x="595147" y="673085"/>
                  </a:lnTo>
                  <a:lnTo>
                    <a:pt x="595147" y="582835"/>
                  </a:lnTo>
                  <a:lnTo>
                    <a:pt x="579378" y="577941"/>
                  </a:lnTo>
                  <a:cubicBezTo>
                    <a:pt x="471421" y="532278"/>
                    <a:pt x="395670" y="425380"/>
                    <a:pt x="395670" y="300789"/>
                  </a:cubicBezTo>
                  <a:cubicBezTo>
                    <a:pt x="395670" y="134668"/>
                    <a:pt x="530338" y="0"/>
                    <a:pt x="696459" y="0"/>
                  </a:cubicBezTo>
                  <a:close/>
                </a:path>
              </a:pathLst>
            </a:custGeom>
            <a:solidFill>
              <a:schemeClr val="accent6"/>
            </a:solidFill>
            <a:ln>
              <a:solidFill>
                <a:schemeClr val="tx1"/>
              </a:solidFill>
            </a:ln>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70" name="Freeform 69"/>
            <p:cNvSpPr/>
            <p:nvPr/>
          </p:nvSpPr>
          <p:spPr>
            <a:xfrm>
              <a:off x="6171383" y="2900226"/>
              <a:ext cx="445914" cy="748146"/>
            </a:xfrm>
            <a:custGeom>
              <a:avLst/>
              <a:gdLst>
                <a:gd name="connsiteX0" fmla="*/ 696459 w 1590278"/>
                <a:gd name="connsiteY0" fmla="*/ 0 h 2668139"/>
                <a:gd name="connsiteX1" fmla="*/ 997248 w 1590278"/>
                <a:gd name="connsiteY1" fmla="*/ 300789 h 2668139"/>
                <a:gd name="connsiteX2" fmla="*/ 813540 w 1590278"/>
                <a:gd name="connsiteY2" fmla="*/ 577941 h 2668139"/>
                <a:gd name="connsiteX3" fmla="*/ 797770 w 1590278"/>
                <a:gd name="connsiteY3" fmla="*/ 582836 h 2668139"/>
                <a:gd name="connsiteX4" fmla="*/ 797770 w 1590278"/>
                <a:gd name="connsiteY4" fmla="*/ 673085 h 2668139"/>
                <a:gd name="connsiteX5" fmla="*/ 938304 w 1590278"/>
                <a:gd name="connsiteY5" fmla="*/ 673085 h 2668139"/>
                <a:gd name="connsiteX6" fmla="*/ 1015046 w 1590278"/>
                <a:gd name="connsiteY6" fmla="*/ 704873 h 2668139"/>
                <a:gd name="connsiteX7" fmla="*/ 1037967 w 1590278"/>
                <a:gd name="connsiteY7" fmla="*/ 738868 h 2668139"/>
                <a:gd name="connsiteX8" fmla="*/ 1060789 w 1590278"/>
                <a:gd name="connsiteY8" fmla="*/ 753442 h 2668139"/>
                <a:gd name="connsiteX9" fmla="*/ 1582472 w 1590278"/>
                <a:gd name="connsiteY9" fmla="*/ 1500202 h 2668139"/>
                <a:gd name="connsiteX10" fmla="*/ 1571774 w 1590278"/>
                <a:gd name="connsiteY10" fmla="*/ 1560490 h 2668139"/>
                <a:gd name="connsiteX11" fmla="*/ 1429805 w 1590278"/>
                <a:gd name="connsiteY11" fmla="*/ 1659669 h 2668139"/>
                <a:gd name="connsiteX12" fmla="*/ 1369517 w 1590278"/>
                <a:gd name="connsiteY12" fmla="*/ 1648971 h 2668139"/>
                <a:gd name="connsiteX13" fmla="*/ 1046834 w 1590278"/>
                <a:gd name="connsiteY13" fmla="*/ 1187069 h 2668139"/>
                <a:gd name="connsiteX14" fmla="*/ 1046834 w 1590278"/>
                <a:gd name="connsiteY14" fmla="*/ 1713908 h 2668139"/>
                <a:gd name="connsiteX15" fmla="*/ 1046834 w 1590278"/>
                <a:gd name="connsiteY15" fmla="*/ 1832245 h 2668139"/>
                <a:gd name="connsiteX16" fmla="*/ 1046834 w 1590278"/>
                <a:gd name="connsiteY16" fmla="*/ 2624843 h 2668139"/>
                <a:gd name="connsiteX17" fmla="*/ 1003538 w 1590278"/>
                <a:gd name="connsiteY17" fmla="*/ 2668139 h 2668139"/>
                <a:gd name="connsiteX18" fmla="*/ 830357 w 1590278"/>
                <a:gd name="connsiteY18" fmla="*/ 2668139 h 2668139"/>
                <a:gd name="connsiteX19" fmla="*/ 787061 w 1590278"/>
                <a:gd name="connsiteY19" fmla="*/ 2624843 h 2668139"/>
                <a:gd name="connsiteX20" fmla="*/ 787061 w 1590278"/>
                <a:gd name="connsiteY20" fmla="*/ 1940775 h 2668139"/>
                <a:gd name="connsiteX21" fmla="*/ 655443 w 1590278"/>
                <a:gd name="connsiteY21" fmla="*/ 1940775 h 2668139"/>
                <a:gd name="connsiteX22" fmla="*/ 655443 w 1590278"/>
                <a:gd name="connsiteY22" fmla="*/ 2624843 h 2668139"/>
                <a:gd name="connsiteX23" fmla="*/ 612147 w 1590278"/>
                <a:gd name="connsiteY23" fmla="*/ 2668139 h 2668139"/>
                <a:gd name="connsiteX24" fmla="*/ 438966 w 1590278"/>
                <a:gd name="connsiteY24" fmla="*/ 2668139 h 2668139"/>
                <a:gd name="connsiteX25" fmla="*/ 395670 w 1590278"/>
                <a:gd name="connsiteY25" fmla="*/ 2624843 h 2668139"/>
                <a:gd name="connsiteX26" fmla="*/ 395670 w 1590278"/>
                <a:gd name="connsiteY26" fmla="*/ 1832245 h 2668139"/>
                <a:gd name="connsiteX27" fmla="*/ 395670 w 1590278"/>
                <a:gd name="connsiteY27" fmla="*/ 1713908 h 2668139"/>
                <a:gd name="connsiteX28" fmla="*/ 395670 w 1590278"/>
                <a:gd name="connsiteY28" fmla="*/ 1329499 h 2668139"/>
                <a:gd name="connsiteX29" fmla="*/ 233765 w 1590278"/>
                <a:gd name="connsiteY29" fmla="*/ 1629191 h 2668139"/>
                <a:gd name="connsiteX30" fmla="*/ 175093 w 1590278"/>
                <a:gd name="connsiteY30" fmla="*/ 1646704 h 2668139"/>
                <a:gd name="connsiteX31" fmla="*/ 22725 w 1590278"/>
                <a:gd name="connsiteY31" fmla="*/ 1564389 h 2668139"/>
                <a:gd name="connsiteX32" fmla="*/ 5212 w 1590278"/>
                <a:gd name="connsiteY32" fmla="*/ 1505718 h 2668139"/>
                <a:gd name="connsiteX33" fmla="*/ 395670 w 1590278"/>
                <a:gd name="connsiteY33" fmla="*/ 782967 h 2668139"/>
                <a:gd name="connsiteX34" fmla="*/ 395670 w 1590278"/>
                <a:gd name="connsiteY34" fmla="*/ 781615 h 2668139"/>
                <a:gd name="connsiteX35" fmla="*/ 504200 w 1590278"/>
                <a:gd name="connsiteY35" fmla="*/ 673085 h 2668139"/>
                <a:gd name="connsiteX36" fmla="*/ 595147 w 1590278"/>
                <a:gd name="connsiteY36" fmla="*/ 673085 h 2668139"/>
                <a:gd name="connsiteX37" fmla="*/ 595147 w 1590278"/>
                <a:gd name="connsiteY37" fmla="*/ 582835 h 2668139"/>
                <a:gd name="connsiteX38" fmla="*/ 579378 w 1590278"/>
                <a:gd name="connsiteY38" fmla="*/ 577941 h 2668139"/>
                <a:gd name="connsiteX39" fmla="*/ 395670 w 1590278"/>
                <a:gd name="connsiteY39" fmla="*/ 300789 h 2668139"/>
                <a:gd name="connsiteX40" fmla="*/ 696459 w 1590278"/>
                <a:gd name="connsiteY40" fmla="*/ 0 h 2668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590278" h="2668139">
                  <a:moveTo>
                    <a:pt x="696459" y="0"/>
                  </a:moveTo>
                  <a:cubicBezTo>
                    <a:pt x="862580" y="0"/>
                    <a:pt x="997248" y="134668"/>
                    <a:pt x="997248" y="300789"/>
                  </a:cubicBezTo>
                  <a:cubicBezTo>
                    <a:pt x="997248" y="425380"/>
                    <a:pt x="921498" y="532278"/>
                    <a:pt x="813540" y="577941"/>
                  </a:cubicBezTo>
                  <a:lnTo>
                    <a:pt x="797770" y="582836"/>
                  </a:lnTo>
                  <a:lnTo>
                    <a:pt x="797770" y="673085"/>
                  </a:lnTo>
                  <a:lnTo>
                    <a:pt x="938304" y="673085"/>
                  </a:lnTo>
                  <a:cubicBezTo>
                    <a:pt x="968274" y="673085"/>
                    <a:pt x="995406" y="685233"/>
                    <a:pt x="1015046" y="704873"/>
                  </a:cubicBezTo>
                  <a:lnTo>
                    <a:pt x="1037967" y="738868"/>
                  </a:lnTo>
                  <a:lnTo>
                    <a:pt x="1060789" y="753442"/>
                  </a:lnTo>
                  <a:lnTo>
                    <a:pt x="1582472" y="1500202"/>
                  </a:lnTo>
                  <a:cubicBezTo>
                    <a:pt x="1596166" y="1519804"/>
                    <a:pt x="1591376" y="1546796"/>
                    <a:pt x="1571774" y="1560490"/>
                  </a:cubicBezTo>
                  <a:lnTo>
                    <a:pt x="1429805" y="1659669"/>
                  </a:lnTo>
                  <a:cubicBezTo>
                    <a:pt x="1410202" y="1673363"/>
                    <a:pt x="1383211" y="1668573"/>
                    <a:pt x="1369517" y="1648971"/>
                  </a:cubicBezTo>
                  <a:lnTo>
                    <a:pt x="1046834" y="1187069"/>
                  </a:lnTo>
                  <a:lnTo>
                    <a:pt x="1046834" y="1713908"/>
                  </a:lnTo>
                  <a:lnTo>
                    <a:pt x="1046834" y="1832245"/>
                  </a:lnTo>
                  <a:lnTo>
                    <a:pt x="1046834" y="2624843"/>
                  </a:lnTo>
                  <a:cubicBezTo>
                    <a:pt x="1046834" y="2648755"/>
                    <a:pt x="1027450" y="2668139"/>
                    <a:pt x="1003538" y="2668139"/>
                  </a:cubicBezTo>
                  <a:lnTo>
                    <a:pt x="830357" y="2668139"/>
                  </a:lnTo>
                  <a:cubicBezTo>
                    <a:pt x="806445" y="2668139"/>
                    <a:pt x="787061" y="2648755"/>
                    <a:pt x="787061" y="2624843"/>
                  </a:cubicBezTo>
                  <a:lnTo>
                    <a:pt x="787061" y="1940775"/>
                  </a:lnTo>
                  <a:lnTo>
                    <a:pt x="655443" y="1940775"/>
                  </a:lnTo>
                  <a:lnTo>
                    <a:pt x="655443" y="2624843"/>
                  </a:lnTo>
                  <a:cubicBezTo>
                    <a:pt x="655443" y="2648755"/>
                    <a:pt x="636059" y="2668139"/>
                    <a:pt x="612147" y="2668139"/>
                  </a:cubicBezTo>
                  <a:lnTo>
                    <a:pt x="438966" y="2668139"/>
                  </a:lnTo>
                  <a:cubicBezTo>
                    <a:pt x="415054" y="2668139"/>
                    <a:pt x="395670" y="2648755"/>
                    <a:pt x="395670" y="2624843"/>
                  </a:cubicBezTo>
                  <a:lnTo>
                    <a:pt x="395670" y="1832245"/>
                  </a:lnTo>
                  <a:lnTo>
                    <a:pt x="395670" y="1713908"/>
                  </a:lnTo>
                  <a:lnTo>
                    <a:pt x="395670" y="1329499"/>
                  </a:lnTo>
                  <a:lnTo>
                    <a:pt x="233765" y="1629191"/>
                  </a:lnTo>
                  <a:cubicBezTo>
                    <a:pt x="222399" y="1650229"/>
                    <a:pt x="196131" y="1658070"/>
                    <a:pt x="175093" y="1646704"/>
                  </a:cubicBezTo>
                  <a:lnTo>
                    <a:pt x="22725" y="1564389"/>
                  </a:lnTo>
                  <a:cubicBezTo>
                    <a:pt x="1687" y="1553024"/>
                    <a:pt x="-6154" y="1526756"/>
                    <a:pt x="5212" y="1505718"/>
                  </a:cubicBezTo>
                  <a:lnTo>
                    <a:pt x="395670" y="782967"/>
                  </a:lnTo>
                  <a:lnTo>
                    <a:pt x="395670" y="781615"/>
                  </a:lnTo>
                  <a:cubicBezTo>
                    <a:pt x="395670" y="721676"/>
                    <a:pt x="444261" y="673085"/>
                    <a:pt x="504200" y="673085"/>
                  </a:cubicBezTo>
                  <a:lnTo>
                    <a:pt x="595147" y="673085"/>
                  </a:lnTo>
                  <a:lnTo>
                    <a:pt x="595147" y="582835"/>
                  </a:lnTo>
                  <a:lnTo>
                    <a:pt x="579378" y="577941"/>
                  </a:lnTo>
                  <a:cubicBezTo>
                    <a:pt x="471421" y="532278"/>
                    <a:pt x="395670" y="425380"/>
                    <a:pt x="395670" y="300789"/>
                  </a:cubicBezTo>
                  <a:cubicBezTo>
                    <a:pt x="395670" y="134668"/>
                    <a:pt x="530338" y="0"/>
                    <a:pt x="696459" y="0"/>
                  </a:cubicBezTo>
                  <a:close/>
                </a:path>
              </a:pathLst>
            </a:custGeom>
            <a:solidFill>
              <a:schemeClr val="accent6"/>
            </a:solidFill>
            <a:ln>
              <a:solidFill>
                <a:schemeClr val="tx1"/>
              </a:solidFill>
            </a:ln>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grpSp>
      <p:grpSp>
        <p:nvGrpSpPr>
          <p:cNvPr id="71" name="Group 70"/>
          <p:cNvGrpSpPr/>
          <p:nvPr/>
        </p:nvGrpSpPr>
        <p:grpSpPr>
          <a:xfrm>
            <a:off x="8084317" y="5453570"/>
            <a:ext cx="1962987" cy="748146"/>
            <a:chOff x="4654310" y="2900226"/>
            <a:chExt cx="1962987" cy="748146"/>
          </a:xfrm>
        </p:grpSpPr>
        <p:sp>
          <p:nvSpPr>
            <p:cNvPr id="72" name="Freeform 71"/>
            <p:cNvSpPr/>
            <p:nvPr/>
          </p:nvSpPr>
          <p:spPr>
            <a:xfrm>
              <a:off x="4654310" y="2900226"/>
              <a:ext cx="445914" cy="748146"/>
            </a:xfrm>
            <a:custGeom>
              <a:avLst/>
              <a:gdLst>
                <a:gd name="connsiteX0" fmla="*/ 696459 w 1590278"/>
                <a:gd name="connsiteY0" fmla="*/ 0 h 2668139"/>
                <a:gd name="connsiteX1" fmla="*/ 997248 w 1590278"/>
                <a:gd name="connsiteY1" fmla="*/ 300789 h 2668139"/>
                <a:gd name="connsiteX2" fmla="*/ 813540 w 1590278"/>
                <a:gd name="connsiteY2" fmla="*/ 577941 h 2668139"/>
                <a:gd name="connsiteX3" fmla="*/ 797770 w 1590278"/>
                <a:gd name="connsiteY3" fmla="*/ 582836 h 2668139"/>
                <a:gd name="connsiteX4" fmla="*/ 797770 w 1590278"/>
                <a:gd name="connsiteY4" fmla="*/ 673085 h 2668139"/>
                <a:gd name="connsiteX5" fmla="*/ 938304 w 1590278"/>
                <a:gd name="connsiteY5" fmla="*/ 673085 h 2668139"/>
                <a:gd name="connsiteX6" fmla="*/ 1015046 w 1590278"/>
                <a:gd name="connsiteY6" fmla="*/ 704873 h 2668139"/>
                <a:gd name="connsiteX7" fmla="*/ 1037967 w 1590278"/>
                <a:gd name="connsiteY7" fmla="*/ 738868 h 2668139"/>
                <a:gd name="connsiteX8" fmla="*/ 1060789 w 1590278"/>
                <a:gd name="connsiteY8" fmla="*/ 753442 h 2668139"/>
                <a:gd name="connsiteX9" fmla="*/ 1582472 w 1590278"/>
                <a:gd name="connsiteY9" fmla="*/ 1500202 h 2668139"/>
                <a:gd name="connsiteX10" fmla="*/ 1571774 w 1590278"/>
                <a:gd name="connsiteY10" fmla="*/ 1560490 h 2668139"/>
                <a:gd name="connsiteX11" fmla="*/ 1429805 w 1590278"/>
                <a:gd name="connsiteY11" fmla="*/ 1659669 h 2668139"/>
                <a:gd name="connsiteX12" fmla="*/ 1369517 w 1590278"/>
                <a:gd name="connsiteY12" fmla="*/ 1648971 h 2668139"/>
                <a:gd name="connsiteX13" fmla="*/ 1046834 w 1590278"/>
                <a:gd name="connsiteY13" fmla="*/ 1187069 h 2668139"/>
                <a:gd name="connsiteX14" fmla="*/ 1046834 w 1590278"/>
                <a:gd name="connsiteY14" fmla="*/ 1713908 h 2668139"/>
                <a:gd name="connsiteX15" fmla="*/ 1046834 w 1590278"/>
                <a:gd name="connsiteY15" fmla="*/ 1832245 h 2668139"/>
                <a:gd name="connsiteX16" fmla="*/ 1046834 w 1590278"/>
                <a:gd name="connsiteY16" fmla="*/ 2624843 h 2668139"/>
                <a:gd name="connsiteX17" fmla="*/ 1003538 w 1590278"/>
                <a:gd name="connsiteY17" fmla="*/ 2668139 h 2668139"/>
                <a:gd name="connsiteX18" fmla="*/ 830357 w 1590278"/>
                <a:gd name="connsiteY18" fmla="*/ 2668139 h 2668139"/>
                <a:gd name="connsiteX19" fmla="*/ 787061 w 1590278"/>
                <a:gd name="connsiteY19" fmla="*/ 2624843 h 2668139"/>
                <a:gd name="connsiteX20" fmla="*/ 787061 w 1590278"/>
                <a:gd name="connsiteY20" fmla="*/ 1940775 h 2668139"/>
                <a:gd name="connsiteX21" fmla="*/ 655443 w 1590278"/>
                <a:gd name="connsiteY21" fmla="*/ 1940775 h 2668139"/>
                <a:gd name="connsiteX22" fmla="*/ 655443 w 1590278"/>
                <a:gd name="connsiteY22" fmla="*/ 2624843 h 2668139"/>
                <a:gd name="connsiteX23" fmla="*/ 612147 w 1590278"/>
                <a:gd name="connsiteY23" fmla="*/ 2668139 h 2668139"/>
                <a:gd name="connsiteX24" fmla="*/ 438966 w 1590278"/>
                <a:gd name="connsiteY24" fmla="*/ 2668139 h 2668139"/>
                <a:gd name="connsiteX25" fmla="*/ 395670 w 1590278"/>
                <a:gd name="connsiteY25" fmla="*/ 2624843 h 2668139"/>
                <a:gd name="connsiteX26" fmla="*/ 395670 w 1590278"/>
                <a:gd name="connsiteY26" fmla="*/ 1832245 h 2668139"/>
                <a:gd name="connsiteX27" fmla="*/ 395670 w 1590278"/>
                <a:gd name="connsiteY27" fmla="*/ 1713908 h 2668139"/>
                <a:gd name="connsiteX28" fmla="*/ 395670 w 1590278"/>
                <a:gd name="connsiteY28" fmla="*/ 1329499 h 2668139"/>
                <a:gd name="connsiteX29" fmla="*/ 233765 w 1590278"/>
                <a:gd name="connsiteY29" fmla="*/ 1629191 h 2668139"/>
                <a:gd name="connsiteX30" fmla="*/ 175093 w 1590278"/>
                <a:gd name="connsiteY30" fmla="*/ 1646704 h 2668139"/>
                <a:gd name="connsiteX31" fmla="*/ 22725 w 1590278"/>
                <a:gd name="connsiteY31" fmla="*/ 1564389 h 2668139"/>
                <a:gd name="connsiteX32" fmla="*/ 5212 w 1590278"/>
                <a:gd name="connsiteY32" fmla="*/ 1505718 h 2668139"/>
                <a:gd name="connsiteX33" fmla="*/ 395670 w 1590278"/>
                <a:gd name="connsiteY33" fmla="*/ 782967 h 2668139"/>
                <a:gd name="connsiteX34" fmla="*/ 395670 w 1590278"/>
                <a:gd name="connsiteY34" fmla="*/ 781615 h 2668139"/>
                <a:gd name="connsiteX35" fmla="*/ 504200 w 1590278"/>
                <a:gd name="connsiteY35" fmla="*/ 673085 h 2668139"/>
                <a:gd name="connsiteX36" fmla="*/ 595147 w 1590278"/>
                <a:gd name="connsiteY36" fmla="*/ 673085 h 2668139"/>
                <a:gd name="connsiteX37" fmla="*/ 595147 w 1590278"/>
                <a:gd name="connsiteY37" fmla="*/ 582835 h 2668139"/>
                <a:gd name="connsiteX38" fmla="*/ 579378 w 1590278"/>
                <a:gd name="connsiteY38" fmla="*/ 577941 h 2668139"/>
                <a:gd name="connsiteX39" fmla="*/ 395670 w 1590278"/>
                <a:gd name="connsiteY39" fmla="*/ 300789 h 2668139"/>
                <a:gd name="connsiteX40" fmla="*/ 696459 w 1590278"/>
                <a:gd name="connsiteY40" fmla="*/ 0 h 2668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590278" h="2668139">
                  <a:moveTo>
                    <a:pt x="696459" y="0"/>
                  </a:moveTo>
                  <a:cubicBezTo>
                    <a:pt x="862580" y="0"/>
                    <a:pt x="997248" y="134668"/>
                    <a:pt x="997248" y="300789"/>
                  </a:cubicBezTo>
                  <a:cubicBezTo>
                    <a:pt x="997248" y="425380"/>
                    <a:pt x="921498" y="532278"/>
                    <a:pt x="813540" y="577941"/>
                  </a:cubicBezTo>
                  <a:lnTo>
                    <a:pt x="797770" y="582836"/>
                  </a:lnTo>
                  <a:lnTo>
                    <a:pt x="797770" y="673085"/>
                  </a:lnTo>
                  <a:lnTo>
                    <a:pt x="938304" y="673085"/>
                  </a:lnTo>
                  <a:cubicBezTo>
                    <a:pt x="968274" y="673085"/>
                    <a:pt x="995406" y="685233"/>
                    <a:pt x="1015046" y="704873"/>
                  </a:cubicBezTo>
                  <a:lnTo>
                    <a:pt x="1037967" y="738868"/>
                  </a:lnTo>
                  <a:lnTo>
                    <a:pt x="1060789" y="753442"/>
                  </a:lnTo>
                  <a:lnTo>
                    <a:pt x="1582472" y="1500202"/>
                  </a:lnTo>
                  <a:cubicBezTo>
                    <a:pt x="1596166" y="1519804"/>
                    <a:pt x="1591376" y="1546796"/>
                    <a:pt x="1571774" y="1560490"/>
                  </a:cubicBezTo>
                  <a:lnTo>
                    <a:pt x="1429805" y="1659669"/>
                  </a:lnTo>
                  <a:cubicBezTo>
                    <a:pt x="1410202" y="1673363"/>
                    <a:pt x="1383211" y="1668573"/>
                    <a:pt x="1369517" y="1648971"/>
                  </a:cubicBezTo>
                  <a:lnTo>
                    <a:pt x="1046834" y="1187069"/>
                  </a:lnTo>
                  <a:lnTo>
                    <a:pt x="1046834" y="1713908"/>
                  </a:lnTo>
                  <a:lnTo>
                    <a:pt x="1046834" y="1832245"/>
                  </a:lnTo>
                  <a:lnTo>
                    <a:pt x="1046834" y="2624843"/>
                  </a:lnTo>
                  <a:cubicBezTo>
                    <a:pt x="1046834" y="2648755"/>
                    <a:pt x="1027450" y="2668139"/>
                    <a:pt x="1003538" y="2668139"/>
                  </a:cubicBezTo>
                  <a:lnTo>
                    <a:pt x="830357" y="2668139"/>
                  </a:lnTo>
                  <a:cubicBezTo>
                    <a:pt x="806445" y="2668139"/>
                    <a:pt x="787061" y="2648755"/>
                    <a:pt x="787061" y="2624843"/>
                  </a:cubicBezTo>
                  <a:lnTo>
                    <a:pt x="787061" y="1940775"/>
                  </a:lnTo>
                  <a:lnTo>
                    <a:pt x="655443" y="1940775"/>
                  </a:lnTo>
                  <a:lnTo>
                    <a:pt x="655443" y="2624843"/>
                  </a:lnTo>
                  <a:cubicBezTo>
                    <a:pt x="655443" y="2648755"/>
                    <a:pt x="636059" y="2668139"/>
                    <a:pt x="612147" y="2668139"/>
                  </a:cubicBezTo>
                  <a:lnTo>
                    <a:pt x="438966" y="2668139"/>
                  </a:lnTo>
                  <a:cubicBezTo>
                    <a:pt x="415054" y="2668139"/>
                    <a:pt x="395670" y="2648755"/>
                    <a:pt x="395670" y="2624843"/>
                  </a:cubicBezTo>
                  <a:lnTo>
                    <a:pt x="395670" y="1832245"/>
                  </a:lnTo>
                  <a:lnTo>
                    <a:pt x="395670" y="1713908"/>
                  </a:lnTo>
                  <a:lnTo>
                    <a:pt x="395670" y="1329499"/>
                  </a:lnTo>
                  <a:lnTo>
                    <a:pt x="233765" y="1629191"/>
                  </a:lnTo>
                  <a:cubicBezTo>
                    <a:pt x="222399" y="1650229"/>
                    <a:pt x="196131" y="1658070"/>
                    <a:pt x="175093" y="1646704"/>
                  </a:cubicBezTo>
                  <a:lnTo>
                    <a:pt x="22725" y="1564389"/>
                  </a:lnTo>
                  <a:cubicBezTo>
                    <a:pt x="1687" y="1553024"/>
                    <a:pt x="-6154" y="1526756"/>
                    <a:pt x="5212" y="1505718"/>
                  </a:cubicBezTo>
                  <a:lnTo>
                    <a:pt x="395670" y="782967"/>
                  </a:lnTo>
                  <a:lnTo>
                    <a:pt x="395670" y="781615"/>
                  </a:lnTo>
                  <a:cubicBezTo>
                    <a:pt x="395670" y="721676"/>
                    <a:pt x="444261" y="673085"/>
                    <a:pt x="504200" y="673085"/>
                  </a:cubicBezTo>
                  <a:lnTo>
                    <a:pt x="595147" y="673085"/>
                  </a:lnTo>
                  <a:lnTo>
                    <a:pt x="595147" y="582835"/>
                  </a:lnTo>
                  <a:lnTo>
                    <a:pt x="579378" y="577941"/>
                  </a:lnTo>
                  <a:cubicBezTo>
                    <a:pt x="471421" y="532278"/>
                    <a:pt x="395670" y="425380"/>
                    <a:pt x="395670" y="300789"/>
                  </a:cubicBezTo>
                  <a:cubicBezTo>
                    <a:pt x="395670" y="134668"/>
                    <a:pt x="530338" y="0"/>
                    <a:pt x="696459" y="0"/>
                  </a:cubicBezTo>
                  <a:close/>
                </a:path>
              </a:pathLst>
            </a:custGeom>
            <a:solidFill>
              <a:schemeClr val="accent5"/>
            </a:solidFill>
            <a:ln>
              <a:solidFill>
                <a:schemeClr val="tx1"/>
              </a:solidFill>
            </a:ln>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73" name="Freeform 72"/>
            <p:cNvSpPr/>
            <p:nvPr/>
          </p:nvSpPr>
          <p:spPr>
            <a:xfrm>
              <a:off x="5160001" y="2900226"/>
              <a:ext cx="445914" cy="748146"/>
            </a:xfrm>
            <a:custGeom>
              <a:avLst/>
              <a:gdLst>
                <a:gd name="connsiteX0" fmla="*/ 696459 w 1590278"/>
                <a:gd name="connsiteY0" fmla="*/ 0 h 2668139"/>
                <a:gd name="connsiteX1" fmla="*/ 997248 w 1590278"/>
                <a:gd name="connsiteY1" fmla="*/ 300789 h 2668139"/>
                <a:gd name="connsiteX2" fmla="*/ 813540 w 1590278"/>
                <a:gd name="connsiteY2" fmla="*/ 577941 h 2668139"/>
                <a:gd name="connsiteX3" fmla="*/ 797770 w 1590278"/>
                <a:gd name="connsiteY3" fmla="*/ 582836 h 2668139"/>
                <a:gd name="connsiteX4" fmla="*/ 797770 w 1590278"/>
                <a:gd name="connsiteY4" fmla="*/ 673085 h 2668139"/>
                <a:gd name="connsiteX5" fmla="*/ 938304 w 1590278"/>
                <a:gd name="connsiteY5" fmla="*/ 673085 h 2668139"/>
                <a:gd name="connsiteX6" fmla="*/ 1015046 w 1590278"/>
                <a:gd name="connsiteY6" fmla="*/ 704873 h 2668139"/>
                <a:gd name="connsiteX7" fmla="*/ 1037967 w 1590278"/>
                <a:gd name="connsiteY7" fmla="*/ 738868 h 2668139"/>
                <a:gd name="connsiteX8" fmla="*/ 1060789 w 1590278"/>
                <a:gd name="connsiteY8" fmla="*/ 753442 h 2668139"/>
                <a:gd name="connsiteX9" fmla="*/ 1582472 w 1590278"/>
                <a:gd name="connsiteY9" fmla="*/ 1500202 h 2668139"/>
                <a:gd name="connsiteX10" fmla="*/ 1571774 w 1590278"/>
                <a:gd name="connsiteY10" fmla="*/ 1560490 h 2668139"/>
                <a:gd name="connsiteX11" fmla="*/ 1429805 w 1590278"/>
                <a:gd name="connsiteY11" fmla="*/ 1659669 h 2668139"/>
                <a:gd name="connsiteX12" fmla="*/ 1369517 w 1590278"/>
                <a:gd name="connsiteY12" fmla="*/ 1648971 h 2668139"/>
                <a:gd name="connsiteX13" fmla="*/ 1046834 w 1590278"/>
                <a:gd name="connsiteY13" fmla="*/ 1187069 h 2668139"/>
                <a:gd name="connsiteX14" fmla="*/ 1046834 w 1590278"/>
                <a:gd name="connsiteY14" fmla="*/ 1713908 h 2668139"/>
                <a:gd name="connsiteX15" fmla="*/ 1046834 w 1590278"/>
                <a:gd name="connsiteY15" fmla="*/ 1832245 h 2668139"/>
                <a:gd name="connsiteX16" fmla="*/ 1046834 w 1590278"/>
                <a:gd name="connsiteY16" fmla="*/ 2624843 h 2668139"/>
                <a:gd name="connsiteX17" fmla="*/ 1003538 w 1590278"/>
                <a:gd name="connsiteY17" fmla="*/ 2668139 h 2668139"/>
                <a:gd name="connsiteX18" fmla="*/ 830357 w 1590278"/>
                <a:gd name="connsiteY18" fmla="*/ 2668139 h 2668139"/>
                <a:gd name="connsiteX19" fmla="*/ 787061 w 1590278"/>
                <a:gd name="connsiteY19" fmla="*/ 2624843 h 2668139"/>
                <a:gd name="connsiteX20" fmla="*/ 787061 w 1590278"/>
                <a:gd name="connsiteY20" fmla="*/ 1940775 h 2668139"/>
                <a:gd name="connsiteX21" fmla="*/ 655443 w 1590278"/>
                <a:gd name="connsiteY21" fmla="*/ 1940775 h 2668139"/>
                <a:gd name="connsiteX22" fmla="*/ 655443 w 1590278"/>
                <a:gd name="connsiteY22" fmla="*/ 2624843 h 2668139"/>
                <a:gd name="connsiteX23" fmla="*/ 612147 w 1590278"/>
                <a:gd name="connsiteY23" fmla="*/ 2668139 h 2668139"/>
                <a:gd name="connsiteX24" fmla="*/ 438966 w 1590278"/>
                <a:gd name="connsiteY24" fmla="*/ 2668139 h 2668139"/>
                <a:gd name="connsiteX25" fmla="*/ 395670 w 1590278"/>
                <a:gd name="connsiteY25" fmla="*/ 2624843 h 2668139"/>
                <a:gd name="connsiteX26" fmla="*/ 395670 w 1590278"/>
                <a:gd name="connsiteY26" fmla="*/ 1832245 h 2668139"/>
                <a:gd name="connsiteX27" fmla="*/ 395670 w 1590278"/>
                <a:gd name="connsiteY27" fmla="*/ 1713908 h 2668139"/>
                <a:gd name="connsiteX28" fmla="*/ 395670 w 1590278"/>
                <a:gd name="connsiteY28" fmla="*/ 1329499 h 2668139"/>
                <a:gd name="connsiteX29" fmla="*/ 233765 w 1590278"/>
                <a:gd name="connsiteY29" fmla="*/ 1629191 h 2668139"/>
                <a:gd name="connsiteX30" fmla="*/ 175093 w 1590278"/>
                <a:gd name="connsiteY30" fmla="*/ 1646704 h 2668139"/>
                <a:gd name="connsiteX31" fmla="*/ 22725 w 1590278"/>
                <a:gd name="connsiteY31" fmla="*/ 1564389 h 2668139"/>
                <a:gd name="connsiteX32" fmla="*/ 5212 w 1590278"/>
                <a:gd name="connsiteY32" fmla="*/ 1505718 h 2668139"/>
                <a:gd name="connsiteX33" fmla="*/ 395670 w 1590278"/>
                <a:gd name="connsiteY33" fmla="*/ 782967 h 2668139"/>
                <a:gd name="connsiteX34" fmla="*/ 395670 w 1590278"/>
                <a:gd name="connsiteY34" fmla="*/ 781615 h 2668139"/>
                <a:gd name="connsiteX35" fmla="*/ 504200 w 1590278"/>
                <a:gd name="connsiteY35" fmla="*/ 673085 h 2668139"/>
                <a:gd name="connsiteX36" fmla="*/ 595147 w 1590278"/>
                <a:gd name="connsiteY36" fmla="*/ 673085 h 2668139"/>
                <a:gd name="connsiteX37" fmla="*/ 595147 w 1590278"/>
                <a:gd name="connsiteY37" fmla="*/ 582835 h 2668139"/>
                <a:gd name="connsiteX38" fmla="*/ 579378 w 1590278"/>
                <a:gd name="connsiteY38" fmla="*/ 577941 h 2668139"/>
                <a:gd name="connsiteX39" fmla="*/ 395670 w 1590278"/>
                <a:gd name="connsiteY39" fmla="*/ 300789 h 2668139"/>
                <a:gd name="connsiteX40" fmla="*/ 696459 w 1590278"/>
                <a:gd name="connsiteY40" fmla="*/ 0 h 2668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590278" h="2668139">
                  <a:moveTo>
                    <a:pt x="696459" y="0"/>
                  </a:moveTo>
                  <a:cubicBezTo>
                    <a:pt x="862580" y="0"/>
                    <a:pt x="997248" y="134668"/>
                    <a:pt x="997248" y="300789"/>
                  </a:cubicBezTo>
                  <a:cubicBezTo>
                    <a:pt x="997248" y="425380"/>
                    <a:pt x="921498" y="532278"/>
                    <a:pt x="813540" y="577941"/>
                  </a:cubicBezTo>
                  <a:lnTo>
                    <a:pt x="797770" y="582836"/>
                  </a:lnTo>
                  <a:lnTo>
                    <a:pt x="797770" y="673085"/>
                  </a:lnTo>
                  <a:lnTo>
                    <a:pt x="938304" y="673085"/>
                  </a:lnTo>
                  <a:cubicBezTo>
                    <a:pt x="968274" y="673085"/>
                    <a:pt x="995406" y="685233"/>
                    <a:pt x="1015046" y="704873"/>
                  </a:cubicBezTo>
                  <a:lnTo>
                    <a:pt x="1037967" y="738868"/>
                  </a:lnTo>
                  <a:lnTo>
                    <a:pt x="1060789" y="753442"/>
                  </a:lnTo>
                  <a:lnTo>
                    <a:pt x="1582472" y="1500202"/>
                  </a:lnTo>
                  <a:cubicBezTo>
                    <a:pt x="1596166" y="1519804"/>
                    <a:pt x="1591376" y="1546796"/>
                    <a:pt x="1571774" y="1560490"/>
                  </a:cubicBezTo>
                  <a:lnTo>
                    <a:pt x="1429805" y="1659669"/>
                  </a:lnTo>
                  <a:cubicBezTo>
                    <a:pt x="1410202" y="1673363"/>
                    <a:pt x="1383211" y="1668573"/>
                    <a:pt x="1369517" y="1648971"/>
                  </a:cubicBezTo>
                  <a:lnTo>
                    <a:pt x="1046834" y="1187069"/>
                  </a:lnTo>
                  <a:lnTo>
                    <a:pt x="1046834" y="1713908"/>
                  </a:lnTo>
                  <a:lnTo>
                    <a:pt x="1046834" y="1832245"/>
                  </a:lnTo>
                  <a:lnTo>
                    <a:pt x="1046834" y="2624843"/>
                  </a:lnTo>
                  <a:cubicBezTo>
                    <a:pt x="1046834" y="2648755"/>
                    <a:pt x="1027450" y="2668139"/>
                    <a:pt x="1003538" y="2668139"/>
                  </a:cubicBezTo>
                  <a:lnTo>
                    <a:pt x="830357" y="2668139"/>
                  </a:lnTo>
                  <a:cubicBezTo>
                    <a:pt x="806445" y="2668139"/>
                    <a:pt x="787061" y="2648755"/>
                    <a:pt x="787061" y="2624843"/>
                  </a:cubicBezTo>
                  <a:lnTo>
                    <a:pt x="787061" y="1940775"/>
                  </a:lnTo>
                  <a:lnTo>
                    <a:pt x="655443" y="1940775"/>
                  </a:lnTo>
                  <a:lnTo>
                    <a:pt x="655443" y="2624843"/>
                  </a:lnTo>
                  <a:cubicBezTo>
                    <a:pt x="655443" y="2648755"/>
                    <a:pt x="636059" y="2668139"/>
                    <a:pt x="612147" y="2668139"/>
                  </a:cubicBezTo>
                  <a:lnTo>
                    <a:pt x="438966" y="2668139"/>
                  </a:lnTo>
                  <a:cubicBezTo>
                    <a:pt x="415054" y="2668139"/>
                    <a:pt x="395670" y="2648755"/>
                    <a:pt x="395670" y="2624843"/>
                  </a:cubicBezTo>
                  <a:lnTo>
                    <a:pt x="395670" y="1832245"/>
                  </a:lnTo>
                  <a:lnTo>
                    <a:pt x="395670" y="1713908"/>
                  </a:lnTo>
                  <a:lnTo>
                    <a:pt x="395670" y="1329499"/>
                  </a:lnTo>
                  <a:lnTo>
                    <a:pt x="233765" y="1629191"/>
                  </a:lnTo>
                  <a:cubicBezTo>
                    <a:pt x="222399" y="1650229"/>
                    <a:pt x="196131" y="1658070"/>
                    <a:pt x="175093" y="1646704"/>
                  </a:cubicBezTo>
                  <a:lnTo>
                    <a:pt x="22725" y="1564389"/>
                  </a:lnTo>
                  <a:cubicBezTo>
                    <a:pt x="1687" y="1553024"/>
                    <a:pt x="-6154" y="1526756"/>
                    <a:pt x="5212" y="1505718"/>
                  </a:cubicBezTo>
                  <a:lnTo>
                    <a:pt x="395670" y="782967"/>
                  </a:lnTo>
                  <a:lnTo>
                    <a:pt x="395670" y="781615"/>
                  </a:lnTo>
                  <a:cubicBezTo>
                    <a:pt x="395670" y="721676"/>
                    <a:pt x="444261" y="673085"/>
                    <a:pt x="504200" y="673085"/>
                  </a:cubicBezTo>
                  <a:lnTo>
                    <a:pt x="595147" y="673085"/>
                  </a:lnTo>
                  <a:lnTo>
                    <a:pt x="595147" y="582835"/>
                  </a:lnTo>
                  <a:lnTo>
                    <a:pt x="579378" y="577941"/>
                  </a:lnTo>
                  <a:cubicBezTo>
                    <a:pt x="471421" y="532278"/>
                    <a:pt x="395670" y="425380"/>
                    <a:pt x="395670" y="300789"/>
                  </a:cubicBezTo>
                  <a:cubicBezTo>
                    <a:pt x="395670" y="134668"/>
                    <a:pt x="530338" y="0"/>
                    <a:pt x="696459" y="0"/>
                  </a:cubicBezTo>
                  <a:close/>
                </a:path>
              </a:pathLst>
            </a:custGeom>
            <a:solidFill>
              <a:srgbClr val="7030A0"/>
            </a:solidFill>
            <a:ln>
              <a:solidFill>
                <a:schemeClr val="tx1"/>
              </a:solidFill>
            </a:ln>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74" name="Freeform 73"/>
            <p:cNvSpPr/>
            <p:nvPr/>
          </p:nvSpPr>
          <p:spPr>
            <a:xfrm>
              <a:off x="5665692" y="2900226"/>
              <a:ext cx="445914" cy="748146"/>
            </a:xfrm>
            <a:custGeom>
              <a:avLst/>
              <a:gdLst>
                <a:gd name="connsiteX0" fmla="*/ 696459 w 1590278"/>
                <a:gd name="connsiteY0" fmla="*/ 0 h 2668139"/>
                <a:gd name="connsiteX1" fmla="*/ 997248 w 1590278"/>
                <a:gd name="connsiteY1" fmla="*/ 300789 h 2668139"/>
                <a:gd name="connsiteX2" fmla="*/ 813540 w 1590278"/>
                <a:gd name="connsiteY2" fmla="*/ 577941 h 2668139"/>
                <a:gd name="connsiteX3" fmla="*/ 797770 w 1590278"/>
                <a:gd name="connsiteY3" fmla="*/ 582836 h 2668139"/>
                <a:gd name="connsiteX4" fmla="*/ 797770 w 1590278"/>
                <a:gd name="connsiteY4" fmla="*/ 673085 h 2668139"/>
                <a:gd name="connsiteX5" fmla="*/ 938304 w 1590278"/>
                <a:gd name="connsiteY5" fmla="*/ 673085 h 2668139"/>
                <a:gd name="connsiteX6" fmla="*/ 1015046 w 1590278"/>
                <a:gd name="connsiteY6" fmla="*/ 704873 h 2668139"/>
                <a:gd name="connsiteX7" fmla="*/ 1037967 w 1590278"/>
                <a:gd name="connsiteY7" fmla="*/ 738868 h 2668139"/>
                <a:gd name="connsiteX8" fmla="*/ 1060789 w 1590278"/>
                <a:gd name="connsiteY8" fmla="*/ 753442 h 2668139"/>
                <a:gd name="connsiteX9" fmla="*/ 1582472 w 1590278"/>
                <a:gd name="connsiteY9" fmla="*/ 1500202 h 2668139"/>
                <a:gd name="connsiteX10" fmla="*/ 1571774 w 1590278"/>
                <a:gd name="connsiteY10" fmla="*/ 1560490 h 2668139"/>
                <a:gd name="connsiteX11" fmla="*/ 1429805 w 1590278"/>
                <a:gd name="connsiteY11" fmla="*/ 1659669 h 2668139"/>
                <a:gd name="connsiteX12" fmla="*/ 1369517 w 1590278"/>
                <a:gd name="connsiteY12" fmla="*/ 1648971 h 2668139"/>
                <a:gd name="connsiteX13" fmla="*/ 1046834 w 1590278"/>
                <a:gd name="connsiteY13" fmla="*/ 1187069 h 2668139"/>
                <a:gd name="connsiteX14" fmla="*/ 1046834 w 1590278"/>
                <a:gd name="connsiteY14" fmla="*/ 1713908 h 2668139"/>
                <a:gd name="connsiteX15" fmla="*/ 1046834 w 1590278"/>
                <a:gd name="connsiteY15" fmla="*/ 1832245 h 2668139"/>
                <a:gd name="connsiteX16" fmla="*/ 1046834 w 1590278"/>
                <a:gd name="connsiteY16" fmla="*/ 2624843 h 2668139"/>
                <a:gd name="connsiteX17" fmla="*/ 1003538 w 1590278"/>
                <a:gd name="connsiteY17" fmla="*/ 2668139 h 2668139"/>
                <a:gd name="connsiteX18" fmla="*/ 830357 w 1590278"/>
                <a:gd name="connsiteY18" fmla="*/ 2668139 h 2668139"/>
                <a:gd name="connsiteX19" fmla="*/ 787061 w 1590278"/>
                <a:gd name="connsiteY19" fmla="*/ 2624843 h 2668139"/>
                <a:gd name="connsiteX20" fmla="*/ 787061 w 1590278"/>
                <a:gd name="connsiteY20" fmla="*/ 1940775 h 2668139"/>
                <a:gd name="connsiteX21" fmla="*/ 655443 w 1590278"/>
                <a:gd name="connsiteY21" fmla="*/ 1940775 h 2668139"/>
                <a:gd name="connsiteX22" fmla="*/ 655443 w 1590278"/>
                <a:gd name="connsiteY22" fmla="*/ 2624843 h 2668139"/>
                <a:gd name="connsiteX23" fmla="*/ 612147 w 1590278"/>
                <a:gd name="connsiteY23" fmla="*/ 2668139 h 2668139"/>
                <a:gd name="connsiteX24" fmla="*/ 438966 w 1590278"/>
                <a:gd name="connsiteY24" fmla="*/ 2668139 h 2668139"/>
                <a:gd name="connsiteX25" fmla="*/ 395670 w 1590278"/>
                <a:gd name="connsiteY25" fmla="*/ 2624843 h 2668139"/>
                <a:gd name="connsiteX26" fmla="*/ 395670 w 1590278"/>
                <a:gd name="connsiteY26" fmla="*/ 1832245 h 2668139"/>
                <a:gd name="connsiteX27" fmla="*/ 395670 w 1590278"/>
                <a:gd name="connsiteY27" fmla="*/ 1713908 h 2668139"/>
                <a:gd name="connsiteX28" fmla="*/ 395670 w 1590278"/>
                <a:gd name="connsiteY28" fmla="*/ 1329499 h 2668139"/>
                <a:gd name="connsiteX29" fmla="*/ 233765 w 1590278"/>
                <a:gd name="connsiteY29" fmla="*/ 1629191 h 2668139"/>
                <a:gd name="connsiteX30" fmla="*/ 175093 w 1590278"/>
                <a:gd name="connsiteY30" fmla="*/ 1646704 h 2668139"/>
                <a:gd name="connsiteX31" fmla="*/ 22725 w 1590278"/>
                <a:gd name="connsiteY31" fmla="*/ 1564389 h 2668139"/>
                <a:gd name="connsiteX32" fmla="*/ 5212 w 1590278"/>
                <a:gd name="connsiteY32" fmla="*/ 1505718 h 2668139"/>
                <a:gd name="connsiteX33" fmla="*/ 395670 w 1590278"/>
                <a:gd name="connsiteY33" fmla="*/ 782967 h 2668139"/>
                <a:gd name="connsiteX34" fmla="*/ 395670 w 1590278"/>
                <a:gd name="connsiteY34" fmla="*/ 781615 h 2668139"/>
                <a:gd name="connsiteX35" fmla="*/ 504200 w 1590278"/>
                <a:gd name="connsiteY35" fmla="*/ 673085 h 2668139"/>
                <a:gd name="connsiteX36" fmla="*/ 595147 w 1590278"/>
                <a:gd name="connsiteY36" fmla="*/ 673085 h 2668139"/>
                <a:gd name="connsiteX37" fmla="*/ 595147 w 1590278"/>
                <a:gd name="connsiteY37" fmla="*/ 582835 h 2668139"/>
                <a:gd name="connsiteX38" fmla="*/ 579378 w 1590278"/>
                <a:gd name="connsiteY38" fmla="*/ 577941 h 2668139"/>
                <a:gd name="connsiteX39" fmla="*/ 395670 w 1590278"/>
                <a:gd name="connsiteY39" fmla="*/ 300789 h 2668139"/>
                <a:gd name="connsiteX40" fmla="*/ 696459 w 1590278"/>
                <a:gd name="connsiteY40" fmla="*/ 0 h 2668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590278" h="2668139">
                  <a:moveTo>
                    <a:pt x="696459" y="0"/>
                  </a:moveTo>
                  <a:cubicBezTo>
                    <a:pt x="862580" y="0"/>
                    <a:pt x="997248" y="134668"/>
                    <a:pt x="997248" y="300789"/>
                  </a:cubicBezTo>
                  <a:cubicBezTo>
                    <a:pt x="997248" y="425380"/>
                    <a:pt x="921498" y="532278"/>
                    <a:pt x="813540" y="577941"/>
                  </a:cubicBezTo>
                  <a:lnTo>
                    <a:pt x="797770" y="582836"/>
                  </a:lnTo>
                  <a:lnTo>
                    <a:pt x="797770" y="673085"/>
                  </a:lnTo>
                  <a:lnTo>
                    <a:pt x="938304" y="673085"/>
                  </a:lnTo>
                  <a:cubicBezTo>
                    <a:pt x="968274" y="673085"/>
                    <a:pt x="995406" y="685233"/>
                    <a:pt x="1015046" y="704873"/>
                  </a:cubicBezTo>
                  <a:lnTo>
                    <a:pt x="1037967" y="738868"/>
                  </a:lnTo>
                  <a:lnTo>
                    <a:pt x="1060789" y="753442"/>
                  </a:lnTo>
                  <a:lnTo>
                    <a:pt x="1582472" y="1500202"/>
                  </a:lnTo>
                  <a:cubicBezTo>
                    <a:pt x="1596166" y="1519804"/>
                    <a:pt x="1591376" y="1546796"/>
                    <a:pt x="1571774" y="1560490"/>
                  </a:cubicBezTo>
                  <a:lnTo>
                    <a:pt x="1429805" y="1659669"/>
                  </a:lnTo>
                  <a:cubicBezTo>
                    <a:pt x="1410202" y="1673363"/>
                    <a:pt x="1383211" y="1668573"/>
                    <a:pt x="1369517" y="1648971"/>
                  </a:cubicBezTo>
                  <a:lnTo>
                    <a:pt x="1046834" y="1187069"/>
                  </a:lnTo>
                  <a:lnTo>
                    <a:pt x="1046834" y="1713908"/>
                  </a:lnTo>
                  <a:lnTo>
                    <a:pt x="1046834" y="1832245"/>
                  </a:lnTo>
                  <a:lnTo>
                    <a:pt x="1046834" y="2624843"/>
                  </a:lnTo>
                  <a:cubicBezTo>
                    <a:pt x="1046834" y="2648755"/>
                    <a:pt x="1027450" y="2668139"/>
                    <a:pt x="1003538" y="2668139"/>
                  </a:cubicBezTo>
                  <a:lnTo>
                    <a:pt x="830357" y="2668139"/>
                  </a:lnTo>
                  <a:cubicBezTo>
                    <a:pt x="806445" y="2668139"/>
                    <a:pt x="787061" y="2648755"/>
                    <a:pt x="787061" y="2624843"/>
                  </a:cubicBezTo>
                  <a:lnTo>
                    <a:pt x="787061" y="1940775"/>
                  </a:lnTo>
                  <a:lnTo>
                    <a:pt x="655443" y="1940775"/>
                  </a:lnTo>
                  <a:lnTo>
                    <a:pt x="655443" y="2624843"/>
                  </a:lnTo>
                  <a:cubicBezTo>
                    <a:pt x="655443" y="2648755"/>
                    <a:pt x="636059" y="2668139"/>
                    <a:pt x="612147" y="2668139"/>
                  </a:cubicBezTo>
                  <a:lnTo>
                    <a:pt x="438966" y="2668139"/>
                  </a:lnTo>
                  <a:cubicBezTo>
                    <a:pt x="415054" y="2668139"/>
                    <a:pt x="395670" y="2648755"/>
                    <a:pt x="395670" y="2624843"/>
                  </a:cubicBezTo>
                  <a:lnTo>
                    <a:pt x="395670" y="1832245"/>
                  </a:lnTo>
                  <a:lnTo>
                    <a:pt x="395670" y="1713908"/>
                  </a:lnTo>
                  <a:lnTo>
                    <a:pt x="395670" y="1329499"/>
                  </a:lnTo>
                  <a:lnTo>
                    <a:pt x="233765" y="1629191"/>
                  </a:lnTo>
                  <a:cubicBezTo>
                    <a:pt x="222399" y="1650229"/>
                    <a:pt x="196131" y="1658070"/>
                    <a:pt x="175093" y="1646704"/>
                  </a:cubicBezTo>
                  <a:lnTo>
                    <a:pt x="22725" y="1564389"/>
                  </a:lnTo>
                  <a:cubicBezTo>
                    <a:pt x="1687" y="1553024"/>
                    <a:pt x="-6154" y="1526756"/>
                    <a:pt x="5212" y="1505718"/>
                  </a:cubicBezTo>
                  <a:lnTo>
                    <a:pt x="395670" y="782967"/>
                  </a:lnTo>
                  <a:lnTo>
                    <a:pt x="395670" y="781615"/>
                  </a:lnTo>
                  <a:cubicBezTo>
                    <a:pt x="395670" y="721676"/>
                    <a:pt x="444261" y="673085"/>
                    <a:pt x="504200" y="673085"/>
                  </a:cubicBezTo>
                  <a:lnTo>
                    <a:pt x="595147" y="673085"/>
                  </a:lnTo>
                  <a:lnTo>
                    <a:pt x="595147" y="582835"/>
                  </a:lnTo>
                  <a:lnTo>
                    <a:pt x="579378" y="577941"/>
                  </a:lnTo>
                  <a:cubicBezTo>
                    <a:pt x="471421" y="532278"/>
                    <a:pt x="395670" y="425380"/>
                    <a:pt x="395670" y="300789"/>
                  </a:cubicBezTo>
                  <a:cubicBezTo>
                    <a:pt x="395670" y="134668"/>
                    <a:pt x="530338" y="0"/>
                    <a:pt x="696459" y="0"/>
                  </a:cubicBezTo>
                  <a:close/>
                </a:path>
              </a:pathLst>
            </a:custGeom>
            <a:solidFill>
              <a:schemeClr val="accent6"/>
            </a:solidFill>
            <a:ln>
              <a:solidFill>
                <a:schemeClr val="tx1"/>
              </a:solidFill>
            </a:ln>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75" name="Freeform 74"/>
            <p:cNvSpPr/>
            <p:nvPr/>
          </p:nvSpPr>
          <p:spPr>
            <a:xfrm>
              <a:off x="6171383" y="2900226"/>
              <a:ext cx="445914" cy="748146"/>
            </a:xfrm>
            <a:custGeom>
              <a:avLst/>
              <a:gdLst>
                <a:gd name="connsiteX0" fmla="*/ 696459 w 1590278"/>
                <a:gd name="connsiteY0" fmla="*/ 0 h 2668139"/>
                <a:gd name="connsiteX1" fmla="*/ 997248 w 1590278"/>
                <a:gd name="connsiteY1" fmla="*/ 300789 h 2668139"/>
                <a:gd name="connsiteX2" fmla="*/ 813540 w 1590278"/>
                <a:gd name="connsiteY2" fmla="*/ 577941 h 2668139"/>
                <a:gd name="connsiteX3" fmla="*/ 797770 w 1590278"/>
                <a:gd name="connsiteY3" fmla="*/ 582836 h 2668139"/>
                <a:gd name="connsiteX4" fmla="*/ 797770 w 1590278"/>
                <a:gd name="connsiteY4" fmla="*/ 673085 h 2668139"/>
                <a:gd name="connsiteX5" fmla="*/ 938304 w 1590278"/>
                <a:gd name="connsiteY5" fmla="*/ 673085 h 2668139"/>
                <a:gd name="connsiteX6" fmla="*/ 1015046 w 1590278"/>
                <a:gd name="connsiteY6" fmla="*/ 704873 h 2668139"/>
                <a:gd name="connsiteX7" fmla="*/ 1037967 w 1590278"/>
                <a:gd name="connsiteY7" fmla="*/ 738868 h 2668139"/>
                <a:gd name="connsiteX8" fmla="*/ 1060789 w 1590278"/>
                <a:gd name="connsiteY8" fmla="*/ 753442 h 2668139"/>
                <a:gd name="connsiteX9" fmla="*/ 1582472 w 1590278"/>
                <a:gd name="connsiteY9" fmla="*/ 1500202 h 2668139"/>
                <a:gd name="connsiteX10" fmla="*/ 1571774 w 1590278"/>
                <a:gd name="connsiteY10" fmla="*/ 1560490 h 2668139"/>
                <a:gd name="connsiteX11" fmla="*/ 1429805 w 1590278"/>
                <a:gd name="connsiteY11" fmla="*/ 1659669 h 2668139"/>
                <a:gd name="connsiteX12" fmla="*/ 1369517 w 1590278"/>
                <a:gd name="connsiteY12" fmla="*/ 1648971 h 2668139"/>
                <a:gd name="connsiteX13" fmla="*/ 1046834 w 1590278"/>
                <a:gd name="connsiteY13" fmla="*/ 1187069 h 2668139"/>
                <a:gd name="connsiteX14" fmla="*/ 1046834 w 1590278"/>
                <a:gd name="connsiteY14" fmla="*/ 1713908 h 2668139"/>
                <a:gd name="connsiteX15" fmla="*/ 1046834 w 1590278"/>
                <a:gd name="connsiteY15" fmla="*/ 1832245 h 2668139"/>
                <a:gd name="connsiteX16" fmla="*/ 1046834 w 1590278"/>
                <a:gd name="connsiteY16" fmla="*/ 2624843 h 2668139"/>
                <a:gd name="connsiteX17" fmla="*/ 1003538 w 1590278"/>
                <a:gd name="connsiteY17" fmla="*/ 2668139 h 2668139"/>
                <a:gd name="connsiteX18" fmla="*/ 830357 w 1590278"/>
                <a:gd name="connsiteY18" fmla="*/ 2668139 h 2668139"/>
                <a:gd name="connsiteX19" fmla="*/ 787061 w 1590278"/>
                <a:gd name="connsiteY19" fmla="*/ 2624843 h 2668139"/>
                <a:gd name="connsiteX20" fmla="*/ 787061 w 1590278"/>
                <a:gd name="connsiteY20" fmla="*/ 1940775 h 2668139"/>
                <a:gd name="connsiteX21" fmla="*/ 655443 w 1590278"/>
                <a:gd name="connsiteY21" fmla="*/ 1940775 h 2668139"/>
                <a:gd name="connsiteX22" fmla="*/ 655443 w 1590278"/>
                <a:gd name="connsiteY22" fmla="*/ 2624843 h 2668139"/>
                <a:gd name="connsiteX23" fmla="*/ 612147 w 1590278"/>
                <a:gd name="connsiteY23" fmla="*/ 2668139 h 2668139"/>
                <a:gd name="connsiteX24" fmla="*/ 438966 w 1590278"/>
                <a:gd name="connsiteY24" fmla="*/ 2668139 h 2668139"/>
                <a:gd name="connsiteX25" fmla="*/ 395670 w 1590278"/>
                <a:gd name="connsiteY25" fmla="*/ 2624843 h 2668139"/>
                <a:gd name="connsiteX26" fmla="*/ 395670 w 1590278"/>
                <a:gd name="connsiteY26" fmla="*/ 1832245 h 2668139"/>
                <a:gd name="connsiteX27" fmla="*/ 395670 w 1590278"/>
                <a:gd name="connsiteY27" fmla="*/ 1713908 h 2668139"/>
                <a:gd name="connsiteX28" fmla="*/ 395670 w 1590278"/>
                <a:gd name="connsiteY28" fmla="*/ 1329499 h 2668139"/>
                <a:gd name="connsiteX29" fmla="*/ 233765 w 1590278"/>
                <a:gd name="connsiteY29" fmla="*/ 1629191 h 2668139"/>
                <a:gd name="connsiteX30" fmla="*/ 175093 w 1590278"/>
                <a:gd name="connsiteY30" fmla="*/ 1646704 h 2668139"/>
                <a:gd name="connsiteX31" fmla="*/ 22725 w 1590278"/>
                <a:gd name="connsiteY31" fmla="*/ 1564389 h 2668139"/>
                <a:gd name="connsiteX32" fmla="*/ 5212 w 1590278"/>
                <a:gd name="connsiteY32" fmla="*/ 1505718 h 2668139"/>
                <a:gd name="connsiteX33" fmla="*/ 395670 w 1590278"/>
                <a:gd name="connsiteY33" fmla="*/ 782967 h 2668139"/>
                <a:gd name="connsiteX34" fmla="*/ 395670 w 1590278"/>
                <a:gd name="connsiteY34" fmla="*/ 781615 h 2668139"/>
                <a:gd name="connsiteX35" fmla="*/ 504200 w 1590278"/>
                <a:gd name="connsiteY35" fmla="*/ 673085 h 2668139"/>
                <a:gd name="connsiteX36" fmla="*/ 595147 w 1590278"/>
                <a:gd name="connsiteY36" fmla="*/ 673085 h 2668139"/>
                <a:gd name="connsiteX37" fmla="*/ 595147 w 1590278"/>
                <a:gd name="connsiteY37" fmla="*/ 582835 h 2668139"/>
                <a:gd name="connsiteX38" fmla="*/ 579378 w 1590278"/>
                <a:gd name="connsiteY38" fmla="*/ 577941 h 2668139"/>
                <a:gd name="connsiteX39" fmla="*/ 395670 w 1590278"/>
                <a:gd name="connsiteY39" fmla="*/ 300789 h 2668139"/>
                <a:gd name="connsiteX40" fmla="*/ 696459 w 1590278"/>
                <a:gd name="connsiteY40" fmla="*/ 0 h 2668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590278" h="2668139">
                  <a:moveTo>
                    <a:pt x="696459" y="0"/>
                  </a:moveTo>
                  <a:cubicBezTo>
                    <a:pt x="862580" y="0"/>
                    <a:pt x="997248" y="134668"/>
                    <a:pt x="997248" y="300789"/>
                  </a:cubicBezTo>
                  <a:cubicBezTo>
                    <a:pt x="997248" y="425380"/>
                    <a:pt x="921498" y="532278"/>
                    <a:pt x="813540" y="577941"/>
                  </a:cubicBezTo>
                  <a:lnTo>
                    <a:pt x="797770" y="582836"/>
                  </a:lnTo>
                  <a:lnTo>
                    <a:pt x="797770" y="673085"/>
                  </a:lnTo>
                  <a:lnTo>
                    <a:pt x="938304" y="673085"/>
                  </a:lnTo>
                  <a:cubicBezTo>
                    <a:pt x="968274" y="673085"/>
                    <a:pt x="995406" y="685233"/>
                    <a:pt x="1015046" y="704873"/>
                  </a:cubicBezTo>
                  <a:lnTo>
                    <a:pt x="1037967" y="738868"/>
                  </a:lnTo>
                  <a:lnTo>
                    <a:pt x="1060789" y="753442"/>
                  </a:lnTo>
                  <a:lnTo>
                    <a:pt x="1582472" y="1500202"/>
                  </a:lnTo>
                  <a:cubicBezTo>
                    <a:pt x="1596166" y="1519804"/>
                    <a:pt x="1591376" y="1546796"/>
                    <a:pt x="1571774" y="1560490"/>
                  </a:cubicBezTo>
                  <a:lnTo>
                    <a:pt x="1429805" y="1659669"/>
                  </a:lnTo>
                  <a:cubicBezTo>
                    <a:pt x="1410202" y="1673363"/>
                    <a:pt x="1383211" y="1668573"/>
                    <a:pt x="1369517" y="1648971"/>
                  </a:cubicBezTo>
                  <a:lnTo>
                    <a:pt x="1046834" y="1187069"/>
                  </a:lnTo>
                  <a:lnTo>
                    <a:pt x="1046834" y="1713908"/>
                  </a:lnTo>
                  <a:lnTo>
                    <a:pt x="1046834" y="1832245"/>
                  </a:lnTo>
                  <a:lnTo>
                    <a:pt x="1046834" y="2624843"/>
                  </a:lnTo>
                  <a:cubicBezTo>
                    <a:pt x="1046834" y="2648755"/>
                    <a:pt x="1027450" y="2668139"/>
                    <a:pt x="1003538" y="2668139"/>
                  </a:cubicBezTo>
                  <a:lnTo>
                    <a:pt x="830357" y="2668139"/>
                  </a:lnTo>
                  <a:cubicBezTo>
                    <a:pt x="806445" y="2668139"/>
                    <a:pt x="787061" y="2648755"/>
                    <a:pt x="787061" y="2624843"/>
                  </a:cubicBezTo>
                  <a:lnTo>
                    <a:pt x="787061" y="1940775"/>
                  </a:lnTo>
                  <a:lnTo>
                    <a:pt x="655443" y="1940775"/>
                  </a:lnTo>
                  <a:lnTo>
                    <a:pt x="655443" y="2624843"/>
                  </a:lnTo>
                  <a:cubicBezTo>
                    <a:pt x="655443" y="2648755"/>
                    <a:pt x="636059" y="2668139"/>
                    <a:pt x="612147" y="2668139"/>
                  </a:cubicBezTo>
                  <a:lnTo>
                    <a:pt x="438966" y="2668139"/>
                  </a:lnTo>
                  <a:cubicBezTo>
                    <a:pt x="415054" y="2668139"/>
                    <a:pt x="395670" y="2648755"/>
                    <a:pt x="395670" y="2624843"/>
                  </a:cubicBezTo>
                  <a:lnTo>
                    <a:pt x="395670" y="1832245"/>
                  </a:lnTo>
                  <a:lnTo>
                    <a:pt x="395670" y="1713908"/>
                  </a:lnTo>
                  <a:lnTo>
                    <a:pt x="395670" y="1329499"/>
                  </a:lnTo>
                  <a:lnTo>
                    <a:pt x="233765" y="1629191"/>
                  </a:lnTo>
                  <a:cubicBezTo>
                    <a:pt x="222399" y="1650229"/>
                    <a:pt x="196131" y="1658070"/>
                    <a:pt x="175093" y="1646704"/>
                  </a:cubicBezTo>
                  <a:lnTo>
                    <a:pt x="22725" y="1564389"/>
                  </a:lnTo>
                  <a:cubicBezTo>
                    <a:pt x="1687" y="1553024"/>
                    <a:pt x="-6154" y="1526756"/>
                    <a:pt x="5212" y="1505718"/>
                  </a:cubicBezTo>
                  <a:lnTo>
                    <a:pt x="395670" y="782967"/>
                  </a:lnTo>
                  <a:lnTo>
                    <a:pt x="395670" y="781615"/>
                  </a:lnTo>
                  <a:cubicBezTo>
                    <a:pt x="395670" y="721676"/>
                    <a:pt x="444261" y="673085"/>
                    <a:pt x="504200" y="673085"/>
                  </a:cubicBezTo>
                  <a:lnTo>
                    <a:pt x="595147" y="673085"/>
                  </a:lnTo>
                  <a:lnTo>
                    <a:pt x="595147" y="582835"/>
                  </a:lnTo>
                  <a:lnTo>
                    <a:pt x="579378" y="577941"/>
                  </a:lnTo>
                  <a:cubicBezTo>
                    <a:pt x="471421" y="532278"/>
                    <a:pt x="395670" y="425380"/>
                    <a:pt x="395670" y="300789"/>
                  </a:cubicBezTo>
                  <a:cubicBezTo>
                    <a:pt x="395670" y="134668"/>
                    <a:pt x="530338" y="0"/>
                    <a:pt x="696459" y="0"/>
                  </a:cubicBezTo>
                  <a:close/>
                </a:path>
              </a:pathLst>
            </a:custGeom>
            <a:solidFill>
              <a:schemeClr val="accent5"/>
            </a:solidFill>
            <a:ln>
              <a:solidFill>
                <a:schemeClr val="tx1"/>
              </a:solidFill>
            </a:ln>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grpSp>
      <p:cxnSp>
        <p:nvCxnSpPr>
          <p:cNvPr id="77" name="Straight Arrow Connector 76"/>
          <p:cNvCxnSpPr/>
          <p:nvPr/>
        </p:nvCxnSpPr>
        <p:spPr>
          <a:xfrm>
            <a:off x="6667500" y="3456230"/>
            <a:ext cx="1263193" cy="217376"/>
          </a:xfrm>
          <a:prstGeom prst="straightConnector1">
            <a:avLst/>
          </a:prstGeom>
          <a:ln>
            <a:tailEnd type="triangle"/>
          </a:ln>
        </p:spPr>
        <p:style>
          <a:lnRef idx="1">
            <a:schemeClr val="accent1"/>
          </a:lnRef>
          <a:fillRef idx="0">
            <a:schemeClr val="accent1"/>
          </a:fillRef>
          <a:effectRef idx="1">
            <a:schemeClr val="accent1"/>
          </a:effectRef>
          <a:fontRef idx="minor">
            <a:schemeClr val="tx1"/>
          </a:fontRef>
        </p:style>
      </p:cxnSp>
      <p:cxnSp>
        <p:nvCxnSpPr>
          <p:cNvPr id="79" name="Straight Arrow Connector 78"/>
          <p:cNvCxnSpPr/>
          <p:nvPr/>
        </p:nvCxnSpPr>
        <p:spPr>
          <a:xfrm>
            <a:off x="6419869" y="3802661"/>
            <a:ext cx="1491920" cy="912345"/>
          </a:xfrm>
          <a:prstGeom prst="straightConnector1">
            <a:avLst/>
          </a:prstGeom>
          <a:ln>
            <a:tailEnd type="triangle"/>
          </a:ln>
        </p:spPr>
        <p:style>
          <a:lnRef idx="1">
            <a:schemeClr val="accent1"/>
          </a:lnRef>
          <a:fillRef idx="0">
            <a:schemeClr val="accent1"/>
          </a:fillRef>
          <a:effectRef idx="1">
            <a:schemeClr val="accent1"/>
          </a:effectRef>
          <a:fontRef idx="minor">
            <a:schemeClr val="tx1"/>
          </a:fontRef>
        </p:style>
      </p:cxnSp>
      <p:cxnSp>
        <p:nvCxnSpPr>
          <p:cNvPr id="80" name="Straight Arrow Connector 79"/>
          <p:cNvCxnSpPr/>
          <p:nvPr/>
        </p:nvCxnSpPr>
        <p:spPr>
          <a:xfrm>
            <a:off x="6096000" y="3938155"/>
            <a:ext cx="1815789" cy="1737347"/>
          </a:xfrm>
          <a:prstGeom prst="straightConnector1">
            <a:avLst/>
          </a:prstGeom>
          <a:ln>
            <a:tailEnd type="triangle"/>
          </a:ln>
        </p:spPr>
        <p:style>
          <a:lnRef idx="1">
            <a:schemeClr val="accent1"/>
          </a:lnRef>
          <a:fillRef idx="0">
            <a:schemeClr val="accent1"/>
          </a:fillRef>
          <a:effectRef idx="1">
            <a:schemeClr val="accent1"/>
          </a:effectRef>
          <a:fontRef idx="minor">
            <a:schemeClr val="tx1"/>
          </a:fontRef>
        </p:style>
      </p:cxnSp>
      <p:sp>
        <p:nvSpPr>
          <p:cNvPr id="15" name="TextBox 14"/>
          <p:cNvSpPr txBox="1"/>
          <p:nvPr/>
        </p:nvSpPr>
        <p:spPr>
          <a:xfrm>
            <a:off x="7951732" y="2819127"/>
            <a:ext cx="2246128" cy="369332"/>
          </a:xfrm>
          <a:prstGeom prst="rect">
            <a:avLst/>
          </a:prstGeom>
        </p:spPr>
        <p:txBody>
          <a:bodyPr wrap="none" rtlCol="0">
            <a:spAutoFit/>
          </a:bodyPr>
          <a:lstStyle/>
          <a:p>
            <a:r>
              <a:rPr lang="en-US"/>
              <a:t>Bootstrap Samples</a:t>
            </a:r>
          </a:p>
        </p:txBody>
      </p:sp>
      <p:sp>
        <p:nvSpPr>
          <p:cNvPr id="96" name="TextBox 95"/>
          <p:cNvSpPr txBox="1"/>
          <p:nvPr/>
        </p:nvSpPr>
        <p:spPr>
          <a:xfrm rot="1862333">
            <a:off x="5812304" y="3901807"/>
            <a:ext cx="2780761" cy="707886"/>
          </a:xfrm>
          <a:prstGeom prst="rect">
            <a:avLst/>
          </a:prstGeom>
        </p:spPr>
        <p:txBody>
          <a:bodyPr wrap="square" rtlCol="0">
            <a:spAutoFit/>
          </a:bodyPr>
          <a:lstStyle/>
          <a:p>
            <a:pPr algn="ctr"/>
            <a:r>
              <a:rPr lang="en-US" sz="2000" dirty="0"/>
              <a:t>Sample </a:t>
            </a:r>
            <a:r>
              <a:rPr lang="en-US" sz="2000" b="1" dirty="0"/>
              <a:t>with</a:t>
            </a:r>
            <a:br>
              <a:rPr lang="en-US" sz="2000" b="1" dirty="0"/>
            </a:br>
            <a:r>
              <a:rPr lang="en-US" sz="2000" b="1" dirty="0"/>
              <a:t>replacement</a:t>
            </a:r>
          </a:p>
        </p:txBody>
      </p:sp>
      <p:pic>
        <p:nvPicPr>
          <p:cNvPr id="37" name="Picture 36"/>
          <p:cNvPicPr>
            <a:picLocks noChangeAspect="1"/>
          </p:cNvPicPr>
          <p:nvPr/>
        </p:nvPicPr>
        <p:blipFill>
          <a:blip r:embed="rId3"/>
          <a:stretch>
            <a:fillRect/>
          </a:stretch>
        </p:blipFill>
        <p:spPr>
          <a:xfrm>
            <a:off x="12769126" y="3285821"/>
            <a:ext cx="1752600" cy="533400"/>
          </a:xfrm>
          <a:prstGeom prst="rect">
            <a:avLst/>
          </a:prstGeom>
        </p:spPr>
      </p:pic>
      <p:pic>
        <p:nvPicPr>
          <p:cNvPr id="38" name="Picture 37"/>
          <p:cNvPicPr>
            <a:picLocks noChangeAspect="1"/>
          </p:cNvPicPr>
          <p:nvPr/>
        </p:nvPicPr>
        <p:blipFill>
          <a:blip r:embed="rId4"/>
          <a:stretch>
            <a:fillRect/>
          </a:stretch>
        </p:blipFill>
        <p:spPr>
          <a:xfrm>
            <a:off x="12768768" y="4448306"/>
            <a:ext cx="1752600" cy="533400"/>
          </a:xfrm>
          <a:prstGeom prst="rect">
            <a:avLst/>
          </a:prstGeom>
        </p:spPr>
      </p:pic>
      <p:pic>
        <p:nvPicPr>
          <p:cNvPr id="39" name="Picture 38"/>
          <p:cNvPicPr>
            <a:picLocks noChangeAspect="1"/>
          </p:cNvPicPr>
          <p:nvPr/>
        </p:nvPicPr>
        <p:blipFill>
          <a:blip r:embed="rId5"/>
          <a:stretch>
            <a:fillRect/>
          </a:stretch>
        </p:blipFill>
        <p:spPr>
          <a:xfrm>
            <a:off x="12768768" y="5719743"/>
            <a:ext cx="1765300" cy="533400"/>
          </a:xfrm>
          <a:prstGeom prst="rect">
            <a:avLst/>
          </a:prstGeom>
        </p:spPr>
      </p:pic>
      <p:sp>
        <p:nvSpPr>
          <p:cNvPr id="40" name="Right Arrow 39"/>
          <p:cNvSpPr/>
          <p:nvPr/>
        </p:nvSpPr>
        <p:spPr>
          <a:xfrm>
            <a:off x="12423407" y="3407048"/>
            <a:ext cx="228600" cy="29094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1" name="Right Arrow 40"/>
          <p:cNvSpPr/>
          <p:nvPr/>
        </p:nvSpPr>
        <p:spPr>
          <a:xfrm>
            <a:off x="12423407" y="4587029"/>
            <a:ext cx="228600" cy="29094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2" name="Right Arrow 41"/>
          <p:cNvSpPr/>
          <p:nvPr/>
        </p:nvSpPr>
        <p:spPr>
          <a:xfrm>
            <a:off x="12423407" y="5836665"/>
            <a:ext cx="228600" cy="29094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43" name="Content Placeholder 6" descr="mean_hist1000v2.pdf"/>
          <p:cNvPicPr>
            <a:picLocks noChangeAspect="1"/>
          </p:cNvPicPr>
          <p:nvPr/>
        </p:nvPicPr>
        <p:blipFill>
          <a:blip r:embed="rId6" cstate="screen">
            <a:extLst>
              <a:ext uri="{28A0092B-C50C-407E-A947-70E740481C1C}">
                <a14:useLocalDpi xmlns:a14="http://schemas.microsoft.com/office/drawing/2010/main"/>
              </a:ext>
            </a:extLst>
          </a:blip>
          <a:srcRect t="-11074" b="-11074"/>
          <a:stretch>
            <a:fillRect/>
          </a:stretch>
        </p:blipFill>
        <p:spPr>
          <a:xfrm>
            <a:off x="14999445" y="3529579"/>
            <a:ext cx="2996308" cy="2516202"/>
          </a:xfrm>
          <a:prstGeom prst="rect">
            <a:avLst/>
          </a:prstGeom>
        </p:spPr>
      </p:pic>
      <p:sp>
        <p:nvSpPr>
          <p:cNvPr id="44" name="Freeform 43"/>
          <p:cNvSpPr/>
          <p:nvPr/>
        </p:nvSpPr>
        <p:spPr>
          <a:xfrm>
            <a:off x="16113479" y="4236266"/>
            <a:ext cx="807453" cy="1336842"/>
          </a:xfrm>
          <a:custGeom>
            <a:avLst/>
            <a:gdLst>
              <a:gd name="connsiteX0" fmla="*/ 21390 w 807453"/>
              <a:gd name="connsiteY0" fmla="*/ 1336842 h 1336842"/>
              <a:gd name="connsiteX1" fmla="*/ 0 w 807453"/>
              <a:gd name="connsiteY1" fmla="*/ 807453 h 1336842"/>
              <a:gd name="connsiteX2" fmla="*/ 96253 w 807453"/>
              <a:gd name="connsiteY2" fmla="*/ 593558 h 1336842"/>
              <a:gd name="connsiteX3" fmla="*/ 213895 w 807453"/>
              <a:gd name="connsiteY3" fmla="*/ 256674 h 1336842"/>
              <a:gd name="connsiteX4" fmla="*/ 320842 w 807453"/>
              <a:gd name="connsiteY4" fmla="*/ 58821 h 1336842"/>
              <a:gd name="connsiteX5" fmla="*/ 422442 w 807453"/>
              <a:gd name="connsiteY5" fmla="*/ 0 h 1336842"/>
              <a:gd name="connsiteX6" fmla="*/ 497306 w 807453"/>
              <a:gd name="connsiteY6" fmla="*/ 37432 h 1336842"/>
              <a:gd name="connsiteX7" fmla="*/ 561474 w 807453"/>
              <a:gd name="connsiteY7" fmla="*/ 187158 h 1336842"/>
              <a:gd name="connsiteX8" fmla="*/ 689811 w 807453"/>
              <a:gd name="connsiteY8" fmla="*/ 524042 h 1336842"/>
              <a:gd name="connsiteX9" fmla="*/ 802106 w 807453"/>
              <a:gd name="connsiteY9" fmla="*/ 871621 h 1336842"/>
              <a:gd name="connsiteX10" fmla="*/ 807453 w 807453"/>
              <a:gd name="connsiteY10" fmla="*/ 1315453 h 1336842"/>
              <a:gd name="connsiteX11" fmla="*/ 21390 w 807453"/>
              <a:gd name="connsiteY11" fmla="*/ 1336842 h 1336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07453" h="1336842">
                <a:moveTo>
                  <a:pt x="21390" y="1336842"/>
                </a:moveTo>
                <a:lnTo>
                  <a:pt x="0" y="807453"/>
                </a:lnTo>
                <a:lnTo>
                  <a:pt x="96253" y="593558"/>
                </a:lnTo>
                <a:lnTo>
                  <a:pt x="213895" y="256674"/>
                </a:lnTo>
                <a:lnTo>
                  <a:pt x="320842" y="58821"/>
                </a:lnTo>
                <a:lnTo>
                  <a:pt x="422442" y="0"/>
                </a:lnTo>
                <a:lnTo>
                  <a:pt x="497306" y="37432"/>
                </a:lnTo>
                <a:lnTo>
                  <a:pt x="561474" y="187158"/>
                </a:lnTo>
                <a:lnTo>
                  <a:pt x="689811" y="524042"/>
                </a:lnTo>
                <a:lnTo>
                  <a:pt x="802106" y="871621"/>
                </a:lnTo>
                <a:cubicBezTo>
                  <a:pt x="803888" y="1019565"/>
                  <a:pt x="805671" y="1167509"/>
                  <a:pt x="807453" y="1315453"/>
                </a:cubicBezTo>
                <a:lnTo>
                  <a:pt x="21390" y="1336842"/>
                </a:lnTo>
                <a:close/>
              </a:path>
            </a:pathLst>
          </a:custGeom>
          <a:solidFill>
            <a:schemeClr val="accent4">
              <a:alpha val="59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45" name="TextBox 44"/>
          <p:cNvSpPr txBox="1"/>
          <p:nvPr/>
        </p:nvSpPr>
        <p:spPr>
          <a:xfrm>
            <a:off x="15750122" y="5678812"/>
            <a:ext cx="1532792" cy="646331"/>
          </a:xfrm>
          <a:prstGeom prst="rect">
            <a:avLst/>
          </a:prstGeom>
        </p:spPr>
        <p:txBody>
          <a:bodyPr wrap="none" rtlCol="0">
            <a:spAutoFit/>
          </a:bodyPr>
          <a:lstStyle/>
          <a:p>
            <a:pPr algn="ctr"/>
            <a:r>
              <a:rPr lang="en-US" dirty="0"/>
              <a:t>Confidence</a:t>
            </a:r>
          </a:p>
          <a:p>
            <a:pPr algn="ctr"/>
            <a:r>
              <a:rPr lang="en-US" dirty="0"/>
              <a:t>Interval</a:t>
            </a:r>
          </a:p>
        </p:txBody>
      </p:sp>
      <p:sp>
        <p:nvSpPr>
          <p:cNvPr id="46" name="TextBox 45"/>
          <p:cNvSpPr txBox="1"/>
          <p:nvPr/>
        </p:nvSpPr>
        <p:spPr>
          <a:xfrm>
            <a:off x="15252905" y="2956887"/>
            <a:ext cx="2446020" cy="1015663"/>
          </a:xfrm>
          <a:prstGeom prst="rect">
            <a:avLst/>
          </a:prstGeom>
        </p:spPr>
        <p:txBody>
          <a:bodyPr wrap="square" rtlCol="0">
            <a:spAutoFit/>
          </a:bodyPr>
          <a:lstStyle/>
          <a:p>
            <a:r>
              <a:rPr lang="en-US" sz="2000" dirty="0"/>
              <a:t>Variability in my </a:t>
            </a:r>
            <a:r>
              <a:rPr lang="en-US" sz="2000"/>
              <a:t>estimation procedure.</a:t>
            </a:r>
          </a:p>
        </p:txBody>
      </p:sp>
      <p:sp>
        <p:nvSpPr>
          <p:cNvPr id="47" name="Right Arrow 46"/>
          <p:cNvSpPr/>
          <p:nvPr/>
        </p:nvSpPr>
        <p:spPr>
          <a:xfrm rot="1206679">
            <a:off x="14777524" y="3697993"/>
            <a:ext cx="228600" cy="29094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8" name="Right Arrow 47"/>
          <p:cNvSpPr/>
          <p:nvPr/>
        </p:nvSpPr>
        <p:spPr>
          <a:xfrm>
            <a:off x="14808027" y="4686154"/>
            <a:ext cx="228600" cy="29094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9" name="Right Arrow 48"/>
          <p:cNvSpPr/>
          <p:nvPr/>
        </p:nvSpPr>
        <p:spPr>
          <a:xfrm rot="19115598">
            <a:off x="14868130" y="5658472"/>
            <a:ext cx="228600" cy="29094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82090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fade">
                                      <p:cBhvr>
                                        <p:cTn id="10" dur="500"/>
                                        <p:tgtEl>
                                          <p:spTgt spid="32"/>
                                        </p:tgtEl>
                                      </p:cBhvr>
                                    </p:animEffect>
                                  </p:childTnLst>
                                </p:cTn>
                              </p:par>
                              <p:par>
                                <p:cTn id="11" presetID="10" presetClass="entr" presetSubtype="0" fill="hold" nodeType="withEffect">
                                  <p:stCondLst>
                                    <p:cond delay="0"/>
                                  </p:stCondLst>
                                  <p:childTnLst>
                                    <p:set>
                                      <p:cBhvr>
                                        <p:cTn id="12" dur="1" fill="hold">
                                          <p:stCondLst>
                                            <p:cond delay="0"/>
                                          </p:stCondLst>
                                        </p:cTn>
                                        <p:tgtEl>
                                          <p:spTgt spid="34"/>
                                        </p:tgtEl>
                                        <p:attrNameLst>
                                          <p:attrName>style.visibility</p:attrName>
                                        </p:attrNameLst>
                                      </p:cBhvr>
                                      <p:to>
                                        <p:strVal val="visible"/>
                                      </p:to>
                                    </p:set>
                                    <p:animEffect transition="in" filter="fade">
                                      <p:cBhvr>
                                        <p:cTn id="13" dur="500"/>
                                        <p:tgtEl>
                                          <p:spTgt spid="3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61"/>
                                        </p:tgtEl>
                                        <p:attrNameLst>
                                          <p:attrName>style.visibility</p:attrName>
                                        </p:attrNameLst>
                                      </p:cBhvr>
                                      <p:to>
                                        <p:strVal val="visible"/>
                                      </p:to>
                                    </p:set>
                                    <p:animEffect transition="in" filter="fade">
                                      <p:cBhvr>
                                        <p:cTn id="21" dur="500"/>
                                        <p:tgtEl>
                                          <p:spTgt spid="61"/>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96"/>
                                        </p:tgtEl>
                                        <p:attrNameLst>
                                          <p:attrName>style.visibility</p:attrName>
                                        </p:attrNameLst>
                                      </p:cBhvr>
                                      <p:to>
                                        <p:strVal val="visible"/>
                                      </p:to>
                                    </p:set>
                                    <p:animEffect transition="in" filter="fade">
                                      <p:cBhvr>
                                        <p:cTn id="24" dur="500"/>
                                        <p:tgtEl>
                                          <p:spTgt spid="96"/>
                                        </p:tgtEl>
                                      </p:cBhvr>
                                    </p:animEffect>
                                  </p:childTnLst>
                                </p:cTn>
                              </p:par>
                              <p:par>
                                <p:cTn id="25" presetID="10" presetClass="entr" presetSubtype="0" fill="hold" nodeType="withEffect">
                                  <p:stCondLst>
                                    <p:cond delay="0"/>
                                  </p:stCondLst>
                                  <p:childTnLst>
                                    <p:set>
                                      <p:cBhvr>
                                        <p:cTn id="26" dur="1" fill="hold">
                                          <p:stCondLst>
                                            <p:cond delay="0"/>
                                          </p:stCondLst>
                                        </p:cTn>
                                        <p:tgtEl>
                                          <p:spTgt spid="79"/>
                                        </p:tgtEl>
                                        <p:attrNameLst>
                                          <p:attrName>style.visibility</p:attrName>
                                        </p:attrNameLst>
                                      </p:cBhvr>
                                      <p:to>
                                        <p:strVal val="visible"/>
                                      </p:to>
                                    </p:set>
                                    <p:animEffect transition="in" filter="fade">
                                      <p:cBhvr>
                                        <p:cTn id="27" dur="500"/>
                                        <p:tgtEl>
                                          <p:spTgt spid="7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66"/>
                                        </p:tgtEl>
                                        <p:attrNameLst>
                                          <p:attrName>style.visibility</p:attrName>
                                        </p:attrNameLst>
                                      </p:cBhvr>
                                      <p:to>
                                        <p:strVal val="visible"/>
                                      </p:to>
                                    </p:set>
                                    <p:animEffect transition="in" filter="fade">
                                      <p:cBhvr>
                                        <p:cTn id="32" dur="500"/>
                                        <p:tgtEl>
                                          <p:spTgt spid="66"/>
                                        </p:tgtEl>
                                      </p:cBhvr>
                                    </p:animEffect>
                                  </p:childTnLst>
                                </p:cTn>
                              </p:par>
                              <p:par>
                                <p:cTn id="33" presetID="10" presetClass="entr" presetSubtype="0" fill="hold" nodeType="withEffect">
                                  <p:stCondLst>
                                    <p:cond delay="0"/>
                                  </p:stCondLst>
                                  <p:childTnLst>
                                    <p:set>
                                      <p:cBhvr>
                                        <p:cTn id="34" dur="1" fill="hold">
                                          <p:stCondLst>
                                            <p:cond delay="0"/>
                                          </p:stCondLst>
                                        </p:cTn>
                                        <p:tgtEl>
                                          <p:spTgt spid="77"/>
                                        </p:tgtEl>
                                        <p:attrNameLst>
                                          <p:attrName>style.visibility</p:attrName>
                                        </p:attrNameLst>
                                      </p:cBhvr>
                                      <p:to>
                                        <p:strVal val="visible"/>
                                      </p:to>
                                    </p:set>
                                    <p:animEffect transition="in" filter="fade">
                                      <p:cBhvr>
                                        <p:cTn id="35" dur="500"/>
                                        <p:tgtEl>
                                          <p:spTgt spid="77"/>
                                        </p:tgtEl>
                                      </p:cBhvr>
                                    </p:animEffect>
                                  </p:childTnLst>
                                </p:cTn>
                              </p:par>
                              <p:par>
                                <p:cTn id="36" presetID="10" presetClass="entr" presetSubtype="0" fill="hold" nodeType="withEffect">
                                  <p:stCondLst>
                                    <p:cond delay="0"/>
                                  </p:stCondLst>
                                  <p:childTnLst>
                                    <p:set>
                                      <p:cBhvr>
                                        <p:cTn id="37" dur="1" fill="hold">
                                          <p:stCondLst>
                                            <p:cond delay="0"/>
                                          </p:stCondLst>
                                        </p:cTn>
                                        <p:tgtEl>
                                          <p:spTgt spid="71"/>
                                        </p:tgtEl>
                                        <p:attrNameLst>
                                          <p:attrName>style.visibility</p:attrName>
                                        </p:attrNameLst>
                                      </p:cBhvr>
                                      <p:to>
                                        <p:strVal val="visible"/>
                                      </p:to>
                                    </p:set>
                                    <p:animEffect transition="in" filter="fade">
                                      <p:cBhvr>
                                        <p:cTn id="38" dur="500"/>
                                        <p:tgtEl>
                                          <p:spTgt spid="71"/>
                                        </p:tgtEl>
                                      </p:cBhvr>
                                    </p:animEffect>
                                  </p:childTnLst>
                                </p:cTn>
                              </p:par>
                              <p:par>
                                <p:cTn id="39" presetID="10" presetClass="entr" presetSubtype="0" fill="hold" nodeType="withEffect">
                                  <p:stCondLst>
                                    <p:cond delay="0"/>
                                  </p:stCondLst>
                                  <p:childTnLst>
                                    <p:set>
                                      <p:cBhvr>
                                        <p:cTn id="40" dur="1" fill="hold">
                                          <p:stCondLst>
                                            <p:cond delay="0"/>
                                          </p:stCondLst>
                                        </p:cTn>
                                        <p:tgtEl>
                                          <p:spTgt spid="80"/>
                                        </p:tgtEl>
                                        <p:attrNameLst>
                                          <p:attrName>style.visibility</p:attrName>
                                        </p:attrNameLst>
                                      </p:cBhvr>
                                      <p:to>
                                        <p:strVal val="visible"/>
                                      </p:to>
                                    </p:set>
                                    <p:animEffect transition="in" filter="fade">
                                      <p:cBhvr>
                                        <p:cTn id="41" dur="500"/>
                                        <p:tgtEl>
                                          <p:spTgt spid="80"/>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fade">
                                      <p:cBhvr>
                                        <p:cTn id="44"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7" grpId="0"/>
      <p:bldP spid="15" grpId="0"/>
      <p:bldP spid="96"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2450" y="320675"/>
            <a:ext cx="11220450" cy="1325563"/>
          </a:xfrm>
        </p:spPr>
        <p:txBody>
          <a:bodyPr>
            <a:normAutofit/>
          </a:bodyPr>
          <a:lstStyle/>
          <a:p>
            <a:r>
              <a:rPr lang="en-US" sz="4000" dirty="0"/>
              <a:t>Bootstrap the Distribution of an Estimator</a:t>
            </a:r>
          </a:p>
        </p:txBody>
      </p:sp>
      <p:sp>
        <p:nvSpPr>
          <p:cNvPr id="3" name="Content Placeholder 2"/>
          <p:cNvSpPr>
            <a:spLocks noGrp="1"/>
          </p:cNvSpPr>
          <p:nvPr>
            <p:ph idx="1"/>
          </p:nvPr>
        </p:nvSpPr>
        <p:spPr>
          <a:xfrm>
            <a:off x="838200" y="1825626"/>
            <a:ext cx="10515600" cy="543502"/>
          </a:xfrm>
        </p:spPr>
        <p:txBody>
          <a:bodyPr/>
          <a:lstStyle/>
          <a:p>
            <a:r>
              <a:rPr lang="en-US" dirty="0"/>
              <a:t>Simulation method to estimate the </a:t>
            </a:r>
            <a:r>
              <a:rPr lang="en-US"/>
              <a:t>sample distribution.</a:t>
            </a:r>
          </a:p>
        </p:txBody>
      </p:sp>
      <p:pic>
        <p:nvPicPr>
          <p:cNvPr id="4" name="Picture 3"/>
          <p:cNvPicPr>
            <a:picLocks noChangeAspect="1"/>
          </p:cNvPicPr>
          <p:nvPr/>
        </p:nvPicPr>
        <p:blipFill>
          <a:blip r:embed="rId2"/>
          <a:stretch>
            <a:fillRect/>
          </a:stretch>
        </p:blipFill>
        <p:spPr>
          <a:xfrm>
            <a:off x="-3007820" y="3119164"/>
            <a:ext cx="2951018" cy="2951018"/>
          </a:xfrm>
          <a:prstGeom prst="rect">
            <a:avLst/>
          </a:prstGeom>
        </p:spPr>
      </p:pic>
      <p:sp>
        <p:nvSpPr>
          <p:cNvPr id="5" name="TextBox 4"/>
          <p:cNvSpPr txBox="1"/>
          <p:nvPr/>
        </p:nvSpPr>
        <p:spPr>
          <a:xfrm>
            <a:off x="-2550379" y="2842165"/>
            <a:ext cx="1792478" cy="461665"/>
          </a:xfrm>
          <a:prstGeom prst="rect">
            <a:avLst/>
          </a:prstGeom>
        </p:spPr>
        <p:txBody>
          <a:bodyPr wrap="none" rtlCol="0">
            <a:spAutoFit/>
          </a:bodyPr>
          <a:lstStyle/>
          <a:p>
            <a:r>
              <a:rPr lang="en-US" sz="2400"/>
              <a:t>Population</a:t>
            </a:r>
          </a:p>
        </p:txBody>
      </p:sp>
      <p:sp>
        <p:nvSpPr>
          <p:cNvPr id="6" name="TextBox 5"/>
          <p:cNvSpPr txBox="1"/>
          <p:nvPr/>
        </p:nvSpPr>
        <p:spPr>
          <a:xfrm>
            <a:off x="-2854949" y="5885516"/>
            <a:ext cx="2645276" cy="461665"/>
          </a:xfrm>
          <a:prstGeom prst="rect">
            <a:avLst/>
          </a:prstGeom>
        </p:spPr>
        <p:txBody>
          <a:bodyPr wrap="none" rtlCol="0">
            <a:spAutoFit/>
          </a:bodyPr>
          <a:lstStyle/>
          <a:p>
            <a:r>
              <a:rPr lang="en-US" sz="2400"/>
              <a:t>7.6 Billion People</a:t>
            </a:r>
          </a:p>
        </p:txBody>
      </p:sp>
      <p:grpSp>
        <p:nvGrpSpPr>
          <p:cNvPr id="21" name="Group 20"/>
          <p:cNvGrpSpPr/>
          <p:nvPr/>
        </p:nvGrpSpPr>
        <p:grpSpPr>
          <a:xfrm>
            <a:off x="1187557" y="2929757"/>
            <a:ext cx="1962987" cy="748146"/>
            <a:chOff x="4654310" y="2900226"/>
            <a:chExt cx="1962987" cy="748146"/>
          </a:xfrm>
        </p:grpSpPr>
        <p:sp>
          <p:nvSpPr>
            <p:cNvPr id="17" name="Freeform 16"/>
            <p:cNvSpPr/>
            <p:nvPr/>
          </p:nvSpPr>
          <p:spPr>
            <a:xfrm>
              <a:off x="4654310" y="2900226"/>
              <a:ext cx="445914" cy="748146"/>
            </a:xfrm>
            <a:custGeom>
              <a:avLst/>
              <a:gdLst>
                <a:gd name="connsiteX0" fmla="*/ 696459 w 1590278"/>
                <a:gd name="connsiteY0" fmla="*/ 0 h 2668139"/>
                <a:gd name="connsiteX1" fmla="*/ 997248 w 1590278"/>
                <a:gd name="connsiteY1" fmla="*/ 300789 h 2668139"/>
                <a:gd name="connsiteX2" fmla="*/ 813540 w 1590278"/>
                <a:gd name="connsiteY2" fmla="*/ 577941 h 2668139"/>
                <a:gd name="connsiteX3" fmla="*/ 797770 w 1590278"/>
                <a:gd name="connsiteY3" fmla="*/ 582836 h 2668139"/>
                <a:gd name="connsiteX4" fmla="*/ 797770 w 1590278"/>
                <a:gd name="connsiteY4" fmla="*/ 673085 h 2668139"/>
                <a:gd name="connsiteX5" fmla="*/ 938304 w 1590278"/>
                <a:gd name="connsiteY5" fmla="*/ 673085 h 2668139"/>
                <a:gd name="connsiteX6" fmla="*/ 1015046 w 1590278"/>
                <a:gd name="connsiteY6" fmla="*/ 704873 h 2668139"/>
                <a:gd name="connsiteX7" fmla="*/ 1037967 w 1590278"/>
                <a:gd name="connsiteY7" fmla="*/ 738868 h 2668139"/>
                <a:gd name="connsiteX8" fmla="*/ 1060789 w 1590278"/>
                <a:gd name="connsiteY8" fmla="*/ 753442 h 2668139"/>
                <a:gd name="connsiteX9" fmla="*/ 1582472 w 1590278"/>
                <a:gd name="connsiteY9" fmla="*/ 1500202 h 2668139"/>
                <a:gd name="connsiteX10" fmla="*/ 1571774 w 1590278"/>
                <a:gd name="connsiteY10" fmla="*/ 1560490 h 2668139"/>
                <a:gd name="connsiteX11" fmla="*/ 1429805 w 1590278"/>
                <a:gd name="connsiteY11" fmla="*/ 1659669 h 2668139"/>
                <a:gd name="connsiteX12" fmla="*/ 1369517 w 1590278"/>
                <a:gd name="connsiteY12" fmla="*/ 1648971 h 2668139"/>
                <a:gd name="connsiteX13" fmla="*/ 1046834 w 1590278"/>
                <a:gd name="connsiteY13" fmla="*/ 1187069 h 2668139"/>
                <a:gd name="connsiteX14" fmla="*/ 1046834 w 1590278"/>
                <a:gd name="connsiteY14" fmla="*/ 1713908 h 2668139"/>
                <a:gd name="connsiteX15" fmla="*/ 1046834 w 1590278"/>
                <a:gd name="connsiteY15" fmla="*/ 1832245 h 2668139"/>
                <a:gd name="connsiteX16" fmla="*/ 1046834 w 1590278"/>
                <a:gd name="connsiteY16" fmla="*/ 2624843 h 2668139"/>
                <a:gd name="connsiteX17" fmla="*/ 1003538 w 1590278"/>
                <a:gd name="connsiteY17" fmla="*/ 2668139 h 2668139"/>
                <a:gd name="connsiteX18" fmla="*/ 830357 w 1590278"/>
                <a:gd name="connsiteY18" fmla="*/ 2668139 h 2668139"/>
                <a:gd name="connsiteX19" fmla="*/ 787061 w 1590278"/>
                <a:gd name="connsiteY19" fmla="*/ 2624843 h 2668139"/>
                <a:gd name="connsiteX20" fmla="*/ 787061 w 1590278"/>
                <a:gd name="connsiteY20" fmla="*/ 1940775 h 2668139"/>
                <a:gd name="connsiteX21" fmla="*/ 655443 w 1590278"/>
                <a:gd name="connsiteY21" fmla="*/ 1940775 h 2668139"/>
                <a:gd name="connsiteX22" fmla="*/ 655443 w 1590278"/>
                <a:gd name="connsiteY22" fmla="*/ 2624843 h 2668139"/>
                <a:gd name="connsiteX23" fmla="*/ 612147 w 1590278"/>
                <a:gd name="connsiteY23" fmla="*/ 2668139 h 2668139"/>
                <a:gd name="connsiteX24" fmla="*/ 438966 w 1590278"/>
                <a:gd name="connsiteY24" fmla="*/ 2668139 h 2668139"/>
                <a:gd name="connsiteX25" fmla="*/ 395670 w 1590278"/>
                <a:gd name="connsiteY25" fmla="*/ 2624843 h 2668139"/>
                <a:gd name="connsiteX26" fmla="*/ 395670 w 1590278"/>
                <a:gd name="connsiteY26" fmla="*/ 1832245 h 2668139"/>
                <a:gd name="connsiteX27" fmla="*/ 395670 w 1590278"/>
                <a:gd name="connsiteY27" fmla="*/ 1713908 h 2668139"/>
                <a:gd name="connsiteX28" fmla="*/ 395670 w 1590278"/>
                <a:gd name="connsiteY28" fmla="*/ 1329499 h 2668139"/>
                <a:gd name="connsiteX29" fmla="*/ 233765 w 1590278"/>
                <a:gd name="connsiteY29" fmla="*/ 1629191 h 2668139"/>
                <a:gd name="connsiteX30" fmla="*/ 175093 w 1590278"/>
                <a:gd name="connsiteY30" fmla="*/ 1646704 h 2668139"/>
                <a:gd name="connsiteX31" fmla="*/ 22725 w 1590278"/>
                <a:gd name="connsiteY31" fmla="*/ 1564389 h 2668139"/>
                <a:gd name="connsiteX32" fmla="*/ 5212 w 1590278"/>
                <a:gd name="connsiteY32" fmla="*/ 1505718 h 2668139"/>
                <a:gd name="connsiteX33" fmla="*/ 395670 w 1590278"/>
                <a:gd name="connsiteY33" fmla="*/ 782967 h 2668139"/>
                <a:gd name="connsiteX34" fmla="*/ 395670 w 1590278"/>
                <a:gd name="connsiteY34" fmla="*/ 781615 h 2668139"/>
                <a:gd name="connsiteX35" fmla="*/ 504200 w 1590278"/>
                <a:gd name="connsiteY35" fmla="*/ 673085 h 2668139"/>
                <a:gd name="connsiteX36" fmla="*/ 595147 w 1590278"/>
                <a:gd name="connsiteY36" fmla="*/ 673085 h 2668139"/>
                <a:gd name="connsiteX37" fmla="*/ 595147 w 1590278"/>
                <a:gd name="connsiteY37" fmla="*/ 582835 h 2668139"/>
                <a:gd name="connsiteX38" fmla="*/ 579378 w 1590278"/>
                <a:gd name="connsiteY38" fmla="*/ 577941 h 2668139"/>
                <a:gd name="connsiteX39" fmla="*/ 395670 w 1590278"/>
                <a:gd name="connsiteY39" fmla="*/ 300789 h 2668139"/>
                <a:gd name="connsiteX40" fmla="*/ 696459 w 1590278"/>
                <a:gd name="connsiteY40" fmla="*/ 0 h 2668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590278" h="2668139">
                  <a:moveTo>
                    <a:pt x="696459" y="0"/>
                  </a:moveTo>
                  <a:cubicBezTo>
                    <a:pt x="862580" y="0"/>
                    <a:pt x="997248" y="134668"/>
                    <a:pt x="997248" y="300789"/>
                  </a:cubicBezTo>
                  <a:cubicBezTo>
                    <a:pt x="997248" y="425380"/>
                    <a:pt x="921498" y="532278"/>
                    <a:pt x="813540" y="577941"/>
                  </a:cubicBezTo>
                  <a:lnTo>
                    <a:pt x="797770" y="582836"/>
                  </a:lnTo>
                  <a:lnTo>
                    <a:pt x="797770" y="673085"/>
                  </a:lnTo>
                  <a:lnTo>
                    <a:pt x="938304" y="673085"/>
                  </a:lnTo>
                  <a:cubicBezTo>
                    <a:pt x="968274" y="673085"/>
                    <a:pt x="995406" y="685233"/>
                    <a:pt x="1015046" y="704873"/>
                  </a:cubicBezTo>
                  <a:lnTo>
                    <a:pt x="1037967" y="738868"/>
                  </a:lnTo>
                  <a:lnTo>
                    <a:pt x="1060789" y="753442"/>
                  </a:lnTo>
                  <a:lnTo>
                    <a:pt x="1582472" y="1500202"/>
                  </a:lnTo>
                  <a:cubicBezTo>
                    <a:pt x="1596166" y="1519804"/>
                    <a:pt x="1591376" y="1546796"/>
                    <a:pt x="1571774" y="1560490"/>
                  </a:cubicBezTo>
                  <a:lnTo>
                    <a:pt x="1429805" y="1659669"/>
                  </a:lnTo>
                  <a:cubicBezTo>
                    <a:pt x="1410202" y="1673363"/>
                    <a:pt x="1383211" y="1668573"/>
                    <a:pt x="1369517" y="1648971"/>
                  </a:cubicBezTo>
                  <a:lnTo>
                    <a:pt x="1046834" y="1187069"/>
                  </a:lnTo>
                  <a:lnTo>
                    <a:pt x="1046834" y="1713908"/>
                  </a:lnTo>
                  <a:lnTo>
                    <a:pt x="1046834" y="1832245"/>
                  </a:lnTo>
                  <a:lnTo>
                    <a:pt x="1046834" y="2624843"/>
                  </a:lnTo>
                  <a:cubicBezTo>
                    <a:pt x="1046834" y="2648755"/>
                    <a:pt x="1027450" y="2668139"/>
                    <a:pt x="1003538" y="2668139"/>
                  </a:cubicBezTo>
                  <a:lnTo>
                    <a:pt x="830357" y="2668139"/>
                  </a:lnTo>
                  <a:cubicBezTo>
                    <a:pt x="806445" y="2668139"/>
                    <a:pt x="787061" y="2648755"/>
                    <a:pt x="787061" y="2624843"/>
                  </a:cubicBezTo>
                  <a:lnTo>
                    <a:pt x="787061" y="1940775"/>
                  </a:lnTo>
                  <a:lnTo>
                    <a:pt x="655443" y="1940775"/>
                  </a:lnTo>
                  <a:lnTo>
                    <a:pt x="655443" y="2624843"/>
                  </a:lnTo>
                  <a:cubicBezTo>
                    <a:pt x="655443" y="2648755"/>
                    <a:pt x="636059" y="2668139"/>
                    <a:pt x="612147" y="2668139"/>
                  </a:cubicBezTo>
                  <a:lnTo>
                    <a:pt x="438966" y="2668139"/>
                  </a:lnTo>
                  <a:cubicBezTo>
                    <a:pt x="415054" y="2668139"/>
                    <a:pt x="395670" y="2648755"/>
                    <a:pt x="395670" y="2624843"/>
                  </a:cubicBezTo>
                  <a:lnTo>
                    <a:pt x="395670" y="1832245"/>
                  </a:lnTo>
                  <a:lnTo>
                    <a:pt x="395670" y="1713908"/>
                  </a:lnTo>
                  <a:lnTo>
                    <a:pt x="395670" y="1329499"/>
                  </a:lnTo>
                  <a:lnTo>
                    <a:pt x="233765" y="1629191"/>
                  </a:lnTo>
                  <a:cubicBezTo>
                    <a:pt x="222399" y="1650229"/>
                    <a:pt x="196131" y="1658070"/>
                    <a:pt x="175093" y="1646704"/>
                  </a:cubicBezTo>
                  <a:lnTo>
                    <a:pt x="22725" y="1564389"/>
                  </a:lnTo>
                  <a:cubicBezTo>
                    <a:pt x="1687" y="1553024"/>
                    <a:pt x="-6154" y="1526756"/>
                    <a:pt x="5212" y="1505718"/>
                  </a:cubicBezTo>
                  <a:lnTo>
                    <a:pt x="395670" y="782967"/>
                  </a:lnTo>
                  <a:lnTo>
                    <a:pt x="395670" y="781615"/>
                  </a:lnTo>
                  <a:cubicBezTo>
                    <a:pt x="395670" y="721676"/>
                    <a:pt x="444261" y="673085"/>
                    <a:pt x="504200" y="673085"/>
                  </a:cubicBezTo>
                  <a:lnTo>
                    <a:pt x="595147" y="673085"/>
                  </a:lnTo>
                  <a:lnTo>
                    <a:pt x="595147" y="582835"/>
                  </a:lnTo>
                  <a:lnTo>
                    <a:pt x="579378" y="577941"/>
                  </a:lnTo>
                  <a:cubicBezTo>
                    <a:pt x="471421" y="532278"/>
                    <a:pt x="395670" y="425380"/>
                    <a:pt x="395670" y="300789"/>
                  </a:cubicBezTo>
                  <a:cubicBezTo>
                    <a:pt x="395670" y="134668"/>
                    <a:pt x="530338" y="0"/>
                    <a:pt x="696459" y="0"/>
                  </a:cubicBezTo>
                  <a:close/>
                </a:path>
              </a:pathLst>
            </a:custGeom>
            <a:solidFill>
              <a:schemeClr val="accent5"/>
            </a:solidFill>
            <a:ln>
              <a:solidFill>
                <a:schemeClr val="tx1"/>
              </a:solidFill>
            </a:ln>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18" name="Freeform 17"/>
            <p:cNvSpPr/>
            <p:nvPr/>
          </p:nvSpPr>
          <p:spPr>
            <a:xfrm>
              <a:off x="5160001" y="2900226"/>
              <a:ext cx="445914" cy="748146"/>
            </a:xfrm>
            <a:custGeom>
              <a:avLst/>
              <a:gdLst>
                <a:gd name="connsiteX0" fmla="*/ 696459 w 1590278"/>
                <a:gd name="connsiteY0" fmla="*/ 0 h 2668139"/>
                <a:gd name="connsiteX1" fmla="*/ 997248 w 1590278"/>
                <a:gd name="connsiteY1" fmla="*/ 300789 h 2668139"/>
                <a:gd name="connsiteX2" fmla="*/ 813540 w 1590278"/>
                <a:gd name="connsiteY2" fmla="*/ 577941 h 2668139"/>
                <a:gd name="connsiteX3" fmla="*/ 797770 w 1590278"/>
                <a:gd name="connsiteY3" fmla="*/ 582836 h 2668139"/>
                <a:gd name="connsiteX4" fmla="*/ 797770 w 1590278"/>
                <a:gd name="connsiteY4" fmla="*/ 673085 h 2668139"/>
                <a:gd name="connsiteX5" fmla="*/ 938304 w 1590278"/>
                <a:gd name="connsiteY5" fmla="*/ 673085 h 2668139"/>
                <a:gd name="connsiteX6" fmla="*/ 1015046 w 1590278"/>
                <a:gd name="connsiteY6" fmla="*/ 704873 h 2668139"/>
                <a:gd name="connsiteX7" fmla="*/ 1037967 w 1590278"/>
                <a:gd name="connsiteY7" fmla="*/ 738868 h 2668139"/>
                <a:gd name="connsiteX8" fmla="*/ 1060789 w 1590278"/>
                <a:gd name="connsiteY8" fmla="*/ 753442 h 2668139"/>
                <a:gd name="connsiteX9" fmla="*/ 1582472 w 1590278"/>
                <a:gd name="connsiteY9" fmla="*/ 1500202 h 2668139"/>
                <a:gd name="connsiteX10" fmla="*/ 1571774 w 1590278"/>
                <a:gd name="connsiteY10" fmla="*/ 1560490 h 2668139"/>
                <a:gd name="connsiteX11" fmla="*/ 1429805 w 1590278"/>
                <a:gd name="connsiteY11" fmla="*/ 1659669 h 2668139"/>
                <a:gd name="connsiteX12" fmla="*/ 1369517 w 1590278"/>
                <a:gd name="connsiteY12" fmla="*/ 1648971 h 2668139"/>
                <a:gd name="connsiteX13" fmla="*/ 1046834 w 1590278"/>
                <a:gd name="connsiteY13" fmla="*/ 1187069 h 2668139"/>
                <a:gd name="connsiteX14" fmla="*/ 1046834 w 1590278"/>
                <a:gd name="connsiteY14" fmla="*/ 1713908 h 2668139"/>
                <a:gd name="connsiteX15" fmla="*/ 1046834 w 1590278"/>
                <a:gd name="connsiteY15" fmla="*/ 1832245 h 2668139"/>
                <a:gd name="connsiteX16" fmla="*/ 1046834 w 1590278"/>
                <a:gd name="connsiteY16" fmla="*/ 2624843 h 2668139"/>
                <a:gd name="connsiteX17" fmla="*/ 1003538 w 1590278"/>
                <a:gd name="connsiteY17" fmla="*/ 2668139 h 2668139"/>
                <a:gd name="connsiteX18" fmla="*/ 830357 w 1590278"/>
                <a:gd name="connsiteY18" fmla="*/ 2668139 h 2668139"/>
                <a:gd name="connsiteX19" fmla="*/ 787061 w 1590278"/>
                <a:gd name="connsiteY19" fmla="*/ 2624843 h 2668139"/>
                <a:gd name="connsiteX20" fmla="*/ 787061 w 1590278"/>
                <a:gd name="connsiteY20" fmla="*/ 1940775 h 2668139"/>
                <a:gd name="connsiteX21" fmla="*/ 655443 w 1590278"/>
                <a:gd name="connsiteY21" fmla="*/ 1940775 h 2668139"/>
                <a:gd name="connsiteX22" fmla="*/ 655443 w 1590278"/>
                <a:gd name="connsiteY22" fmla="*/ 2624843 h 2668139"/>
                <a:gd name="connsiteX23" fmla="*/ 612147 w 1590278"/>
                <a:gd name="connsiteY23" fmla="*/ 2668139 h 2668139"/>
                <a:gd name="connsiteX24" fmla="*/ 438966 w 1590278"/>
                <a:gd name="connsiteY24" fmla="*/ 2668139 h 2668139"/>
                <a:gd name="connsiteX25" fmla="*/ 395670 w 1590278"/>
                <a:gd name="connsiteY25" fmla="*/ 2624843 h 2668139"/>
                <a:gd name="connsiteX26" fmla="*/ 395670 w 1590278"/>
                <a:gd name="connsiteY26" fmla="*/ 1832245 h 2668139"/>
                <a:gd name="connsiteX27" fmla="*/ 395670 w 1590278"/>
                <a:gd name="connsiteY27" fmla="*/ 1713908 h 2668139"/>
                <a:gd name="connsiteX28" fmla="*/ 395670 w 1590278"/>
                <a:gd name="connsiteY28" fmla="*/ 1329499 h 2668139"/>
                <a:gd name="connsiteX29" fmla="*/ 233765 w 1590278"/>
                <a:gd name="connsiteY29" fmla="*/ 1629191 h 2668139"/>
                <a:gd name="connsiteX30" fmla="*/ 175093 w 1590278"/>
                <a:gd name="connsiteY30" fmla="*/ 1646704 h 2668139"/>
                <a:gd name="connsiteX31" fmla="*/ 22725 w 1590278"/>
                <a:gd name="connsiteY31" fmla="*/ 1564389 h 2668139"/>
                <a:gd name="connsiteX32" fmla="*/ 5212 w 1590278"/>
                <a:gd name="connsiteY32" fmla="*/ 1505718 h 2668139"/>
                <a:gd name="connsiteX33" fmla="*/ 395670 w 1590278"/>
                <a:gd name="connsiteY33" fmla="*/ 782967 h 2668139"/>
                <a:gd name="connsiteX34" fmla="*/ 395670 w 1590278"/>
                <a:gd name="connsiteY34" fmla="*/ 781615 h 2668139"/>
                <a:gd name="connsiteX35" fmla="*/ 504200 w 1590278"/>
                <a:gd name="connsiteY35" fmla="*/ 673085 h 2668139"/>
                <a:gd name="connsiteX36" fmla="*/ 595147 w 1590278"/>
                <a:gd name="connsiteY36" fmla="*/ 673085 h 2668139"/>
                <a:gd name="connsiteX37" fmla="*/ 595147 w 1590278"/>
                <a:gd name="connsiteY37" fmla="*/ 582835 h 2668139"/>
                <a:gd name="connsiteX38" fmla="*/ 579378 w 1590278"/>
                <a:gd name="connsiteY38" fmla="*/ 577941 h 2668139"/>
                <a:gd name="connsiteX39" fmla="*/ 395670 w 1590278"/>
                <a:gd name="connsiteY39" fmla="*/ 300789 h 2668139"/>
                <a:gd name="connsiteX40" fmla="*/ 696459 w 1590278"/>
                <a:gd name="connsiteY40" fmla="*/ 0 h 2668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590278" h="2668139">
                  <a:moveTo>
                    <a:pt x="696459" y="0"/>
                  </a:moveTo>
                  <a:cubicBezTo>
                    <a:pt x="862580" y="0"/>
                    <a:pt x="997248" y="134668"/>
                    <a:pt x="997248" y="300789"/>
                  </a:cubicBezTo>
                  <a:cubicBezTo>
                    <a:pt x="997248" y="425380"/>
                    <a:pt x="921498" y="532278"/>
                    <a:pt x="813540" y="577941"/>
                  </a:cubicBezTo>
                  <a:lnTo>
                    <a:pt x="797770" y="582836"/>
                  </a:lnTo>
                  <a:lnTo>
                    <a:pt x="797770" y="673085"/>
                  </a:lnTo>
                  <a:lnTo>
                    <a:pt x="938304" y="673085"/>
                  </a:lnTo>
                  <a:cubicBezTo>
                    <a:pt x="968274" y="673085"/>
                    <a:pt x="995406" y="685233"/>
                    <a:pt x="1015046" y="704873"/>
                  </a:cubicBezTo>
                  <a:lnTo>
                    <a:pt x="1037967" y="738868"/>
                  </a:lnTo>
                  <a:lnTo>
                    <a:pt x="1060789" y="753442"/>
                  </a:lnTo>
                  <a:lnTo>
                    <a:pt x="1582472" y="1500202"/>
                  </a:lnTo>
                  <a:cubicBezTo>
                    <a:pt x="1596166" y="1519804"/>
                    <a:pt x="1591376" y="1546796"/>
                    <a:pt x="1571774" y="1560490"/>
                  </a:cubicBezTo>
                  <a:lnTo>
                    <a:pt x="1429805" y="1659669"/>
                  </a:lnTo>
                  <a:cubicBezTo>
                    <a:pt x="1410202" y="1673363"/>
                    <a:pt x="1383211" y="1668573"/>
                    <a:pt x="1369517" y="1648971"/>
                  </a:cubicBezTo>
                  <a:lnTo>
                    <a:pt x="1046834" y="1187069"/>
                  </a:lnTo>
                  <a:lnTo>
                    <a:pt x="1046834" y="1713908"/>
                  </a:lnTo>
                  <a:lnTo>
                    <a:pt x="1046834" y="1832245"/>
                  </a:lnTo>
                  <a:lnTo>
                    <a:pt x="1046834" y="2624843"/>
                  </a:lnTo>
                  <a:cubicBezTo>
                    <a:pt x="1046834" y="2648755"/>
                    <a:pt x="1027450" y="2668139"/>
                    <a:pt x="1003538" y="2668139"/>
                  </a:cubicBezTo>
                  <a:lnTo>
                    <a:pt x="830357" y="2668139"/>
                  </a:lnTo>
                  <a:cubicBezTo>
                    <a:pt x="806445" y="2668139"/>
                    <a:pt x="787061" y="2648755"/>
                    <a:pt x="787061" y="2624843"/>
                  </a:cubicBezTo>
                  <a:lnTo>
                    <a:pt x="787061" y="1940775"/>
                  </a:lnTo>
                  <a:lnTo>
                    <a:pt x="655443" y="1940775"/>
                  </a:lnTo>
                  <a:lnTo>
                    <a:pt x="655443" y="2624843"/>
                  </a:lnTo>
                  <a:cubicBezTo>
                    <a:pt x="655443" y="2648755"/>
                    <a:pt x="636059" y="2668139"/>
                    <a:pt x="612147" y="2668139"/>
                  </a:cubicBezTo>
                  <a:lnTo>
                    <a:pt x="438966" y="2668139"/>
                  </a:lnTo>
                  <a:cubicBezTo>
                    <a:pt x="415054" y="2668139"/>
                    <a:pt x="395670" y="2648755"/>
                    <a:pt x="395670" y="2624843"/>
                  </a:cubicBezTo>
                  <a:lnTo>
                    <a:pt x="395670" y="1832245"/>
                  </a:lnTo>
                  <a:lnTo>
                    <a:pt x="395670" y="1713908"/>
                  </a:lnTo>
                  <a:lnTo>
                    <a:pt x="395670" y="1329499"/>
                  </a:lnTo>
                  <a:lnTo>
                    <a:pt x="233765" y="1629191"/>
                  </a:lnTo>
                  <a:cubicBezTo>
                    <a:pt x="222399" y="1650229"/>
                    <a:pt x="196131" y="1658070"/>
                    <a:pt x="175093" y="1646704"/>
                  </a:cubicBezTo>
                  <a:lnTo>
                    <a:pt x="22725" y="1564389"/>
                  </a:lnTo>
                  <a:cubicBezTo>
                    <a:pt x="1687" y="1553024"/>
                    <a:pt x="-6154" y="1526756"/>
                    <a:pt x="5212" y="1505718"/>
                  </a:cubicBezTo>
                  <a:lnTo>
                    <a:pt x="395670" y="782967"/>
                  </a:lnTo>
                  <a:lnTo>
                    <a:pt x="395670" y="781615"/>
                  </a:lnTo>
                  <a:cubicBezTo>
                    <a:pt x="395670" y="721676"/>
                    <a:pt x="444261" y="673085"/>
                    <a:pt x="504200" y="673085"/>
                  </a:cubicBezTo>
                  <a:lnTo>
                    <a:pt x="595147" y="673085"/>
                  </a:lnTo>
                  <a:lnTo>
                    <a:pt x="595147" y="582835"/>
                  </a:lnTo>
                  <a:lnTo>
                    <a:pt x="579378" y="577941"/>
                  </a:lnTo>
                  <a:cubicBezTo>
                    <a:pt x="471421" y="532278"/>
                    <a:pt x="395670" y="425380"/>
                    <a:pt x="395670" y="300789"/>
                  </a:cubicBezTo>
                  <a:cubicBezTo>
                    <a:pt x="395670" y="134668"/>
                    <a:pt x="530338" y="0"/>
                    <a:pt x="696459" y="0"/>
                  </a:cubicBezTo>
                  <a:close/>
                </a:path>
              </a:pathLst>
            </a:custGeom>
            <a:solidFill>
              <a:schemeClr val="accent4"/>
            </a:solidFill>
            <a:ln>
              <a:solidFill>
                <a:schemeClr val="tx1"/>
              </a:solidFill>
            </a:ln>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19" name="Freeform 18"/>
            <p:cNvSpPr/>
            <p:nvPr/>
          </p:nvSpPr>
          <p:spPr>
            <a:xfrm>
              <a:off x="5665692" y="2900226"/>
              <a:ext cx="445914" cy="748146"/>
            </a:xfrm>
            <a:custGeom>
              <a:avLst/>
              <a:gdLst>
                <a:gd name="connsiteX0" fmla="*/ 696459 w 1590278"/>
                <a:gd name="connsiteY0" fmla="*/ 0 h 2668139"/>
                <a:gd name="connsiteX1" fmla="*/ 997248 w 1590278"/>
                <a:gd name="connsiteY1" fmla="*/ 300789 h 2668139"/>
                <a:gd name="connsiteX2" fmla="*/ 813540 w 1590278"/>
                <a:gd name="connsiteY2" fmla="*/ 577941 h 2668139"/>
                <a:gd name="connsiteX3" fmla="*/ 797770 w 1590278"/>
                <a:gd name="connsiteY3" fmla="*/ 582836 h 2668139"/>
                <a:gd name="connsiteX4" fmla="*/ 797770 w 1590278"/>
                <a:gd name="connsiteY4" fmla="*/ 673085 h 2668139"/>
                <a:gd name="connsiteX5" fmla="*/ 938304 w 1590278"/>
                <a:gd name="connsiteY5" fmla="*/ 673085 h 2668139"/>
                <a:gd name="connsiteX6" fmla="*/ 1015046 w 1590278"/>
                <a:gd name="connsiteY6" fmla="*/ 704873 h 2668139"/>
                <a:gd name="connsiteX7" fmla="*/ 1037967 w 1590278"/>
                <a:gd name="connsiteY7" fmla="*/ 738868 h 2668139"/>
                <a:gd name="connsiteX8" fmla="*/ 1060789 w 1590278"/>
                <a:gd name="connsiteY8" fmla="*/ 753442 h 2668139"/>
                <a:gd name="connsiteX9" fmla="*/ 1582472 w 1590278"/>
                <a:gd name="connsiteY9" fmla="*/ 1500202 h 2668139"/>
                <a:gd name="connsiteX10" fmla="*/ 1571774 w 1590278"/>
                <a:gd name="connsiteY10" fmla="*/ 1560490 h 2668139"/>
                <a:gd name="connsiteX11" fmla="*/ 1429805 w 1590278"/>
                <a:gd name="connsiteY11" fmla="*/ 1659669 h 2668139"/>
                <a:gd name="connsiteX12" fmla="*/ 1369517 w 1590278"/>
                <a:gd name="connsiteY12" fmla="*/ 1648971 h 2668139"/>
                <a:gd name="connsiteX13" fmla="*/ 1046834 w 1590278"/>
                <a:gd name="connsiteY13" fmla="*/ 1187069 h 2668139"/>
                <a:gd name="connsiteX14" fmla="*/ 1046834 w 1590278"/>
                <a:gd name="connsiteY14" fmla="*/ 1713908 h 2668139"/>
                <a:gd name="connsiteX15" fmla="*/ 1046834 w 1590278"/>
                <a:gd name="connsiteY15" fmla="*/ 1832245 h 2668139"/>
                <a:gd name="connsiteX16" fmla="*/ 1046834 w 1590278"/>
                <a:gd name="connsiteY16" fmla="*/ 2624843 h 2668139"/>
                <a:gd name="connsiteX17" fmla="*/ 1003538 w 1590278"/>
                <a:gd name="connsiteY17" fmla="*/ 2668139 h 2668139"/>
                <a:gd name="connsiteX18" fmla="*/ 830357 w 1590278"/>
                <a:gd name="connsiteY18" fmla="*/ 2668139 h 2668139"/>
                <a:gd name="connsiteX19" fmla="*/ 787061 w 1590278"/>
                <a:gd name="connsiteY19" fmla="*/ 2624843 h 2668139"/>
                <a:gd name="connsiteX20" fmla="*/ 787061 w 1590278"/>
                <a:gd name="connsiteY20" fmla="*/ 1940775 h 2668139"/>
                <a:gd name="connsiteX21" fmla="*/ 655443 w 1590278"/>
                <a:gd name="connsiteY21" fmla="*/ 1940775 h 2668139"/>
                <a:gd name="connsiteX22" fmla="*/ 655443 w 1590278"/>
                <a:gd name="connsiteY22" fmla="*/ 2624843 h 2668139"/>
                <a:gd name="connsiteX23" fmla="*/ 612147 w 1590278"/>
                <a:gd name="connsiteY23" fmla="*/ 2668139 h 2668139"/>
                <a:gd name="connsiteX24" fmla="*/ 438966 w 1590278"/>
                <a:gd name="connsiteY24" fmla="*/ 2668139 h 2668139"/>
                <a:gd name="connsiteX25" fmla="*/ 395670 w 1590278"/>
                <a:gd name="connsiteY25" fmla="*/ 2624843 h 2668139"/>
                <a:gd name="connsiteX26" fmla="*/ 395670 w 1590278"/>
                <a:gd name="connsiteY26" fmla="*/ 1832245 h 2668139"/>
                <a:gd name="connsiteX27" fmla="*/ 395670 w 1590278"/>
                <a:gd name="connsiteY27" fmla="*/ 1713908 h 2668139"/>
                <a:gd name="connsiteX28" fmla="*/ 395670 w 1590278"/>
                <a:gd name="connsiteY28" fmla="*/ 1329499 h 2668139"/>
                <a:gd name="connsiteX29" fmla="*/ 233765 w 1590278"/>
                <a:gd name="connsiteY29" fmla="*/ 1629191 h 2668139"/>
                <a:gd name="connsiteX30" fmla="*/ 175093 w 1590278"/>
                <a:gd name="connsiteY30" fmla="*/ 1646704 h 2668139"/>
                <a:gd name="connsiteX31" fmla="*/ 22725 w 1590278"/>
                <a:gd name="connsiteY31" fmla="*/ 1564389 h 2668139"/>
                <a:gd name="connsiteX32" fmla="*/ 5212 w 1590278"/>
                <a:gd name="connsiteY32" fmla="*/ 1505718 h 2668139"/>
                <a:gd name="connsiteX33" fmla="*/ 395670 w 1590278"/>
                <a:gd name="connsiteY33" fmla="*/ 782967 h 2668139"/>
                <a:gd name="connsiteX34" fmla="*/ 395670 w 1590278"/>
                <a:gd name="connsiteY34" fmla="*/ 781615 h 2668139"/>
                <a:gd name="connsiteX35" fmla="*/ 504200 w 1590278"/>
                <a:gd name="connsiteY35" fmla="*/ 673085 h 2668139"/>
                <a:gd name="connsiteX36" fmla="*/ 595147 w 1590278"/>
                <a:gd name="connsiteY36" fmla="*/ 673085 h 2668139"/>
                <a:gd name="connsiteX37" fmla="*/ 595147 w 1590278"/>
                <a:gd name="connsiteY37" fmla="*/ 582835 h 2668139"/>
                <a:gd name="connsiteX38" fmla="*/ 579378 w 1590278"/>
                <a:gd name="connsiteY38" fmla="*/ 577941 h 2668139"/>
                <a:gd name="connsiteX39" fmla="*/ 395670 w 1590278"/>
                <a:gd name="connsiteY39" fmla="*/ 300789 h 2668139"/>
                <a:gd name="connsiteX40" fmla="*/ 696459 w 1590278"/>
                <a:gd name="connsiteY40" fmla="*/ 0 h 2668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590278" h="2668139">
                  <a:moveTo>
                    <a:pt x="696459" y="0"/>
                  </a:moveTo>
                  <a:cubicBezTo>
                    <a:pt x="862580" y="0"/>
                    <a:pt x="997248" y="134668"/>
                    <a:pt x="997248" y="300789"/>
                  </a:cubicBezTo>
                  <a:cubicBezTo>
                    <a:pt x="997248" y="425380"/>
                    <a:pt x="921498" y="532278"/>
                    <a:pt x="813540" y="577941"/>
                  </a:cubicBezTo>
                  <a:lnTo>
                    <a:pt x="797770" y="582836"/>
                  </a:lnTo>
                  <a:lnTo>
                    <a:pt x="797770" y="673085"/>
                  </a:lnTo>
                  <a:lnTo>
                    <a:pt x="938304" y="673085"/>
                  </a:lnTo>
                  <a:cubicBezTo>
                    <a:pt x="968274" y="673085"/>
                    <a:pt x="995406" y="685233"/>
                    <a:pt x="1015046" y="704873"/>
                  </a:cubicBezTo>
                  <a:lnTo>
                    <a:pt x="1037967" y="738868"/>
                  </a:lnTo>
                  <a:lnTo>
                    <a:pt x="1060789" y="753442"/>
                  </a:lnTo>
                  <a:lnTo>
                    <a:pt x="1582472" y="1500202"/>
                  </a:lnTo>
                  <a:cubicBezTo>
                    <a:pt x="1596166" y="1519804"/>
                    <a:pt x="1591376" y="1546796"/>
                    <a:pt x="1571774" y="1560490"/>
                  </a:cubicBezTo>
                  <a:lnTo>
                    <a:pt x="1429805" y="1659669"/>
                  </a:lnTo>
                  <a:cubicBezTo>
                    <a:pt x="1410202" y="1673363"/>
                    <a:pt x="1383211" y="1668573"/>
                    <a:pt x="1369517" y="1648971"/>
                  </a:cubicBezTo>
                  <a:lnTo>
                    <a:pt x="1046834" y="1187069"/>
                  </a:lnTo>
                  <a:lnTo>
                    <a:pt x="1046834" y="1713908"/>
                  </a:lnTo>
                  <a:lnTo>
                    <a:pt x="1046834" y="1832245"/>
                  </a:lnTo>
                  <a:lnTo>
                    <a:pt x="1046834" y="2624843"/>
                  </a:lnTo>
                  <a:cubicBezTo>
                    <a:pt x="1046834" y="2648755"/>
                    <a:pt x="1027450" y="2668139"/>
                    <a:pt x="1003538" y="2668139"/>
                  </a:cubicBezTo>
                  <a:lnTo>
                    <a:pt x="830357" y="2668139"/>
                  </a:lnTo>
                  <a:cubicBezTo>
                    <a:pt x="806445" y="2668139"/>
                    <a:pt x="787061" y="2648755"/>
                    <a:pt x="787061" y="2624843"/>
                  </a:cubicBezTo>
                  <a:lnTo>
                    <a:pt x="787061" y="1940775"/>
                  </a:lnTo>
                  <a:lnTo>
                    <a:pt x="655443" y="1940775"/>
                  </a:lnTo>
                  <a:lnTo>
                    <a:pt x="655443" y="2624843"/>
                  </a:lnTo>
                  <a:cubicBezTo>
                    <a:pt x="655443" y="2648755"/>
                    <a:pt x="636059" y="2668139"/>
                    <a:pt x="612147" y="2668139"/>
                  </a:cubicBezTo>
                  <a:lnTo>
                    <a:pt x="438966" y="2668139"/>
                  </a:lnTo>
                  <a:cubicBezTo>
                    <a:pt x="415054" y="2668139"/>
                    <a:pt x="395670" y="2648755"/>
                    <a:pt x="395670" y="2624843"/>
                  </a:cubicBezTo>
                  <a:lnTo>
                    <a:pt x="395670" y="1832245"/>
                  </a:lnTo>
                  <a:lnTo>
                    <a:pt x="395670" y="1713908"/>
                  </a:lnTo>
                  <a:lnTo>
                    <a:pt x="395670" y="1329499"/>
                  </a:lnTo>
                  <a:lnTo>
                    <a:pt x="233765" y="1629191"/>
                  </a:lnTo>
                  <a:cubicBezTo>
                    <a:pt x="222399" y="1650229"/>
                    <a:pt x="196131" y="1658070"/>
                    <a:pt x="175093" y="1646704"/>
                  </a:cubicBezTo>
                  <a:lnTo>
                    <a:pt x="22725" y="1564389"/>
                  </a:lnTo>
                  <a:cubicBezTo>
                    <a:pt x="1687" y="1553024"/>
                    <a:pt x="-6154" y="1526756"/>
                    <a:pt x="5212" y="1505718"/>
                  </a:cubicBezTo>
                  <a:lnTo>
                    <a:pt x="395670" y="782967"/>
                  </a:lnTo>
                  <a:lnTo>
                    <a:pt x="395670" y="781615"/>
                  </a:lnTo>
                  <a:cubicBezTo>
                    <a:pt x="395670" y="721676"/>
                    <a:pt x="444261" y="673085"/>
                    <a:pt x="504200" y="673085"/>
                  </a:cubicBezTo>
                  <a:lnTo>
                    <a:pt x="595147" y="673085"/>
                  </a:lnTo>
                  <a:lnTo>
                    <a:pt x="595147" y="582835"/>
                  </a:lnTo>
                  <a:lnTo>
                    <a:pt x="579378" y="577941"/>
                  </a:lnTo>
                  <a:cubicBezTo>
                    <a:pt x="471421" y="532278"/>
                    <a:pt x="395670" y="425380"/>
                    <a:pt x="395670" y="300789"/>
                  </a:cubicBezTo>
                  <a:cubicBezTo>
                    <a:pt x="395670" y="134668"/>
                    <a:pt x="530338" y="0"/>
                    <a:pt x="696459" y="0"/>
                  </a:cubicBezTo>
                  <a:close/>
                </a:path>
              </a:pathLst>
            </a:custGeom>
            <a:solidFill>
              <a:schemeClr val="accent6"/>
            </a:solidFill>
            <a:ln>
              <a:solidFill>
                <a:schemeClr val="tx1"/>
              </a:solidFill>
            </a:ln>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20" name="Freeform 19"/>
            <p:cNvSpPr/>
            <p:nvPr/>
          </p:nvSpPr>
          <p:spPr>
            <a:xfrm>
              <a:off x="6171383" y="2900226"/>
              <a:ext cx="445914" cy="748146"/>
            </a:xfrm>
            <a:custGeom>
              <a:avLst/>
              <a:gdLst>
                <a:gd name="connsiteX0" fmla="*/ 696459 w 1590278"/>
                <a:gd name="connsiteY0" fmla="*/ 0 h 2668139"/>
                <a:gd name="connsiteX1" fmla="*/ 997248 w 1590278"/>
                <a:gd name="connsiteY1" fmla="*/ 300789 h 2668139"/>
                <a:gd name="connsiteX2" fmla="*/ 813540 w 1590278"/>
                <a:gd name="connsiteY2" fmla="*/ 577941 h 2668139"/>
                <a:gd name="connsiteX3" fmla="*/ 797770 w 1590278"/>
                <a:gd name="connsiteY3" fmla="*/ 582836 h 2668139"/>
                <a:gd name="connsiteX4" fmla="*/ 797770 w 1590278"/>
                <a:gd name="connsiteY4" fmla="*/ 673085 h 2668139"/>
                <a:gd name="connsiteX5" fmla="*/ 938304 w 1590278"/>
                <a:gd name="connsiteY5" fmla="*/ 673085 h 2668139"/>
                <a:gd name="connsiteX6" fmla="*/ 1015046 w 1590278"/>
                <a:gd name="connsiteY6" fmla="*/ 704873 h 2668139"/>
                <a:gd name="connsiteX7" fmla="*/ 1037967 w 1590278"/>
                <a:gd name="connsiteY7" fmla="*/ 738868 h 2668139"/>
                <a:gd name="connsiteX8" fmla="*/ 1060789 w 1590278"/>
                <a:gd name="connsiteY8" fmla="*/ 753442 h 2668139"/>
                <a:gd name="connsiteX9" fmla="*/ 1582472 w 1590278"/>
                <a:gd name="connsiteY9" fmla="*/ 1500202 h 2668139"/>
                <a:gd name="connsiteX10" fmla="*/ 1571774 w 1590278"/>
                <a:gd name="connsiteY10" fmla="*/ 1560490 h 2668139"/>
                <a:gd name="connsiteX11" fmla="*/ 1429805 w 1590278"/>
                <a:gd name="connsiteY11" fmla="*/ 1659669 h 2668139"/>
                <a:gd name="connsiteX12" fmla="*/ 1369517 w 1590278"/>
                <a:gd name="connsiteY12" fmla="*/ 1648971 h 2668139"/>
                <a:gd name="connsiteX13" fmla="*/ 1046834 w 1590278"/>
                <a:gd name="connsiteY13" fmla="*/ 1187069 h 2668139"/>
                <a:gd name="connsiteX14" fmla="*/ 1046834 w 1590278"/>
                <a:gd name="connsiteY14" fmla="*/ 1713908 h 2668139"/>
                <a:gd name="connsiteX15" fmla="*/ 1046834 w 1590278"/>
                <a:gd name="connsiteY15" fmla="*/ 1832245 h 2668139"/>
                <a:gd name="connsiteX16" fmla="*/ 1046834 w 1590278"/>
                <a:gd name="connsiteY16" fmla="*/ 2624843 h 2668139"/>
                <a:gd name="connsiteX17" fmla="*/ 1003538 w 1590278"/>
                <a:gd name="connsiteY17" fmla="*/ 2668139 h 2668139"/>
                <a:gd name="connsiteX18" fmla="*/ 830357 w 1590278"/>
                <a:gd name="connsiteY18" fmla="*/ 2668139 h 2668139"/>
                <a:gd name="connsiteX19" fmla="*/ 787061 w 1590278"/>
                <a:gd name="connsiteY19" fmla="*/ 2624843 h 2668139"/>
                <a:gd name="connsiteX20" fmla="*/ 787061 w 1590278"/>
                <a:gd name="connsiteY20" fmla="*/ 1940775 h 2668139"/>
                <a:gd name="connsiteX21" fmla="*/ 655443 w 1590278"/>
                <a:gd name="connsiteY21" fmla="*/ 1940775 h 2668139"/>
                <a:gd name="connsiteX22" fmla="*/ 655443 w 1590278"/>
                <a:gd name="connsiteY22" fmla="*/ 2624843 h 2668139"/>
                <a:gd name="connsiteX23" fmla="*/ 612147 w 1590278"/>
                <a:gd name="connsiteY23" fmla="*/ 2668139 h 2668139"/>
                <a:gd name="connsiteX24" fmla="*/ 438966 w 1590278"/>
                <a:gd name="connsiteY24" fmla="*/ 2668139 h 2668139"/>
                <a:gd name="connsiteX25" fmla="*/ 395670 w 1590278"/>
                <a:gd name="connsiteY25" fmla="*/ 2624843 h 2668139"/>
                <a:gd name="connsiteX26" fmla="*/ 395670 w 1590278"/>
                <a:gd name="connsiteY26" fmla="*/ 1832245 h 2668139"/>
                <a:gd name="connsiteX27" fmla="*/ 395670 w 1590278"/>
                <a:gd name="connsiteY27" fmla="*/ 1713908 h 2668139"/>
                <a:gd name="connsiteX28" fmla="*/ 395670 w 1590278"/>
                <a:gd name="connsiteY28" fmla="*/ 1329499 h 2668139"/>
                <a:gd name="connsiteX29" fmla="*/ 233765 w 1590278"/>
                <a:gd name="connsiteY29" fmla="*/ 1629191 h 2668139"/>
                <a:gd name="connsiteX30" fmla="*/ 175093 w 1590278"/>
                <a:gd name="connsiteY30" fmla="*/ 1646704 h 2668139"/>
                <a:gd name="connsiteX31" fmla="*/ 22725 w 1590278"/>
                <a:gd name="connsiteY31" fmla="*/ 1564389 h 2668139"/>
                <a:gd name="connsiteX32" fmla="*/ 5212 w 1590278"/>
                <a:gd name="connsiteY32" fmla="*/ 1505718 h 2668139"/>
                <a:gd name="connsiteX33" fmla="*/ 395670 w 1590278"/>
                <a:gd name="connsiteY33" fmla="*/ 782967 h 2668139"/>
                <a:gd name="connsiteX34" fmla="*/ 395670 w 1590278"/>
                <a:gd name="connsiteY34" fmla="*/ 781615 h 2668139"/>
                <a:gd name="connsiteX35" fmla="*/ 504200 w 1590278"/>
                <a:gd name="connsiteY35" fmla="*/ 673085 h 2668139"/>
                <a:gd name="connsiteX36" fmla="*/ 595147 w 1590278"/>
                <a:gd name="connsiteY36" fmla="*/ 673085 h 2668139"/>
                <a:gd name="connsiteX37" fmla="*/ 595147 w 1590278"/>
                <a:gd name="connsiteY37" fmla="*/ 582835 h 2668139"/>
                <a:gd name="connsiteX38" fmla="*/ 579378 w 1590278"/>
                <a:gd name="connsiteY38" fmla="*/ 577941 h 2668139"/>
                <a:gd name="connsiteX39" fmla="*/ 395670 w 1590278"/>
                <a:gd name="connsiteY39" fmla="*/ 300789 h 2668139"/>
                <a:gd name="connsiteX40" fmla="*/ 696459 w 1590278"/>
                <a:gd name="connsiteY40" fmla="*/ 0 h 2668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590278" h="2668139">
                  <a:moveTo>
                    <a:pt x="696459" y="0"/>
                  </a:moveTo>
                  <a:cubicBezTo>
                    <a:pt x="862580" y="0"/>
                    <a:pt x="997248" y="134668"/>
                    <a:pt x="997248" y="300789"/>
                  </a:cubicBezTo>
                  <a:cubicBezTo>
                    <a:pt x="997248" y="425380"/>
                    <a:pt x="921498" y="532278"/>
                    <a:pt x="813540" y="577941"/>
                  </a:cubicBezTo>
                  <a:lnTo>
                    <a:pt x="797770" y="582836"/>
                  </a:lnTo>
                  <a:lnTo>
                    <a:pt x="797770" y="673085"/>
                  </a:lnTo>
                  <a:lnTo>
                    <a:pt x="938304" y="673085"/>
                  </a:lnTo>
                  <a:cubicBezTo>
                    <a:pt x="968274" y="673085"/>
                    <a:pt x="995406" y="685233"/>
                    <a:pt x="1015046" y="704873"/>
                  </a:cubicBezTo>
                  <a:lnTo>
                    <a:pt x="1037967" y="738868"/>
                  </a:lnTo>
                  <a:lnTo>
                    <a:pt x="1060789" y="753442"/>
                  </a:lnTo>
                  <a:lnTo>
                    <a:pt x="1582472" y="1500202"/>
                  </a:lnTo>
                  <a:cubicBezTo>
                    <a:pt x="1596166" y="1519804"/>
                    <a:pt x="1591376" y="1546796"/>
                    <a:pt x="1571774" y="1560490"/>
                  </a:cubicBezTo>
                  <a:lnTo>
                    <a:pt x="1429805" y="1659669"/>
                  </a:lnTo>
                  <a:cubicBezTo>
                    <a:pt x="1410202" y="1673363"/>
                    <a:pt x="1383211" y="1668573"/>
                    <a:pt x="1369517" y="1648971"/>
                  </a:cubicBezTo>
                  <a:lnTo>
                    <a:pt x="1046834" y="1187069"/>
                  </a:lnTo>
                  <a:lnTo>
                    <a:pt x="1046834" y="1713908"/>
                  </a:lnTo>
                  <a:lnTo>
                    <a:pt x="1046834" y="1832245"/>
                  </a:lnTo>
                  <a:lnTo>
                    <a:pt x="1046834" y="2624843"/>
                  </a:lnTo>
                  <a:cubicBezTo>
                    <a:pt x="1046834" y="2648755"/>
                    <a:pt x="1027450" y="2668139"/>
                    <a:pt x="1003538" y="2668139"/>
                  </a:cubicBezTo>
                  <a:lnTo>
                    <a:pt x="830357" y="2668139"/>
                  </a:lnTo>
                  <a:cubicBezTo>
                    <a:pt x="806445" y="2668139"/>
                    <a:pt x="787061" y="2648755"/>
                    <a:pt x="787061" y="2624843"/>
                  </a:cubicBezTo>
                  <a:lnTo>
                    <a:pt x="787061" y="1940775"/>
                  </a:lnTo>
                  <a:lnTo>
                    <a:pt x="655443" y="1940775"/>
                  </a:lnTo>
                  <a:lnTo>
                    <a:pt x="655443" y="2624843"/>
                  </a:lnTo>
                  <a:cubicBezTo>
                    <a:pt x="655443" y="2648755"/>
                    <a:pt x="636059" y="2668139"/>
                    <a:pt x="612147" y="2668139"/>
                  </a:cubicBezTo>
                  <a:lnTo>
                    <a:pt x="438966" y="2668139"/>
                  </a:lnTo>
                  <a:cubicBezTo>
                    <a:pt x="415054" y="2668139"/>
                    <a:pt x="395670" y="2648755"/>
                    <a:pt x="395670" y="2624843"/>
                  </a:cubicBezTo>
                  <a:lnTo>
                    <a:pt x="395670" y="1832245"/>
                  </a:lnTo>
                  <a:lnTo>
                    <a:pt x="395670" y="1713908"/>
                  </a:lnTo>
                  <a:lnTo>
                    <a:pt x="395670" y="1329499"/>
                  </a:lnTo>
                  <a:lnTo>
                    <a:pt x="233765" y="1629191"/>
                  </a:lnTo>
                  <a:cubicBezTo>
                    <a:pt x="222399" y="1650229"/>
                    <a:pt x="196131" y="1658070"/>
                    <a:pt x="175093" y="1646704"/>
                  </a:cubicBezTo>
                  <a:lnTo>
                    <a:pt x="22725" y="1564389"/>
                  </a:lnTo>
                  <a:cubicBezTo>
                    <a:pt x="1687" y="1553024"/>
                    <a:pt x="-6154" y="1526756"/>
                    <a:pt x="5212" y="1505718"/>
                  </a:cubicBezTo>
                  <a:lnTo>
                    <a:pt x="395670" y="782967"/>
                  </a:lnTo>
                  <a:lnTo>
                    <a:pt x="395670" y="781615"/>
                  </a:lnTo>
                  <a:cubicBezTo>
                    <a:pt x="395670" y="721676"/>
                    <a:pt x="444261" y="673085"/>
                    <a:pt x="504200" y="673085"/>
                  </a:cubicBezTo>
                  <a:lnTo>
                    <a:pt x="595147" y="673085"/>
                  </a:lnTo>
                  <a:lnTo>
                    <a:pt x="595147" y="582835"/>
                  </a:lnTo>
                  <a:lnTo>
                    <a:pt x="579378" y="577941"/>
                  </a:lnTo>
                  <a:cubicBezTo>
                    <a:pt x="471421" y="532278"/>
                    <a:pt x="395670" y="425380"/>
                    <a:pt x="395670" y="300789"/>
                  </a:cubicBezTo>
                  <a:cubicBezTo>
                    <a:pt x="395670" y="134668"/>
                    <a:pt x="530338" y="0"/>
                    <a:pt x="696459" y="0"/>
                  </a:cubicBezTo>
                  <a:close/>
                </a:path>
              </a:pathLst>
            </a:custGeom>
            <a:solidFill>
              <a:srgbClr val="7030A0"/>
            </a:solidFill>
            <a:ln>
              <a:solidFill>
                <a:schemeClr val="tx1"/>
              </a:solidFill>
            </a:ln>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grpSp>
      <p:sp>
        <p:nvSpPr>
          <p:cNvPr id="32" name="TextBox 31"/>
          <p:cNvSpPr txBox="1"/>
          <p:nvPr/>
        </p:nvSpPr>
        <p:spPr>
          <a:xfrm rot="20292917">
            <a:off x="-11572" y="3378106"/>
            <a:ext cx="1027845" cy="369332"/>
          </a:xfrm>
          <a:prstGeom prst="rect">
            <a:avLst/>
          </a:prstGeom>
        </p:spPr>
        <p:txBody>
          <a:bodyPr wrap="none" rtlCol="0">
            <a:spAutoFit/>
          </a:bodyPr>
          <a:lstStyle/>
          <a:p>
            <a:r>
              <a:rPr lang="en-US" dirty="0"/>
              <a:t>Sample</a:t>
            </a:r>
          </a:p>
        </p:txBody>
      </p:sp>
      <p:cxnSp>
        <p:nvCxnSpPr>
          <p:cNvPr id="34" name="Straight Arrow Connector 33"/>
          <p:cNvCxnSpPr/>
          <p:nvPr/>
        </p:nvCxnSpPr>
        <p:spPr>
          <a:xfrm flipV="1">
            <a:off x="86955" y="3562772"/>
            <a:ext cx="942841" cy="375383"/>
          </a:xfrm>
          <a:prstGeom prst="straightConnector1">
            <a:avLst/>
          </a:prstGeom>
          <a:ln>
            <a:tailEnd type="triangle"/>
          </a:ln>
        </p:spPr>
        <p:style>
          <a:lnRef idx="1">
            <a:schemeClr val="accent1"/>
          </a:lnRef>
          <a:fillRef idx="0">
            <a:schemeClr val="accent1"/>
          </a:fillRef>
          <a:effectRef idx="1">
            <a:schemeClr val="accent1"/>
          </a:effectRef>
          <a:fontRef idx="minor">
            <a:schemeClr val="tx1"/>
          </a:fontRef>
        </p:style>
      </p:cxnSp>
      <p:sp>
        <p:nvSpPr>
          <p:cNvPr id="7" name="TextBox 6"/>
          <p:cNvSpPr txBox="1"/>
          <p:nvPr/>
        </p:nvSpPr>
        <p:spPr>
          <a:xfrm>
            <a:off x="502351" y="2472833"/>
            <a:ext cx="3595856" cy="369332"/>
          </a:xfrm>
          <a:prstGeom prst="rect">
            <a:avLst/>
          </a:prstGeom>
        </p:spPr>
        <p:txBody>
          <a:bodyPr wrap="none" rtlCol="0">
            <a:spAutoFit/>
          </a:bodyPr>
          <a:lstStyle/>
          <a:p>
            <a:r>
              <a:rPr lang="en-US" dirty="0"/>
              <a:t>Pretend this </a:t>
            </a:r>
            <a:r>
              <a:rPr lang="en-US"/>
              <a:t>is your population!</a:t>
            </a:r>
          </a:p>
        </p:txBody>
      </p:sp>
      <p:grpSp>
        <p:nvGrpSpPr>
          <p:cNvPr id="61" name="Group 60"/>
          <p:cNvGrpSpPr/>
          <p:nvPr/>
        </p:nvGrpSpPr>
        <p:grpSpPr>
          <a:xfrm>
            <a:off x="4814992" y="4366468"/>
            <a:ext cx="1962987" cy="748146"/>
            <a:chOff x="4654310" y="2900226"/>
            <a:chExt cx="1962987" cy="748146"/>
          </a:xfrm>
        </p:grpSpPr>
        <p:sp>
          <p:nvSpPr>
            <p:cNvPr id="62" name="Freeform 61"/>
            <p:cNvSpPr/>
            <p:nvPr/>
          </p:nvSpPr>
          <p:spPr>
            <a:xfrm>
              <a:off x="4654310" y="2900226"/>
              <a:ext cx="445914" cy="748146"/>
            </a:xfrm>
            <a:custGeom>
              <a:avLst/>
              <a:gdLst>
                <a:gd name="connsiteX0" fmla="*/ 696459 w 1590278"/>
                <a:gd name="connsiteY0" fmla="*/ 0 h 2668139"/>
                <a:gd name="connsiteX1" fmla="*/ 997248 w 1590278"/>
                <a:gd name="connsiteY1" fmla="*/ 300789 h 2668139"/>
                <a:gd name="connsiteX2" fmla="*/ 813540 w 1590278"/>
                <a:gd name="connsiteY2" fmla="*/ 577941 h 2668139"/>
                <a:gd name="connsiteX3" fmla="*/ 797770 w 1590278"/>
                <a:gd name="connsiteY3" fmla="*/ 582836 h 2668139"/>
                <a:gd name="connsiteX4" fmla="*/ 797770 w 1590278"/>
                <a:gd name="connsiteY4" fmla="*/ 673085 h 2668139"/>
                <a:gd name="connsiteX5" fmla="*/ 938304 w 1590278"/>
                <a:gd name="connsiteY5" fmla="*/ 673085 h 2668139"/>
                <a:gd name="connsiteX6" fmla="*/ 1015046 w 1590278"/>
                <a:gd name="connsiteY6" fmla="*/ 704873 h 2668139"/>
                <a:gd name="connsiteX7" fmla="*/ 1037967 w 1590278"/>
                <a:gd name="connsiteY7" fmla="*/ 738868 h 2668139"/>
                <a:gd name="connsiteX8" fmla="*/ 1060789 w 1590278"/>
                <a:gd name="connsiteY8" fmla="*/ 753442 h 2668139"/>
                <a:gd name="connsiteX9" fmla="*/ 1582472 w 1590278"/>
                <a:gd name="connsiteY9" fmla="*/ 1500202 h 2668139"/>
                <a:gd name="connsiteX10" fmla="*/ 1571774 w 1590278"/>
                <a:gd name="connsiteY10" fmla="*/ 1560490 h 2668139"/>
                <a:gd name="connsiteX11" fmla="*/ 1429805 w 1590278"/>
                <a:gd name="connsiteY11" fmla="*/ 1659669 h 2668139"/>
                <a:gd name="connsiteX12" fmla="*/ 1369517 w 1590278"/>
                <a:gd name="connsiteY12" fmla="*/ 1648971 h 2668139"/>
                <a:gd name="connsiteX13" fmla="*/ 1046834 w 1590278"/>
                <a:gd name="connsiteY13" fmla="*/ 1187069 h 2668139"/>
                <a:gd name="connsiteX14" fmla="*/ 1046834 w 1590278"/>
                <a:gd name="connsiteY14" fmla="*/ 1713908 h 2668139"/>
                <a:gd name="connsiteX15" fmla="*/ 1046834 w 1590278"/>
                <a:gd name="connsiteY15" fmla="*/ 1832245 h 2668139"/>
                <a:gd name="connsiteX16" fmla="*/ 1046834 w 1590278"/>
                <a:gd name="connsiteY16" fmla="*/ 2624843 h 2668139"/>
                <a:gd name="connsiteX17" fmla="*/ 1003538 w 1590278"/>
                <a:gd name="connsiteY17" fmla="*/ 2668139 h 2668139"/>
                <a:gd name="connsiteX18" fmla="*/ 830357 w 1590278"/>
                <a:gd name="connsiteY18" fmla="*/ 2668139 h 2668139"/>
                <a:gd name="connsiteX19" fmla="*/ 787061 w 1590278"/>
                <a:gd name="connsiteY19" fmla="*/ 2624843 h 2668139"/>
                <a:gd name="connsiteX20" fmla="*/ 787061 w 1590278"/>
                <a:gd name="connsiteY20" fmla="*/ 1940775 h 2668139"/>
                <a:gd name="connsiteX21" fmla="*/ 655443 w 1590278"/>
                <a:gd name="connsiteY21" fmla="*/ 1940775 h 2668139"/>
                <a:gd name="connsiteX22" fmla="*/ 655443 w 1590278"/>
                <a:gd name="connsiteY22" fmla="*/ 2624843 h 2668139"/>
                <a:gd name="connsiteX23" fmla="*/ 612147 w 1590278"/>
                <a:gd name="connsiteY23" fmla="*/ 2668139 h 2668139"/>
                <a:gd name="connsiteX24" fmla="*/ 438966 w 1590278"/>
                <a:gd name="connsiteY24" fmla="*/ 2668139 h 2668139"/>
                <a:gd name="connsiteX25" fmla="*/ 395670 w 1590278"/>
                <a:gd name="connsiteY25" fmla="*/ 2624843 h 2668139"/>
                <a:gd name="connsiteX26" fmla="*/ 395670 w 1590278"/>
                <a:gd name="connsiteY26" fmla="*/ 1832245 h 2668139"/>
                <a:gd name="connsiteX27" fmla="*/ 395670 w 1590278"/>
                <a:gd name="connsiteY27" fmla="*/ 1713908 h 2668139"/>
                <a:gd name="connsiteX28" fmla="*/ 395670 w 1590278"/>
                <a:gd name="connsiteY28" fmla="*/ 1329499 h 2668139"/>
                <a:gd name="connsiteX29" fmla="*/ 233765 w 1590278"/>
                <a:gd name="connsiteY29" fmla="*/ 1629191 h 2668139"/>
                <a:gd name="connsiteX30" fmla="*/ 175093 w 1590278"/>
                <a:gd name="connsiteY30" fmla="*/ 1646704 h 2668139"/>
                <a:gd name="connsiteX31" fmla="*/ 22725 w 1590278"/>
                <a:gd name="connsiteY31" fmla="*/ 1564389 h 2668139"/>
                <a:gd name="connsiteX32" fmla="*/ 5212 w 1590278"/>
                <a:gd name="connsiteY32" fmla="*/ 1505718 h 2668139"/>
                <a:gd name="connsiteX33" fmla="*/ 395670 w 1590278"/>
                <a:gd name="connsiteY33" fmla="*/ 782967 h 2668139"/>
                <a:gd name="connsiteX34" fmla="*/ 395670 w 1590278"/>
                <a:gd name="connsiteY34" fmla="*/ 781615 h 2668139"/>
                <a:gd name="connsiteX35" fmla="*/ 504200 w 1590278"/>
                <a:gd name="connsiteY35" fmla="*/ 673085 h 2668139"/>
                <a:gd name="connsiteX36" fmla="*/ 595147 w 1590278"/>
                <a:gd name="connsiteY36" fmla="*/ 673085 h 2668139"/>
                <a:gd name="connsiteX37" fmla="*/ 595147 w 1590278"/>
                <a:gd name="connsiteY37" fmla="*/ 582835 h 2668139"/>
                <a:gd name="connsiteX38" fmla="*/ 579378 w 1590278"/>
                <a:gd name="connsiteY38" fmla="*/ 577941 h 2668139"/>
                <a:gd name="connsiteX39" fmla="*/ 395670 w 1590278"/>
                <a:gd name="connsiteY39" fmla="*/ 300789 h 2668139"/>
                <a:gd name="connsiteX40" fmla="*/ 696459 w 1590278"/>
                <a:gd name="connsiteY40" fmla="*/ 0 h 2668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590278" h="2668139">
                  <a:moveTo>
                    <a:pt x="696459" y="0"/>
                  </a:moveTo>
                  <a:cubicBezTo>
                    <a:pt x="862580" y="0"/>
                    <a:pt x="997248" y="134668"/>
                    <a:pt x="997248" y="300789"/>
                  </a:cubicBezTo>
                  <a:cubicBezTo>
                    <a:pt x="997248" y="425380"/>
                    <a:pt x="921498" y="532278"/>
                    <a:pt x="813540" y="577941"/>
                  </a:cubicBezTo>
                  <a:lnTo>
                    <a:pt x="797770" y="582836"/>
                  </a:lnTo>
                  <a:lnTo>
                    <a:pt x="797770" y="673085"/>
                  </a:lnTo>
                  <a:lnTo>
                    <a:pt x="938304" y="673085"/>
                  </a:lnTo>
                  <a:cubicBezTo>
                    <a:pt x="968274" y="673085"/>
                    <a:pt x="995406" y="685233"/>
                    <a:pt x="1015046" y="704873"/>
                  </a:cubicBezTo>
                  <a:lnTo>
                    <a:pt x="1037967" y="738868"/>
                  </a:lnTo>
                  <a:lnTo>
                    <a:pt x="1060789" y="753442"/>
                  </a:lnTo>
                  <a:lnTo>
                    <a:pt x="1582472" y="1500202"/>
                  </a:lnTo>
                  <a:cubicBezTo>
                    <a:pt x="1596166" y="1519804"/>
                    <a:pt x="1591376" y="1546796"/>
                    <a:pt x="1571774" y="1560490"/>
                  </a:cubicBezTo>
                  <a:lnTo>
                    <a:pt x="1429805" y="1659669"/>
                  </a:lnTo>
                  <a:cubicBezTo>
                    <a:pt x="1410202" y="1673363"/>
                    <a:pt x="1383211" y="1668573"/>
                    <a:pt x="1369517" y="1648971"/>
                  </a:cubicBezTo>
                  <a:lnTo>
                    <a:pt x="1046834" y="1187069"/>
                  </a:lnTo>
                  <a:lnTo>
                    <a:pt x="1046834" y="1713908"/>
                  </a:lnTo>
                  <a:lnTo>
                    <a:pt x="1046834" y="1832245"/>
                  </a:lnTo>
                  <a:lnTo>
                    <a:pt x="1046834" y="2624843"/>
                  </a:lnTo>
                  <a:cubicBezTo>
                    <a:pt x="1046834" y="2648755"/>
                    <a:pt x="1027450" y="2668139"/>
                    <a:pt x="1003538" y="2668139"/>
                  </a:cubicBezTo>
                  <a:lnTo>
                    <a:pt x="830357" y="2668139"/>
                  </a:lnTo>
                  <a:cubicBezTo>
                    <a:pt x="806445" y="2668139"/>
                    <a:pt x="787061" y="2648755"/>
                    <a:pt x="787061" y="2624843"/>
                  </a:cubicBezTo>
                  <a:lnTo>
                    <a:pt x="787061" y="1940775"/>
                  </a:lnTo>
                  <a:lnTo>
                    <a:pt x="655443" y="1940775"/>
                  </a:lnTo>
                  <a:lnTo>
                    <a:pt x="655443" y="2624843"/>
                  </a:lnTo>
                  <a:cubicBezTo>
                    <a:pt x="655443" y="2648755"/>
                    <a:pt x="636059" y="2668139"/>
                    <a:pt x="612147" y="2668139"/>
                  </a:cubicBezTo>
                  <a:lnTo>
                    <a:pt x="438966" y="2668139"/>
                  </a:lnTo>
                  <a:cubicBezTo>
                    <a:pt x="415054" y="2668139"/>
                    <a:pt x="395670" y="2648755"/>
                    <a:pt x="395670" y="2624843"/>
                  </a:cubicBezTo>
                  <a:lnTo>
                    <a:pt x="395670" y="1832245"/>
                  </a:lnTo>
                  <a:lnTo>
                    <a:pt x="395670" y="1713908"/>
                  </a:lnTo>
                  <a:lnTo>
                    <a:pt x="395670" y="1329499"/>
                  </a:lnTo>
                  <a:lnTo>
                    <a:pt x="233765" y="1629191"/>
                  </a:lnTo>
                  <a:cubicBezTo>
                    <a:pt x="222399" y="1650229"/>
                    <a:pt x="196131" y="1658070"/>
                    <a:pt x="175093" y="1646704"/>
                  </a:cubicBezTo>
                  <a:lnTo>
                    <a:pt x="22725" y="1564389"/>
                  </a:lnTo>
                  <a:cubicBezTo>
                    <a:pt x="1687" y="1553024"/>
                    <a:pt x="-6154" y="1526756"/>
                    <a:pt x="5212" y="1505718"/>
                  </a:cubicBezTo>
                  <a:lnTo>
                    <a:pt x="395670" y="782967"/>
                  </a:lnTo>
                  <a:lnTo>
                    <a:pt x="395670" y="781615"/>
                  </a:lnTo>
                  <a:cubicBezTo>
                    <a:pt x="395670" y="721676"/>
                    <a:pt x="444261" y="673085"/>
                    <a:pt x="504200" y="673085"/>
                  </a:cubicBezTo>
                  <a:lnTo>
                    <a:pt x="595147" y="673085"/>
                  </a:lnTo>
                  <a:lnTo>
                    <a:pt x="595147" y="582835"/>
                  </a:lnTo>
                  <a:lnTo>
                    <a:pt x="579378" y="577941"/>
                  </a:lnTo>
                  <a:cubicBezTo>
                    <a:pt x="471421" y="532278"/>
                    <a:pt x="395670" y="425380"/>
                    <a:pt x="395670" y="300789"/>
                  </a:cubicBezTo>
                  <a:cubicBezTo>
                    <a:pt x="395670" y="134668"/>
                    <a:pt x="530338" y="0"/>
                    <a:pt x="696459" y="0"/>
                  </a:cubicBezTo>
                  <a:close/>
                </a:path>
              </a:pathLst>
            </a:custGeom>
            <a:solidFill>
              <a:srgbClr val="7030A0"/>
            </a:solidFill>
            <a:ln>
              <a:solidFill>
                <a:schemeClr val="tx1"/>
              </a:solidFill>
            </a:ln>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63" name="Freeform 62"/>
            <p:cNvSpPr/>
            <p:nvPr/>
          </p:nvSpPr>
          <p:spPr>
            <a:xfrm>
              <a:off x="5160001" y="2900226"/>
              <a:ext cx="445914" cy="748146"/>
            </a:xfrm>
            <a:custGeom>
              <a:avLst/>
              <a:gdLst>
                <a:gd name="connsiteX0" fmla="*/ 696459 w 1590278"/>
                <a:gd name="connsiteY0" fmla="*/ 0 h 2668139"/>
                <a:gd name="connsiteX1" fmla="*/ 997248 w 1590278"/>
                <a:gd name="connsiteY1" fmla="*/ 300789 h 2668139"/>
                <a:gd name="connsiteX2" fmla="*/ 813540 w 1590278"/>
                <a:gd name="connsiteY2" fmla="*/ 577941 h 2668139"/>
                <a:gd name="connsiteX3" fmla="*/ 797770 w 1590278"/>
                <a:gd name="connsiteY3" fmla="*/ 582836 h 2668139"/>
                <a:gd name="connsiteX4" fmla="*/ 797770 w 1590278"/>
                <a:gd name="connsiteY4" fmla="*/ 673085 h 2668139"/>
                <a:gd name="connsiteX5" fmla="*/ 938304 w 1590278"/>
                <a:gd name="connsiteY5" fmla="*/ 673085 h 2668139"/>
                <a:gd name="connsiteX6" fmla="*/ 1015046 w 1590278"/>
                <a:gd name="connsiteY6" fmla="*/ 704873 h 2668139"/>
                <a:gd name="connsiteX7" fmla="*/ 1037967 w 1590278"/>
                <a:gd name="connsiteY7" fmla="*/ 738868 h 2668139"/>
                <a:gd name="connsiteX8" fmla="*/ 1060789 w 1590278"/>
                <a:gd name="connsiteY8" fmla="*/ 753442 h 2668139"/>
                <a:gd name="connsiteX9" fmla="*/ 1582472 w 1590278"/>
                <a:gd name="connsiteY9" fmla="*/ 1500202 h 2668139"/>
                <a:gd name="connsiteX10" fmla="*/ 1571774 w 1590278"/>
                <a:gd name="connsiteY10" fmla="*/ 1560490 h 2668139"/>
                <a:gd name="connsiteX11" fmla="*/ 1429805 w 1590278"/>
                <a:gd name="connsiteY11" fmla="*/ 1659669 h 2668139"/>
                <a:gd name="connsiteX12" fmla="*/ 1369517 w 1590278"/>
                <a:gd name="connsiteY12" fmla="*/ 1648971 h 2668139"/>
                <a:gd name="connsiteX13" fmla="*/ 1046834 w 1590278"/>
                <a:gd name="connsiteY13" fmla="*/ 1187069 h 2668139"/>
                <a:gd name="connsiteX14" fmla="*/ 1046834 w 1590278"/>
                <a:gd name="connsiteY14" fmla="*/ 1713908 h 2668139"/>
                <a:gd name="connsiteX15" fmla="*/ 1046834 w 1590278"/>
                <a:gd name="connsiteY15" fmla="*/ 1832245 h 2668139"/>
                <a:gd name="connsiteX16" fmla="*/ 1046834 w 1590278"/>
                <a:gd name="connsiteY16" fmla="*/ 2624843 h 2668139"/>
                <a:gd name="connsiteX17" fmla="*/ 1003538 w 1590278"/>
                <a:gd name="connsiteY17" fmla="*/ 2668139 h 2668139"/>
                <a:gd name="connsiteX18" fmla="*/ 830357 w 1590278"/>
                <a:gd name="connsiteY18" fmla="*/ 2668139 h 2668139"/>
                <a:gd name="connsiteX19" fmla="*/ 787061 w 1590278"/>
                <a:gd name="connsiteY19" fmla="*/ 2624843 h 2668139"/>
                <a:gd name="connsiteX20" fmla="*/ 787061 w 1590278"/>
                <a:gd name="connsiteY20" fmla="*/ 1940775 h 2668139"/>
                <a:gd name="connsiteX21" fmla="*/ 655443 w 1590278"/>
                <a:gd name="connsiteY21" fmla="*/ 1940775 h 2668139"/>
                <a:gd name="connsiteX22" fmla="*/ 655443 w 1590278"/>
                <a:gd name="connsiteY22" fmla="*/ 2624843 h 2668139"/>
                <a:gd name="connsiteX23" fmla="*/ 612147 w 1590278"/>
                <a:gd name="connsiteY23" fmla="*/ 2668139 h 2668139"/>
                <a:gd name="connsiteX24" fmla="*/ 438966 w 1590278"/>
                <a:gd name="connsiteY24" fmla="*/ 2668139 h 2668139"/>
                <a:gd name="connsiteX25" fmla="*/ 395670 w 1590278"/>
                <a:gd name="connsiteY25" fmla="*/ 2624843 h 2668139"/>
                <a:gd name="connsiteX26" fmla="*/ 395670 w 1590278"/>
                <a:gd name="connsiteY26" fmla="*/ 1832245 h 2668139"/>
                <a:gd name="connsiteX27" fmla="*/ 395670 w 1590278"/>
                <a:gd name="connsiteY27" fmla="*/ 1713908 h 2668139"/>
                <a:gd name="connsiteX28" fmla="*/ 395670 w 1590278"/>
                <a:gd name="connsiteY28" fmla="*/ 1329499 h 2668139"/>
                <a:gd name="connsiteX29" fmla="*/ 233765 w 1590278"/>
                <a:gd name="connsiteY29" fmla="*/ 1629191 h 2668139"/>
                <a:gd name="connsiteX30" fmla="*/ 175093 w 1590278"/>
                <a:gd name="connsiteY30" fmla="*/ 1646704 h 2668139"/>
                <a:gd name="connsiteX31" fmla="*/ 22725 w 1590278"/>
                <a:gd name="connsiteY31" fmla="*/ 1564389 h 2668139"/>
                <a:gd name="connsiteX32" fmla="*/ 5212 w 1590278"/>
                <a:gd name="connsiteY32" fmla="*/ 1505718 h 2668139"/>
                <a:gd name="connsiteX33" fmla="*/ 395670 w 1590278"/>
                <a:gd name="connsiteY33" fmla="*/ 782967 h 2668139"/>
                <a:gd name="connsiteX34" fmla="*/ 395670 w 1590278"/>
                <a:gd name="connsiteY34" fmla="*/ 781615 h 2668139"/>
                <a:gd name="connsiteX35" fmla="*/ 504200 w 1590278"/>
                <a:gd name="connsiteY35" fmla="*/ 673085 h 2668139"/>
                <a:gd name="connsiteX36" fmla="*/ 595147 w 1590278"/>
                <a:gd name="connsiteY36" fmla="*/ 673085 h 2668139"/>
                <a:gd name="connsiteX37" fmla="*/ 595147 w 1590278"/>
                <a:gd name="connsiteY37" fmla="*/ 582835 h 2668139"/>
                <a:gd name="connsiteX38" fmla="*/ 579378 w 1590278"/>
                <a:gd name="connsiteY38" fmla="*/ 577941 h 2668139"/>
                <a:gd name="connsiteX39" fmla="*/ 395670 w 1590278"/>
                <a:gd name="connsiteY39" fmla="*/ 300789 h 2668139"/>
                <a:gd name="connsiteX40" fmla="*/ 696459 w 1590278"/>
                <a:gd name="connsiteY40" fmla="*/ 0 h 2668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590278" h="2668139">
                  <a:moveTo>
                    <a:pt x="696459" y="0"/>
                  </a:moveTo>
                  <a:cubicBezTo>
                    <a:pt x="862580" y="0"/>
                    <a:pt x="997248" y="134668"/>
                    <a:pt x="997248" y="300789"/>
                  </a:cubicBezTo>
                  <a:cubicBezTo>
                    <a:pt x="997248" y="425380"/>
                    <a:pt x="921498" y="532278"/>
                    <a:pt x="813540" y="577941"/>
                  </a:cubicBezTo>
                  <a:lnTo>
                    <a:pt x="797770" y="582836"/>
                  </a:lnTo>
                  <a:lnTo>
                    <a:pt x="797770" y="673085"/>
                  </a:lnTo>
                  <a:lnTo>
                    <a:pt x="938304" y="673085"/>
                  </a:lnTo>
                  <a:cubicBezTo>
                    <a:pt x="968274" y="673085"/>
                    <a:pt x="995406" y="685233"/>
                    <a:pt x="1015046" y="704873"/>
                  </a:cubicBezTo>
                  <a:lnTo>
                    <a:pt x="1037967" y="738868"/>
                  </a:lnTo>
                  <a:lnTo>
                    <a:pt x="1060789" y="753442"/>
                  </a:lnTo>
                  <a:lnTo>
                    <a:pt x="1582472" y="1500202"/>
                  </a:lnTo>
                  <a:cubicBezTo>
                    <a:pt x="1596166" y="1519804"/>
                    <a:pt x="1591376" y="1546796"/>
                    <a:pt x="1571774" y="1560490"/>
                  </a:cubicBezTo>
                  <a:lnTo>
                    <a:pt x="1429805" y="1659669"/>
                  </a:lnTo>
                  <a:cubicBezTo>
                    <a:pt x="1410202" y="1673363"/>
                    <a:pt x="1383211" y="1668573"/>
                    <a:pt x="1369517" y="1648971"/>
                  </a:cubicBezTo>
                  <a:lnTo>
                    <a:pt x="1046834" y="1187069"/>
                  </a:lnTo>
                  <a:lnTo>
                    <a:pt x="1046834" y="1713908"/>
                  </a:lnTo>
                  <a:lnTo>
                    <a:pt x="1046834" y="1832245"/>
                  </a:lnTo>
                  <a:lnTo>
                    <a:pt x="1046834" y="2624843"/>
                  </a:lnTo>
                  <a:cubicBezTo>
                    <a:pt x="1046834" y="2648755"/>
                    <a:pt x="1027450" y="2668139"/>
                    <a:pt x="1003538" y="2668139"/>
                  </a:cubicBezTo>
                  <a:lnTo>
                    <a:pt x="830357" y="2668139"/>
                  </a:lnTo>
                  <a:cubicBezTo>
                    <a:pt x="806445" y="2668139"/>
                    <a:pt x="787061" y="2648755"/>
                    <a:pt x="787061" y="2624843"/>
                  </a:cubicBezTo>
                  <a:lnTo>
                    <a:pt x="787061" y="1940775"/>
                  </a:lnTo>
                  <a:lnTo>
                    <a:pt x="655443" y="1940775"/>
                  </a:lnTo>
                  <a:lnTo>
                    <a:pt x="655443" y="2624843"/>
                  </a:lnTo>
                  <a:cubicBezTo>
                    <a:pt x="655443" y="2648755"/>
                    <a:pt x="636059" y="2668139"/>
                    <a:pt x="612147" y="2668139"/>
                  </a:cubicBezTo>
                  <a:lnTo>
                    <a:pt x="438966" y="2668139"/>
                  </a:lnTo>
                  <a:cubicBezTo>
                    <a:pt x="415054" y="2668139"/>
                    <a:pt x="395670" y="2648755"/>
                    <a:pt x="395670" y="2624843"/>
                  </a:cubicBezTo>
                  <a:lnTo>
                    <a:pt x="395670" y="1832245"/>
                  </a:lnTo>
                  <a:lnTo>
                    <a:pt x="395670" y="1713908"/>
                  </a:lnTo>
                  <a:lnTo>
                    <a:pt x="395670" y="1329499"/>
                  </a:lnTo>
                  <a:lnTo>
                    <a:pt x="233765" y="1629191"/>
                  </a:lnTo>
                  <a:cubicBezTo>
                    <a:pt x="222399" y="1650229"/>
                    <a:pt x="196131" y="1658070"/>
                    <a:pt x="175093" y="1646704"/>
                  </a:cubicBezTo>
                  <a:lnTo>
                    <a:pt x="22725" y="1564389"/>
                  </a:lnTo>
                  <a:cubicBezTo>
                    <a:pt x="1687" y="1553024"/>
                    <a:pt x="-6154" y="1526756"/>
                    <a:pt x="5212" y="1505718"/>
                  </a:cubicBezTo>
                  <a:lnTo>
                    <a:pt x="395670" y="782967"/>
                  </a:lnTo>
                  <a:lnTo>
                    <a:pt x="395670" y="781615"/>
                  </a:lnTo>
                  <a:cubicBezTo>
                    <a:pt x="395670" y="721676"/>
                    <a:pt x="444261" y="673085"/>
                    <a:pt x="504200" y="673085"/>
                  </a:cubicBezTo>
                  <a:lnTo>
                    <a:pt x="595147" y="673085"/>
                  </a:lnTo>
                  <a:lnTo>
                    <a:pt x="595147" y="582835"/>
                  </a:lnTo>
                  <a:lnTo>
                    <a:pt x="579378" y="577941"/>
                  </a:lnTo>
                  <a:cubicBezTo>
                    <a:pt x="471421" y="532278"/>
                    <a:pt x="395670" y="425380"/>
                    <a:pt x="395670" y="300789"/>
                  </a:cubicBezTo>
                  <a:cubicBezTo>
                    <a:pt x="395670" y="134668"/>
                    <a:pt x="530338" y="0"/>
                    <a:pt x="696459" y="0"/>
                  </a:cubicBezTo>
                  <a:close/>
                </a:path>
              </a:pathLst>
            </a:custGeom>
            <a:solidFill>
              <a:srgbClr val="7030A0"/>
            </a:solidFill>
            <a:ln>
              <a:solidFill>
                <a:schemeClr val="tx1"/>
              </a:solidFill>
            </a:ln>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64" name="Freeform 63"/>
            <p:cNvSpPr/>
            <p:nvPr/>
          </p:nvSpPr>
          <p:spPr>
            <a:xfrm>
              <a:off x="5665692" y="2900226"/>
              <a:ext cx="445914" cy="748146"/>
            </a:xfrm>
            <a:custGeom>
              <a:avLst/>
              <a:gdLst>
                <a:gd name="connsiteX0" fmla="*/ 696459 w 1590278"/>
                <a:gd name="connsiteY0" fmla="*/ 0 h 2668139"/>
                <a:gd name="connsiteX1" fmla="*/ 997248 w 1590278"/>
                <a:gd name="connsiteY1" fmla="*/ 300789 h 2668139"/>
                <a:gd name="connsiteX2" fmla="*/ 813540 w 1590278"/>
                <a:gd name="connsiteY2" fmla="*/ 577941 h 2668139"/>
                <a:gd name="connsiteX3" fmla="*/ 797770 w 1590278"/>
                <a:gd name="connsiteY3" fmla="*/ 582836 h 2668139"/>
                <a:gd name="connsiteX4" fmla="*/ 797770 w 1590278"/>
                <a:gd name="connsiteY4" fmla="*/ 673085 h 2668139"/>
                <a:gd name="connsiteX5" fmla="*/ 938304 w 1590278"/>
                <a:gd name="connsiteY5" fmla="*/ 673085 h 2668139"/>
                <a:gd name="connsiteX6" fmla="*/ 1015046 w 1590278"/>
                <a:gd name="connsiteY6" fmla="*/ 704873 h 2668139"/>
                <a:gd name="connsiteX7" fmla="*/ 1037967 w 1590278"/>
                <a:gd name="connsiteY7" fmla="*/ 738868 h 2668139"/>
                <a:gd name="connsiteX8" fmla="*/ 1060789 w 1590278"/>
                <a:gd name="connsiteY8" fmla="*/ 753442 h 2668139"/>
                <a:gd name="connsiteX9" fmla="*/ 1582472 w 1590278"/>
                <a:gd name="connsiteY9" fmla="*/ 1500202 h 2668139"/>
                <a:gd name="connsiteX10" fmla="*/ 1571774 w 1590278"/>
                <a:gd name="connsiteY10" fmla="*/ 1560490 h 2668139"/>
                <a:gd name="connsiteX11" fmla="*/ 1429805 w 1590278"/>
                <a:gd name="connsiteY11" fmla="*/ 1659669 h 2668139"/>
                <a:gd name="connsiteX12" fmla="*/ 1369517 w 1590278"/>
                <a:gd name="connsiteY12" fmla="*/ 1648971 h 2668139"/>
                <a:gd name="connsiteX13" fmla="*/ 1046834 w 1590278"/>
                <a:gd name="connsiteY13" fmla="*/ 1187069 h 2668139"/>
                <a:gd name="connsiteX14" fmla="*/ 1046834 w 1590278"/>
                <a:gd name="connsiteY14" fmla="*/ 1713908 h 2668139"/>
                <a:gd name="connsiteX15" fmla="*/ 1046834 w 1590278"/>
                <a:gd name="connsiteY15" fmla="*/ 1832245 h 2668139"/>
                <a:gd name="connsiteX16" fmla="*/ 1046834 w 1590278"/>
                <a:gd name="connsiteY16" fmla="*/ 2624843 h 2668139"/>
                <a:gd name="connsiteX17" fmla="*/ 1003538 w 1590278"/>
                <a:gd name="connsiteY17" fmla="*/ 2668139 h 2668139"/>
                <a:gd name="connsiteX18" fmla="*/ 830357 w 1590278"/>
                <a:gd name="connsiteY18" fmla="*/ 2668139 h 2668139"/>
                <a:gd name="connsiteX19" fmla="*/ 787061 w 1590278"/>
                <a:gd name="connsiteY19" fmla="*/ 2624843 h 2668139"/>
                <a:gd name="connsiteX20" fmla="*/ 787061 w 1590278"/>
                <a:gd name="connsiteY20" fmla="*/ 1940775 h 2668139"/>
                <a:gd name="connsiteX21" fmla="*/ 655443 w 1590278"/>
                <a:gd name="connsiteY21" fmla="*/ 1940775 h 2668139"/>
                <a:gd name="connsiteX22" fmla="*/ 655443 w 1590278"/>
                <a:gd name="connsiteY22" fmla="*/ 2624843 h 2668139"/>
                <a:gd name="connsiteX23" fmla="*/ 612147 w 1590278"/>
                <a:gd name="connsiteY23" fmla="*/ 2668139 h 2668139"/>
                <a:gd name="connsiteX24" fmla="*/ 438966 w 1590278"/>
                <a:gd name="connsiteY24" fmla="*/ 2668139 h 2668139"/>
                <a:gd name="connsiteX25" fmla="*/ 395670 w 1590278"/>
                <a:gd name="connsiteY25" fmla="*/ 2624843 h 2668139"/>
                <a:gd name="connsiteX26" fmla="*/ 395670 w 1590278"/>
                <a:gd name="connsiteY26" fmla="*/ 1832245 h 2668139"/>
                <a:gd name="connsiteX27" fmla="*/ 395670 w 1590278"/>
                <a:gd name="connsiteY27" fmla="*/ 1713908 h 2668139"/>
                <a:gd name="connsiteX28" fmla="*/ 395670 w 1590278"/>
                <a:gd name="connsiteY28" fmla="*/ 1329499 h 2668139"/>
                <a:gd name="connsiteX29" fmla="*/ 233765 w 1590278"/>
                <a:gd name="connsiteY29" fmla="*/ 1629191 h 2668139"/>
                <a:gd name="connsiteX30" fmla="*/ 175093 w 1590278"/>
                <a:gd name="connsiteY30" fmla="*/ 1646704 h 2668139"/>
                <a:gd name="connsiteX31" fmla="*/ 22725 w 1590278"/>
                <a:gd name="connsiteY31" fmla="*/ 1564389 h 2668139"/>
                <a:gd name="connsiteX32" fmla="*/ 5212 w 1590278"/>
                <a:gd name="connsiteY32" fmla="*/ 1505718 h 2668139"/>
                <a:gd name="connsiteX33" fmla="*/ 395670 w 1590278"/>
                <a:gd name="connsiteY33" fmla="*/ 782967 h 2668139"/>
                <a:gd name="connsiteX34" fmla="*/ 395670 w 1590278"/>
                <a:gd name="connsiteY34" fmla="*/ 781615 h 2668139"/>
                <a:gd name="connsiteX35" fmla="*/ 504200 w 1590278"/>
                <a:gd name="connsiteY35" fmla="*/ 673085 h 2668139"/>
                <a:gd name="connsiteX36" fmla="*/ 595147 w 1590278"/>
                <a:gd name="connsiteY36" fmla="*/ 673085 h 2668139"/>
                <a:gd name="connsiteX37" fmla="*/ 595147 w 1590278"/>
                <a:gd name="connsiteY37" fmla="*/ 582835 h 2668139"/>
                <a:gd name="connsiteX38" fmla="*/ 579378 w 1590278"/>
                <a:gd name="connsiteY38" fmla="*/ 577941 h 2668139"/>
                <a:gd name="connsiteX39" fmla="*/ 395670 w 1590278"/>
                <a:gd name="connsiteY39" fmla="*/ 300789 h 2668139"/>
                <a:gd name="connsiteX40" fmla="*/ 696459 w 1590278"/>
                <a:gd name="connsiteY40" fmla="*/ 0 h 2668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590278" h="2668139">
                  <a:moveTo>
                    <a:pt x="696459" y="0"/>
                  </a:moveTo>
                  <a:cubicBezTo>
                    <a:pt x="862580" y="0"/>
                    <a:pt x="997248" y="134668"/>
                    <a:pt x="997248" y="300789"/>
                  </a:cubicBezTo>
                  <a:cubicBezTo>
                    <a:pt x="997248" y="425380"/>
                    <a:pt x="921498" y="532278"/>
                    <a:pt x="813540" y="577941"/>
                  </a:cubicBezTo>
                  <a:lnTo>
                    <a:pt x="797770" y="582836"/>
                  </a:lnTo>
                  <a:lnTo>
                    <a:pt x="797770" y="673085"/>
                  </a:lnTo>
                  <a:lnTo>
                    <a:pt x="938304" y="673085"/>
                  </a:lnTo>
                  <a:cubicBezTo>
                    <a:pt x="968274" y="673085"/>
                    <a:pt x="995406" y="685233"/>
                    <a:pt x="1015046" y="704873"/>
                  </a:cubicBezTo>
                  <a:lnTo>
                    <a:pt x="1037967" y="738868"/>
                  </a:lnTo>
                  <a:lnTo>
                    <a:pt x="1060789" y="753442"/>
                  </a:lnTo>
                  <a:lnTo>
                    <a:pt x="1582472" y="1500202"/>
                  </a:lnTo>
                  <a:cubicBezTo>
                    <a:pt x="1596166" y="1519804"/>
                    <a:pt x="1591376" y="1546796"/>
                    <a:pt x="1571774" y="1560490"/>
                  </a:cubicBezTo>
                  <a:lnTo>
                    <a:pt x="1429805" y="1659669"/>
                  </a:lnTo>
                  <a:cubicBezTo>
                    <a:pt x="1410202" y="1673363"/>
                    <a:pt x="1383211" y="1668573"/>
                    <a:pt x="1369517" y="1648971"/>
                  </a:cubicBezTo>
                  <a:lnTo>
                    <a:pt x="1046834" y="1187069"/>
                  </a:lnTo>
                  <a:lnTo>
                    <a:pt x="1046834" y="1713908"/>
                  </a:lnTo>
                  <a:lnTo>
                    <a:pt x="1046834" y="1832245"/>
                  </a:lnTo>
                  <a:lnTo>
                    <a:pt x="1046834" y="2624843"/>
                  </a:lnTo>
                  <a:cubicBezTo>
                    <a:pt x="1046834" y="2648755"/>
                    <a:pt x="1027450" y="2668139"/>
                    <a:pt x="1003538" y="2668139"/>
                  </a:cubicBezTo>
                  <a:lnTo>
                    <a:pt x="830357" y="2668139"/>
                  </a:lnTo>
                  <a:cubicBezTo>
                    <a:pt x="806445" y="2668139"/>
                    <a:pt x="787061" y="2648755"/>
                    <a:pt x="787061" y="2624843"/>
                  </a:cubicBezTo>
                  <a:lnTo>
                    <a:pt x="787061" y="1940775"/>
                  </a:lnTo>
                  <a:lnTo>
                    <a:pt x="655443" y="1940775"/>
                  </a:lnTo>
                  <a:lnTo>
                    <a:pt x="655443" y="2624843"/>
                  </a:lnTo>
                  <a:cubicBezTo>
                    <a:pt x="655443" y="2648755"/>
                    <a:pt x="636059" y="2668139"/>
                    <a:pt x="612147" y="2668139"/>
                  </a:cubicBezTo>
                  <a:lnTo>
                    <a:pt x="438966" y="2668139"/>
                  </a:lnTo>
                  <a:cubicBezTo>
                    <a:pt x="415054" y="2668139"/>
                    <a:pt x="395670" y="2648755"/>
                    <a:pt x="395670" y="2624843"/>
                  </a:cubicBezTo>
                  <a:lnTo>
                    <a:pt x="395670" y="1832245"/>
                  </a:lnTo>
                  <a:lnTo>
                    <a:pt x="395670" y="1713908"/>
                  </a:lnTo>
                  <a:lnTo>
                    <a:pt x="395670" y="1329499"/>
                  </a:lnTo>
                  <a:lnTo>
                    <a:pt x="233765" y="1629191"/>
                  </a:lnTo>
                  <a:cubicBezTo>
                    <a:pt x="222399" y="1650229"/>
                    <a:pt x="196131" y="1658070"/>
                    <a:pt x="175093" y="1646704"/>
                  </a:cubicBezTo>
                  <a:lnTo>
                    <a:pt x="22725" y="1564389"/>
                  </a:lnTo>
                  <a:cubicBezTo>
                    <a:pt x="1687" y="1553024"/>
                    <a:pt x="-6154" y="1526756"/>
                    <a:pt x="5212" y="1505718"/>
                  </a:cubicBezTo>
                  <a:lnTo>
                    <a:pt x="395670" y="782967"/>
                  </a:lnTo>
                  <a:lnTo>
                    <a:pt x="395670" y="781615"/>
                  </a:lnTo>
                  <a:cubicBezTo>
                    <a:pt x="395670" y="721676"/>
                    <a:pt x="444261" y="673085"/>
                    <a:pt x="504200" y="673085"/>
                  </a:cubicBezTo>
                  <a:lnTo>
                    <a:pt x="595147" y="673085"/>
                  </a:lnTo>
                  <a:lnTo>
                    <a:pt x="595147" y="582835"/>
                  </a:lnTo>
                  <a:lnTo>
                    <a:pt x="579378" y="577941"/>
                  </a:lnTo>
                  <a:cubicBezTo>
                    <a:pt x="471421" y="532278"/>
                    <a:pt x="395670" y="425380"/>
                    <a:pt x="395670" y="300789"/>
                  </a:cubicBezTo>
                  <a:cubicBezTo>
                    <a:pt x="395670" y="134668"/>
                    <a:pt x="530338" y="0"/>
                    <a:pt x="696459" y="0"/>
                  </a:cubicBezTo>
                  <a:close/>
                </a:path>
              </a:pathLst>
            </a:custGeom>
            <a:solidFill>
              <a:schemeClr val="accent6"/>
            </a:solidFill>
            <a:ln>
              <a:solidFill>
                <a:schemeClr val="tx1"/>
              </a:solidFill>
            </a:ln>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65" name="Freeform 64"/>
            <p:cNvSpPr/>
            <p:nvPr/>
          </p:nvSpPr>
          <p:spPr>
            <a:xfrm>
              <a:off x="6171383" y="2900226"/>
              <a:ext cx="445914" cy="748146"/>
            </a:xfrm>
            <a:custGeom>
              <a:avLst/>
              <a:gdLst>
                <a:gd name="connsiteX0" fmla="*/ 696459 w 1590278"/>
                <a:gd name="connsiteY0" fmla="*/ 0 h 2668139"/>
                <a:gd name="connsiteX1" fmla="*/ 997248 w 1590278"/>
                <a:gd name="connsiteY1" fmla="*/ 300789 h 2668139"/>
                <a:gd name="connsiteX2" fmla="*/ 813540 w 1590278"/>
                <a:gd name="connsiteY2" fmla="*/ 577941 h 2668139"/>
                <a:gd name="connsiteX3" fmla="*/ 797770 w 1590278"/>
                <a:gd name="connsiteY3" fmla="*/ 582836 h 2668139"/>
                <a:gd name="connsiteX4" fmla="*/ 797770 w 1590278"/>
                <a:gd name="connsiteY4" fmla="*/ 673085 h 2668139"/>
                <a:gd name="connsiteX5" fmla="*/ 938304 w 1590278"/>
                <a:gd name="connsiteY5" fmla="*/ 673085 h 2668139"/>
                <a:gd name="connsiteX6" fmla="*/ 1015046 w 1590278"/>
                <a:gd name="connsiteY6" fmla="*/ 704873 h 2668139"/>
                <a:gd name="connsiteX7" fmla="*/ 1037967 w 1590278"/>
                <a:gd name="connsiteY7" fmla="*/ 738868 h 2668139"/>
                <a:gd name="connsiteX8" fmla="*/ 1060789 w 1590278"/>
                <a:gd name="connsiteY8" fmla="*/ 753442 h 2668139"/>
                <a:gd name="connsiteX9" fmla="*/ 1582472 w 1590278"/>
                <a:gd name="connsiteY9" fmla="*/ 1500202 h 2668139"/>
                <a:gd name="connsiteX10" fmla="*/ 1571774 w 1590278"/>
                <a:gd name="connsiteY10" fmla="*/ 1560490 h 2668139"/>
                <a:gd name="connsiteX11" fmla="*/ 1429805 w 1590278"/>
                <a:gd name="connsiteY11" fmla="*/ 1659669 h 2668139"/>
                <a:gd name="connsiteX12" fmla="*/ 1369517 w 1590278"/>
                <a:gd name="connsiteY12" fmla="*/ 1648971 h 2668139"/>
                <a:gd name="connsiteX13" fmla="*/ 1046834 w 1590278"/>
                <a:gd name="connsiteY13" fmla="*/ 1187069 h 2668139"/>
                <a:gd name="connsiteX14" fmla="*/ 1046834 w 1590278"/>
                <a:gd name="connsiteY14" fmla="*/ 1713908 h 2668139"/>
                <a:gd name="connsiteX15" fmla="*/ 1046834 w 1590278"/>
                <a:gd name="connsiteY15" fmla="*/ 1832245 h 2668139"/>
                <a:gd name="connsiteX16" fmla="*/ 1046834 w 1590278"/>
                <a:gd name="connsiteY16" fmla="*/ 2624843 h 2668139"/>
                <a:gd name="connsiteX17" fmla="*/ 1003538 w 1590278"/>
                <a:gd name="connsiteY17" fmla="*/ 2668139 h 2668139"/>
                <a:gd name="connsiteX18" fmla="*/ 830357 w 1590278"/>
                <a:gd name="connsiteY18" fmla="*/ 2668139 h 2668139"/>
                <a:gd name="connsiteX19" fmla="*/ 787061 w 1590278"/>
                <a:gd name="connsiteY19" fmla="*/ 2624843 h 2668139"/>
                <a:gd name="connsiteX20" fmla="*/ 787061 w 1590278"/>
                <a:gd name="connsiteY20" fmla="*/ 1940775 h 2668139"/>
                <a:gd name="connsiteX21" fmla="*/ 655443 w 1590278"/>
                <a:gd name="connsiteY21" fmla="*/ 1940775 h 2668139"/>
                <a:gd name="connsiteX22" fmla="*/ 655443 w 1590278"/>
                <a:gd name="connsiteY22" fmla="*/ 2624843 h 2668139"/>
                <a:gd name="connsiteX23" fmla="*/ 612147 w 1590278"/>
                <a:gd name="connsiteY23" fmla="*/ 2668139 h 2668139"/>
                <a:gd name="connsiteX24" fmla="*/ 438966 w 1590278"/>
                <a:gd name="connsiteY24" fmla="*/ 2668139 h 2668139"/>
                <a:gd name="connsiteX25" fmla="*/ 395670 w 1590278"/>
                <a:gd name="connsiteY25" fmla="*/ 2624843 h 2668139"/>
                <a:gd name="connsiteX26" fmla="*/ 395670 w 1590278"/>
                <a:gd name="connsiteY26" fmla="*/ 1832245 h 2668139"/>
                <a:gd name="connsiteX27" fmla="*/ 395670 w 1590278"/>
                <a:gd name="connsiteY27" fmla="*/ 1713908 h 2668139"/>
                <a:gd name="connsiteX28" fmla="*/ 395670 w 1590278"/>
                <a:gd name="connsiteY28" fmla="*/ 1329499 h 2668139"/>
                <a:gd name="connsiteX29" fmla="*/ 233765 w 1590278"/>
                <a:gd name="connsiteY29" fmla="*/ 1629191 h 2668139"/>
                <a:gd name="connsiteX30" fmla="*/ 175093 w 1590278"/>
                <a:gd name="connsiteY30" fmla="*/ 1646704 h 2668139"/>
                <a:gd name="connsiteX31" fmla="*/ 22725 w 1590278"/>
                <a:gd name="connsiteY31" fmla="*/ 1564389 h 2668139"/>
                <a:gd name="connsiteX32" fmla="*/ 5212 w 1590278"/>
                <a:gd name="connsiteY32" fmla="*/ 1505718 h 2668139"/>
                <a:gd name="connsiteX33" fmla="*/ 395670 w 1590278"/>
                <a:gd name="connsiteY33" fmla="*/ 782967 h 2668139"/>
                <a:gd name="connsiteX34" fmla="*/ 395670 w 1590278"/>
                <a:gd name="connsiteY34" fmla="*/ 781615 h 2668139"/>
                <a:gd name="connsiteX35" fmla="*/ 504200 w 1590278"/>
                <a:gd name="connsiteY35" fmla="*/ 673085 h 2668139"/>
                <a:gd name="connsiteX36" fmla="*/ 595147 w 1590278"/>
                <a:gd name="connsiteY36" fmla="*/ 673085 h 2668139"/>
                <a:gd name="connsiteX37" fmla="*/ 595147 w 1590278"/>
                <a:gd name="connsiteY37" fmla="*/ 582835 h 2668139"/>
                <a:gd name="connsiteX38" fmla="*/ 579378 w 1590278"/>
                <a:gd name="connsiteY38" fmla="*/ 577941 h 2668139"/>
                <a:gd name="connsiteX39" fmla="*/ 395670 w 1590278"/>
                <a:gd name="connsiteY39" fmla="*/ 300789 h 2668139"/>
                <a:gd name="connsiteX40" fmla="*/ 696459 w 1590278"/>
                <a:gd name="connsiteY40" fmla="*/ 0 h 2668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590278" h="2668139">
                  <a:moveTo>
                    <a:pt x="696459" y="0"/>
                  </a:moveTo>
                  <a:cubicBezTo>
                    <a:pt x="862580" y="0"/>
                    <a:pt x="997248" y="134668"/>
                    <a:pt x="997248" y="300789"/>
                  </a:cubicBezTo>
                  <a:cubicBezTo>
                    <a:pt x="997248" y="425380"/>
                    <a:pt x="921498" y="532278"/>
                    <a:pt x="813540" y="577941"/>
                  </a:cubicBezTo>
                  <a:lnTo>
                    <a:pt x="797770" y="582836"/>
                  </a:lnTo>
                  <a:lnTo>
                    <a:pt x="797770" y="673085"/>
                  </a:lnTo>
                  <a:lnTo>
                    <a:pt x="938304" y="673085"/>
                  </a:lnTo>
                  <a:cubicBezTo>
                    <a:pt x="968274" y="673085"/>
                    <a:pt x="995406" y="685233"/>
                    <a:pt x="1015046" y="704873"/>
                  </a:cubicBezTo>
                  <a:lnTo>
                    <a:pt x="1037967" y="738868"/>
                  </a:lnTo>
                  <a:lnTo>
                    <a:pt x="1060789" y="753442"/>
                  </a:lnTo>
                  <a:lnTo>
                    <a:pt x="1582472" y="1500202"/>
                  </a:lnTo>
                  <a:cubicBezTo>
                    <a:pt x="1596166" y="1519804"/>
                    <a:pt x="1591376" y="1546796"/>
                    <a:pt x="1571774" y="1560490"/>
                  </a:cubicBezTo>
                  <a:lnTo>
                    <a:pt x="1429805" y="1659669"/>
                  </a:lnTo>
                  <a:cubicBezTo>
                    <a:pt x="1410202" y="1673363"/>
                    <a:pt x="1383211" y="1668573"/>
                    <a:pt x="1369517" y="1648971"/>
                  </a:cubicBezTo>
                  <a:lnTo>
                    <a:pt x="1046834" y="1187069"/>
                  </a:lnTo>
                  <a:lnTo>
                    <a:pt x="1046834" y="1713908"/>
                  </a:lnTo>
                  <a:lnTo>
                    <a:pt x="1046834" y="1832245"/>
                  </a:lnTo>
                  <a:lnTo>
                    <a:pt x="1046834" y="2624843"/>
                  </a:lnTo>
                  <a:cubicBezTo>
                    <a:pt x="1046834" y="2648755"/>
                    <a:pt x="1027450" y="2668139"/>
                    <a:pt x="1003538" y="2668139"/>
                  </a:cubicBezTo>
                  <a:lnTo>
                    <a:pt x="830357" y="2668139"/>
                  </a:lnTo>
                  <a:cubicBezTo>
                    <a:pt x="806445" y="2668139"/>
                    <a:pt x="787061" y="2648755"/>
                    <a:pt x="787061" y="2624843"/>
                  </a:cubicBezTo>
                  <a:lnTo>
                    <a:pt x="787061" y="1940775"/>
                  </a:lnTo>
                  <a:lnTo>
                    <a:pt x="655443" y="1940775"/>
                  </a:lnTo>
                  <a:lnTo>
                    <a:pt x="655443" y="2624843"/>
                  </a:lnTo>
                  <a:cubicBezTo>
                    <a:pt x="655443" y="2648755"/>
                    <a:pt x="636059" y="2668139"/>
                    <a:pt x="612147" y="2668139"/>
                  </a:cubicBezTo>
                  <a:lnTo>
                    <a:pt x="438966" y="2668139"/>
                  </a:lnTo>
                  <a:cubicBezTo>
                    <a:pt x="415054" y="2668139"/>
                    <a:pt x="395670" y="2648755"/>
                    <a:pt x="395670" y="2624843"/>
                  </a:cubicBezTo>
                  <a:lnTo>
                    <a:pt x="395670" y="1832245"/>
                  </a:lnTo>
                  <a:lnTo>
                    <a:pt x="395670" y="1713908"/>
                  </a:lnTo>
                  <a:lnTo>
                    <a:pt x="395670" y="1329499"/>
                  </a:lnTo>
                  <a:lnTo>
                    <a:pt x="233765" y="1629191"/>
                  </a:lnTo>
                  <a:cubicBezTo>
                    <a:pt x="222399" y="1650229"/>
                    <a:pt x="196131" y="1658070"/>
                    <a:pt x="175093" y="1646704"/>
                  </a:cubicBezTo>
                  <a:lnTo>
                    <a:pt x="22725" y="1564389"/>
                  </a:lnTo>
                  <a:cubicBezTo>
                    <a:pt x="1687" y="1553024"/>
                    <a:pt x="-6154" y="1526756"/>
                    <a:pt x="5212" y="1505718"/>
                  </a:cubicBezTo>
                  <a:lnTo>
                    <a:pt x="395670" y="782967"/>
                  </a:lnTo>
                  <a:lnTo>
                    <a:pt x="395670" y="781615"/>
                  </a:lnTo>
                  <a:cubicBezTo>
                    <a:pt x="395670" y="721676"/>
                    <a:pt x="444261" y="673085"/>
                    <a:pt x="504200" y="673085"/>
                  </a:cubicBezTo>
                  <a:lnTo>
                    <a:pt x="595147" y="673085"/>
                  </a:lnTo>
                  <a:lnTo>
                    <a:pt x="595147" y="582835"/>
                  </a:lnTo>
                  <a:lnTo>
                    <a:pt x="579378" y="577941"/>
                  </a:lnTo>
                  <a:cubicBezTo>
                    <a:pt x="471421" y="532278"/>
                    <a:pt x="395670" y="425380"/>
                    <a:pt x="395670" y="300789"/>
                  </a:cubicBezTo>
                  <a:cubicBezTo>
                    <a:pt x="395670" y="134668"/>
                    <a:pt x="530338" y="0"/>
                    <a:pt x="696459" y="0"/>
                  </a:cubicBezTo>
                  <a:close/>
                </a:path>
              </a:pathLst>
            </a:custGeom>
            <a:solidFill>
              <a:schemeClr val="accent4"/>
            </a:solidFill>
            <a:ln>
              <a:solidFill>
                <a:schemeClr val="tx1"/>
              </a:solidFill>
            </a:ln>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grpSp>
      <p:grpSp>
        <p:nvGrpSpPr>
          <p:cNvPr id="66" name="Group 65"/>
          <p:cNvGrpSpPr/>
          <p:nvPr/>
        </p:nvGrpSpPr>
        <p:grpSpPr>
          <a:xfrm>
            <a:off x="4785104" y="3279366"/>
            <a:ext cx="1962987" cy="748146"/>
            <a:chOff x="4654310" y="2900226"/>
            <a:chExt cx="1962987" cy="748146"/>
          </a:xfrm>
        </p:grpSpPr>
        <p:sp>
          <p:nvSpPr>
            <p:cNvPr id="67" name="Freeform 66"/>
            <p:cNvSpPr/>
            <p:nvPr/>
          </p:nvSpPr>
          <p:spPr>
            <a:xfrm>
              <a:off x="4654310" y="2900226"/>
              <a:ext cx="445914" cy="748146"/>
            </a:xfrm>
            <a:custGeom>
              <a:avLst/>
              <a:gdLst>
                <a:gd name="connsiteX0" fmla="*/ 696459 w 1590278"/>
                <a:gd name="connsiteY0" fmla="*/ 0 h 2668139"/>
                <a:gd name="connsiteX1" fmla="*/ 997248 w 1590278"/>
                <a:gd name="connsiteY1" fmla="*/ 300789 h 2668139"/>
                <a:gd name="connsiteX2" fmla="*/ 813540 w 1590278"/>
                <a:gd name="connsiteY2" fmla="*/ 577941 h 2668139"/>
                <a:gd name="connsiteX3" fmla="*/ 797770 w 1590278"/>
                <a:gd name="connsiteY3" fmla="*/ 582836 h 2668139"/>
                <a:gd name="connsiteX4" fmla="*/ 797770 w 1590278"/>
                <a:gd name="connsiteY4" fmla="*/ 673085 h 2668139"/>
                <a:gd name="connsiteX5" fmla="*/ 938304 w 1590278"/>
                <a:gd name="connsiteY5" fmla="*/ 673085 h 2668139"/>
                <a:gd name="connsiteX6" fmla="*/ 1015046 w 1590278"/>
                <a:gd name="connsiteY6" fmla="*/ 704873 h 2668139"/>
                <a:gd name="connsiteX7" fmla="*/ 1037967 w 1590278"/>
                <a:gd name="connsiteY7" fmla="*/ 738868 h 2668139"/>
                <a:gd name="connsiteX8" fmla="*/ 1060789 w 1590278"/>
                <a:gd name="connsiteY8" fmla="*/ 753442 h 2668139"/>
                <a:gd name="connsiteX9" fmla="*/ 1582472 w 1590278"/>
                <a:gd name="connsiteY9" fmla="*/ 1500202 h 2668139"/>
                <a:gd name="connsiteX10" fmla="*/ 1571774 w 1590278"/>
                <a:gd name="connsiteY10" fmla="*/ 1560490 h 2668139"/>
                <a:gd name="connsiteX11" fmla="*/ 1429805 w 1590278"/>
                <a:gd name="connsiteY11" fmla="*/ 1659669 h 2668139"/>
                <a:gd name="connsiteX12" fmla="*/ 1369517 w 1590278"/>
                <a:gd name="connsiteY12" fmla="*/ 1648971 h 2668139"/>
                <a:gd name="connsiteX13" fmla="*/ 1046834 w 1590278"/>
                <a:gd name="connsiteY13" fmla="*/ 1187069 h 2668139"/>
                <a:gd name="connsiteX14" fmla="*/ 1046834 w 1590278"/>
                <a:gd name="connsiteY14" fmla="*/ 1713908 h 2668139"/>
                <a:gd name="connsiteX15" fmla="*/ 1046834 w 1590278"/>
                <a:gd name="connsiteY15" fmla="*/ 1832245 h 2668139"/>
                <a:gd name="connsiteX16" fmla="*/ 1046834 w 1590278"/>
                <a:gd name="connsiteY16" fmla="*/ 2624843 h 2668139"/>
                <a:gd name="connsiteX17" fmla="*/ 1003538 w 1590278"/>
                <a:gd name="connsiteY17" fmla="*/ 2668139 h 2668139"/>
                <a:gd name="connsiteX18" fmla="*/ 830357 w 1590278"/>
                <a:gd name="connsiteY18" fmla="*/ 2668139 h 2668139"/>
                <a:gd name="connsiteX19" fmla="*/ 787061 w 1590278"/>
                <a:gd name="connsiteY19" fmla="*/ 2624843 h 2668139"/>
                <a:gd name="connsiteX20" fmla="*/ 787061 w 1590278"/>
                <a:gd name="connsiteY20" fmla="*/ 1940775 h 2668139"/>
                <a:gd name="connsiteX21" fmla="*/ 655443 w 1590278"/>
                <a:gd name="connsiteY21" fmla="*/ 1940775 h 2668139"/>
                <a:gd name="connsiteX22" fmla="*/ 655443 w 1590278"/>
                <a:gd name="connsiteY22" fmla="*/ 2624843 h 2668139"/>
                <a:gd name="connsiteX23" fmla="*/ 612147 w 1590278"/>
                <a:gd name="connsiteY23" fmla="*/ 2668139 h 2668139"/>
                <a:gd name="connsiteX24" fmla="*/ 438966 w 1590278"/>
                <a:gd name="connsiteY24" fmla="*/ 2668139 h 2668139"/>
                <a:gd name="connsiteX25" fmla="*/ 395670 w 1590278"/>
                <a:gd name="connsiteY25" fmla="*/ 2624843 h 2668139"/>
                <a:gd name="connsiteX26" fmla="*/ 395670 w 1590278"/>
                <a:gd name="connsiteY26" fmla="*/ 1832245 h 2668139"/>
                <a:gd name="connsiteX27" fmla="*/ 395670 w 1590278"/>
                <a:gd name="connsiteY27" fmla="*/ 1713908 h 2668139"/>
                <a:gd name="connsiteX28" fmla="*/ 395670 w 1590278"/>
                <a:gd name="connsiteY28" fmla="*/ 1329499 h 2668139"/>
                <a:gd name="connsiteX29" fmla="*/ 233765 w 1590278"/>
                <a:gd name="connsiteY29" fmla="*/ 1629191 h 2668139"/>
                <a:gd name="connsiteX30" fmla="*/ 175093 w 1590278"/>
                <a:gd name="connsiteY30" fmla="*/ 1646704 h 2668139"/>
                <a:gd name="connsiteX31" fmla="*/ 22725 w 1590278"/>
                <a:gd name="connsiteY31" fmla="*/ 1564389 h 2668139"/>
                <a:gd name="connsiteX32" fmla="*/ 5212 w 1590278"/>
                <a:gd name="connsiteY32" fmla="*/ 1505718 h 2668139"/>
                <a:gd name="connsiteX33" fmla="*/ 395670 w 1590278"/>
                <a:gd name="connsiteY33" fmla="*/ 782967 h 2668139"/>
                <a:gd name="connsiteX34" fmla="*/ 395670 w 1590278"/>
                <a:gd name="connsiteY34" fmla="*/ 781615 h 2668139"/>
                <a:gd name="connsiteX35" fmla="*/ 504200 w 1590278"/>
                <a:gd name="connsiteY35" fmla="*/ 673085 h 2668139"/>
                <a:gd name="connsiteX36" fmla="*/ 595147 w 1590278"/>
                <a:gd name="connsiteY36" fmla="*/ 673085 h 2668139"/>
                <a:gd name="connsiteX37" fmla="*/ 595147 w 1590278"/>
                <a:gd name="connsiteY37" fmla="*/ 582835 h 2668139"/>
                <a:gd name="connsiteX38" fmla="*/ 579378 w 1590278"/>
                <a:gd name="connsiteY38" fmla="*/ 577941 h 2668139"/>
                <a:gd name="connsiteX39" fmla="*/ 395670 w 1590278"/>
                <a:gd name="connsiteY39" fmla="*/ 300789 h 2668139"/>
                <a:gd name="connsiteX40" fmla="*/ 696459 w 1590278"/>
                <a:gd name="connsiteY40" fmla="*/ 0 h 2668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590278" h="2668139">
                  <a:moveTo>
                    <a:pt x="696459" y="0"/>
                  </a:moveTo>
                  <a:cubicBezTo>
                    <a:pt x="862580" y="0"/>
                    <a:pt x="997248" y="134668"/>
                    <a:pt x="997248" y="300789"/>
                  </a:cubicBezTo>
                  <a:cubicBezTo>
                    <a:pt x="997248" y="425380"/>
                    <a:pt x="921498" y="532278"/>
                    <a:pt x="813540" y="577941"/>
                  </a:cubicBezTo>
                  <a:lnTo>
                    <a:pt x="797770" y="582836"/>
                  </a:lnTo>
                  <a:lnTo>
                    <a:pt x="797770" y="673085"/>
                  </a:lnTo>
                  <a:lnTo>
                    <a:pt x="938304" y="673085"/>
                  </a:lnTo>
                  <a:cubicBezTo>
                    <a:pt x="968274" y="673085"/>
                    <a:pt x="995406" y="685233"/>
                    <a:pt x="1015046" y="704873"/>
                  </a:cubicBezTo>
                  <a:lnTo>
                    <a:pt x="1037967" y="738868"/>
                  </a:lnTo>
                  <a:lnTo>
                    <a:pt x="1060789" y="753442"/>
                  </a:lnTo>
                  <a:lnTo>
                    <a:pt x="1582472" y="1500202"/>
                  </a:lnTo>
                  <a:cubicBezTo>
                    <a:pt x="1596166" y="1519804"/>
                    <a:pt x="1591376" y="1546796"/>
                    <a:pt x="1571774" y="1560490"/>
                  </a:cubicBezTo>
                  <a:lnTo>
                    <a:pt x="1429805" y="1659669"/>
                  </a:lnTo>
                  <a:cubicBezTo>
                    <a:pt x="1410202" y="1673363"/>
                    <a:pt x="1383211" y="1668573"/>
                    <a:pt x="1369517" y="1648971"/>
                  </a:cubicBezTo>
                  <a:lnTo>
                    <a:pt x="1046834" y="1187069"/>
                  </a:lnTo>
                  <a:lnTo>
                    <a:pt x="1046834" y="1713908"/>
                  </a:lnTo>
                  <a:lnTo>
                    <a:pt x="1046834" y="1832245"/>
                  </a:lnTo>
                  <a:lnTo>
                    <a:pt x="1046834" y="2624843"/>
                  </a:lnTo>
                  <a:cubicBezTo>
                    <a:pt x="1046834" y="2648755"/>
                    <a:pt x="1027450" y="2668139"/>
                    <a:pt x="1003538" y="2668139"/>
                  </a:cubicBezTo>
                  <a:lnTo>
                    <a:pt x="830357" y="2668139"/>
                  </a:lnTo>
                  <a:cubicBezTo>
                    <a:pt x="806445" y="2668139"/>
                    <a:pt x="787061" y="2648755"/>
                    <a:pt x="787061" y="2624843"/>
                  </a:cubicBezTo>
                  <a:lnTo>
                    <a:pt x="787061" y="1940775"/>
                  </a:lnTo>
                  <a:lnTo>
                    <a:pt x="655443" y="1940775"/>
                  </a:lnTo>
                  <a:lnTo>
                    <a:pt x="655443" y="2624843"/>
                  </a:lnTo>
                  <a:cubicBezTo>
                    <a:pt x="655443" y="2648755"/>
                    <a:pt x="636059" y="2668139"/>
                    <a:pt x="612147" y="2668139"/>
                  </a:cubicBezTo>
                  <a:lnTo>
                    <a:pt x="438966" y="2668139"/>
                  </a:lnTo>
                  <a:cubicBezTo>
                    <a:pt x="415054" y="2668139"/>
                    <a:pt x="395670" y="2648755"/>
                    <a:pt x="395670" y="2624843"/>
                  </a:cubicBezTo>
                  <a:lnTo>
                    <a:pt x="395670" y="1832245"/>
                  </a:lnTo>
                  <a:lnTo>
                    <a:pt x="395670" y="1713908"/>
                  </a:lnTo>
                  <a:lnTo>
                    <a:pt x="395670" y="1329499"/>
                  </a:lnTo>
                  <a:lnTo>
                    <a:pt x="233765" y="1629191"/>
                  </a:lnTo>
                  <a:cubicBezTo>
                    <a:pt x="222399" y="1650229"/>
                    <a:pt x="196131" y="1658070"/>
                    <a:pt x="175093" y="1646704"/>
                  </a:cubicBezTo>
                  <a:lnTo>
                    <a:pt x="22725" y="1564389"/>
                  </a:lnTo>
                  <a:cubicBezTo>
                    <a:pt x="1687" y="1553024"/>
                    <a:pt x="-6154" y="1526756"/>
                    <a:pt x="5212" y="1505718"/>
                  </a:cubicBezTo>
                  <a:lnTo>
                    <a:pt x="395670" y="782967"/>
                  </a:lnTo>
                  <a:lnTo>
                    <a:pt x="395670" y="781615"/>
                  </a:lnTo>
                  <a:cubicBezTo>
                    <a:pt x="395670" y="721676"/>
                    <a:pt x="444261" y="673085"/>
                    <a:pt x="504200" y="673085"/>
                  </a:cubicBezTo>
                  <a:lnTo>
                    <a:pt x="595147" y="673085"/>
                  </a:lnTo>
                  <a:lnTo>
                    <a:pt x="595147" y="582835"/>
                  </a:lnTo>
                  <a:lnTo>
                    <a:pt x="579378" y="577941"/>
                  </a:lnTo>
                  <a:cubicBezTo>
                    <a:pt x="471421" y="532278"/>
                    <a:pt x="395670" y="425380"/>
                    <a:pt x="395670" y="300789"/>
                  </a:cubicBezTo>
                  <a:cubicBezTo>
                    <a:pt x="395670" y="134668"/>
                    <a:pt x="530338" y="0"/>
                    <a:pt x="696459" y="0"/>
                  </a:cubicBezTo>
                  <a:close/>
                </a:path>
              </a:pathLst>
            </a:custGeom>
            <a:solidFill>
              <a:srgbClr val="7030A0"/>
            </a:solidFill>
            <a:ln>
              <a:solidFill>
                <a:schemeClr val="tx1"/>
              </a:solidFill>
            </a:ln>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68" name="Freeform 67"/>
            <p:cNvSpPr/>
            <p:nvPr/>
          </p:nvSpPr>
          <p:spPr>
            <a:xfrm>
              <a:off x="5160001" y="2900226"/>
              <a:ext cx="445914" cy="748146"/>
            </a:xfrm>
            <a:custGeom>
              <a:avLst/>
              <a:gdLst>
                <a:gd name="connsiteX0" fmla="*/ 696459 w 1590278"/>
                <a:gd name="connsiteY0" fmla="*/ 0 h 2668139"/>
                <a:gd name="connsiteX1" fmla="*/ 997248 w 1590278"/>
                <a:gd name="connsiteY1" fmla="*/ 300789 h 2668139"/>
                <a:gd name="connsiteX2" fmla="*/ 813540 w 1590278"/>
                <a:gd name="connsiteY2" fmla="*/ 577941 h 2668139"/>
                <a:gd name="connsiteX3" fmla="*/ 797770 w 1590278"/>
                <a:gd name="connsiteY3" fmla="*/ 582836 h 2668139"/>
                <a:gd name="connsiteX4" fmla="*/ 797770 w 1590278"/>
                <a:gd name="connsiteY4" fmla="*/ 673085 h 2668139"/>
                <a:gd name="connsiteX5" fmla="*/ 938304 w 1590278"/>
                <a:gd name="connsiteY5" fmla="*/ 673085 h 2668139"/>
                <a:gd name="connsiteX6" fmla="*/ 1015046 w 1590278"/>
                <a:gd name="connsiteY6" fmla="*/ 704873 h 2668139"/>
                <a:gd name="connsiteX7" fmla="*/ 1037967 w 1590278"/>
                <a:gd name="connsiteY7" fmla="*/ 738868 h 2668139"/>
                <a:gd name="connsiteX8" fmla="*/ 1060789 w 1590278"/>
                <a:gd name="connsiteY8" fmla="*/ 753442 h 2668139"/>
                <a:gd name="connsiteX9" fmla="*/ 1582472 w 1590278"/>
                <a:gd name="connsiteY9" fmla="*/ 1500202 h 2668139"/>
                <a:gd name="connsiteX10" fmla="*/ 1571774 w 1590278"/>
                <a:gd name="connsiteY10" fmla="*/ 1560490 h 2668139"/>
                <a:gd name="connsiteX11" fmla="*/ 1429805 w 1590278"/>
                <a:gd name="connsiteY11" fmla="*/ 1659669 h 2668139"/>
                <a:gd name="connsiteX12" fmla="*/ 1369517 w 1590278"/>
                <a:gd name="connsiteY12" fmla="*/ 1648971 h 2668139"/>
                <a:gd name="connsiteX13" fmla="*/ 1046834 w 1590278"/>
                <a:gd name="connsiteY13" fmla="*/ 1187069 h 2668139"/>
                <a:gd name="connsiteX14" fmla="*/ 1046834 w 1590278"/>
                <a:gd name="connsiteY14" fmla="*/ 1713908 h 2668139"/>
                <a:gd name="connsiteX15" fmla="*/ 1046834 w 1590278"/>
                <a:gd name="connsiteY15" fmla="*/ 1832245 h 2668139"/>
                <a:gd name="connsiteX16" fmla="*/ 1046834 w 1590278"/>
                <a:gd name="connsiteY16" fmla="*/ 2624843 h 2668139"/>
                <a:gd name="connsiteX17" fmla="*/ 1003538 w 1590278"/>
                <a:gd name="connsiteY17" fmla="*/ 2668139 h 2668139"/>
                <a:gd name="connsiteX18" fmla="*/ 830357 w 1590278"/>
                <a:gd name="connsiteY18" fmla="*/ 2668139 h 2668139"/>
                <a:gd name="connsiteX19" fmla="*/ 787061 w 1590278"/>
                <a:gd name="connsiteY19" fmla="*/ 2624843 h 2668139"/>
                <a:gd name="connsiteX20" fmla="*/ 787061 w 1590278"/>
                <a:gd name="connsiteY20" fmla="*/ 1940775 h 2668139"/>
                <a:gd name="connsiteX21" fmla="*/ 655443 w 1590278"/>
                <a:gd name="connsiteY21" fmla="*/ 1940775 h 2668139"/>
                <a:gd name="connsiteX22" fmla="*/ 655443 w 1590278"/>
                <a:gd name="connsiteY22" fmla="*/ 2624843 h 2668139"/>
                <a:gd name="connsiteX23" fmla="*/ 612147 w 1590278"/>
                <a:gd name="connsiteY23" fmla="*/ 2668139 h 2668139"/>
                <a:gd name="connsiteX24" fmla="*/ 438966 w 1590278"/>
                <a:gd name="connsiteY24" fmla="*/ 2668139 h 2668139"/>
                <a:gd name="connsiteX25" fmla="*/ 395670 w 1590278"/>
                <a:gd name="connsiteY25" fmla="*/ 2624843 h 2668139"/>
                <a:gd name="connsiteX26" fmla="*/ 395670 w 1590278"/>
                <a:gd name="connsiteY26" fmla="*/ 1832245 h 2668139"/>
                <a:gd name="connsiteX27" fmla="*/ 395670 w 1590278"/>
                <a:gd name="connsiteY27" fmla="*/ 1713908 h 2668139"/>
                <a:gd name="connsiteX28" fmla="*/ 395670 w 1590278"/>
                <a:gd name="connsiteY28" fmla="*/ 1329499 h 2668139"/>
                <a:gd name="connsiteX29" fmla="*/ 233765 w 1590278"/>
                <a:gd name="connsiteY29" fmla="*/ 1629191 h 2668139"/>
                <a:gd name="connsiteX30" fmla="*/ 175093 w 1590278"/>
                <a:gd name="connsiteY30" fmla="*/ 1646704 h 2668139"/>
                <a:gd name="connsiteX31" fmla="*/ 22725 w 1590278"/>
                <a:gd name="connsiteY31" fmla="*/ 1564389 h 2668139"/>
                <a:gd name="connsiteX32" fmla="*/ 5212 w 1590278"/>
                <a:gd name="connsiteY32" fmla="*/ 1505718 h 2668139"/>
                <a:gd name="connsiteX33" fmla="*/ 395670 w 1590278"/>
                <a:gd name="connsiteY33" fmla="*/ 782967 h 2668139"/>
                <a:gd name="connsiteX34" fmla="*/ 395670 w 1590278"/>
                <a:gd name="connsiteY34" fmla="*/ 781615 h 2668139"/>
                <a:gd name="connsiteX35" fmla="*/ 504200 w 1590278"/>
                <a:gd name="connsiteY35" fmla="*/ 673085 h 2668139"/>
                <a:gd name="connsiteX36" fmla="*/ 595147 w 1590278"/>
                <a:gd name="connsiteY36" fmla="*/ 673085 h 2668139"/>
                <a:gd name="connsiteX37" fmla="*/ 595147 w 1590278"/>
                <a:gd name="connsiteY37" fmla="*/ 582835 h 2668139"/>
                <a:gd name="connsiteX38" fmla="*/ 579378 w 1590278"/>
                <a:gd name="connsiteY38" fmla="*/ 577941 h 2668139"/>
                <a:gd name="connsiteX39" fmla="*/ 395670 w 1590278"/>
                <a:gd name="connsiteY39" fmla="*/ 300789 h 2668139"/>
                <a:gd name="connsiteX40" fmla="*/ 696459 w 1590278"/>
                <a:gd name="connsiteY40" fmla="*/ 0 h 2668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590278" h="2668139">
                  <a:moveTo>
                    <a:pt x="696459" y="0"/>
                  </a:moveTo>
                  <a:cubicBezTo>
                    <a:pt x="862580" y="0"/>
                    <a:pt x="997248" y="134668"/>
                    <a:pt x="997248" y="300789"/>
                  </a:cubicBezTo>
                  <a:cubicBezTo>
                    <a:pt x="997248" y="425380"/>
                    <a:pt x="921498" y="532278"/>
                    <a:pt x="813540" y="577941"/>
                  </a:cubicBezTo>
                  <a:lnTo>
                    <a:pt x="797770" y="582836"/>
                  </a:lnTo>
                  <a:lnTo>
                    <a:pt x="797770" y="673085"/>
                  </a:lnTo>
                  <a:lnTo>
                    <a:pt x="938304" y="673085"/>
                  </a:lnTo>
                  <a:cubicBezTo>
                    <a:pt x="968274" y="673085"/>
                    <a:pt x="995406" y="685233"/>
                    <a:pt x="1015046" y="704873"/>
                  </a:cubicBezTo>
                  <a:lnTo>
                    <a:pt x="1037967" y="738868"/>
                  </a:lnTo>
                  <a:lnTo>
                    <a:pt x="1060789" y="753442"/>
                  </a:lnTo>
                  <a:lnTo>
                    <a:pt x="1582472" y="1500202"/>
                  </a:lnTo>
                  <a:cubicBezTo>
                    <a:pt x="1596166" y="1519804"/>
                    <a:pt x="1591376" y="1546796"/>
                    <a:pt x="1571774" y="1560490"/>
                  </a:cubicBezTo>
                  <a:lnTo>
                    <a:pt x="1429805" y="1659669"/>
                  </a:lnTo>
                  <a:cubicBezTo>
                    <a:pt x="1410202" y="1673363"/>
                    <a:pt x="1383211" y="1668573"/>
                    <a:pt x="1369517" y="1648971"/>
                  </a:cubicBezTo>
                  <a:lnTo>
                    <a:pt x="1046834" y="1187069"/>
                  </a:lnTo>
                  <a:lnTo>
                    <a:pt x="1046834" y="1713908"/>
                  </a:lnTo>
                  <a:lnTo>
                    <a:pt x="1046834" y="1832245"/>
                  </a:lnTo>
                  <a:lnTo>
                    <a:pt x="1046834" y="2624843"/>
                  </a:lnTo>
                  <a:cubicBezTo>
                    <a:pt x="1046834" y="2648755"/>
                    <a:pt x="1027450" y="2668139"/>
                    <a:pt x="1003538" y="2668139"/>
                  </a:cubicBezTo>
                  <a:lnTo>
                    <a:pt x="830357" y="2668139"/>
                  </a:lnTo>
                  <a:cubicBezTo>
                    <a:pt x="806445" y="2668139"/>
                    <a:pt x="787061" y="2648755"/>
                    <a:pt x="787061" y="2624843"/>
                  </a:cubicBezTo>
                  <a:lnTo>
                    <a:pt x="787061" y="1940775"/>
                  </a:lnTo>
                  <a:lnTo>
                    <a:pt x="655443" y="1940775"/>
                  </a:lnTo>
                  <a:lnTo>
                    <a:pt x="655443" y="2624843"/>
                  </a:lnTo>
                  <a:cubicBezTo>
                    <a:pt x="655443" y="2648755"/>
                    <a:pt x="636059" y="2668139"/>
                    <a:pt x="612147" y="2668139"/>
                  </a:cubicBezTo>
                  <a:lnTo>
                    <a:pt x="438966" y="2668139"/>
                  </a:lnTo>
                  <a:cubicBezTo>
                    <a:pt x="415054" y="2668139"/>
                    <a:pt x="395670" y="2648755"/>
                    <a:pt x="395670" y="2624843"/>
                  </a:cubicBezTo>
                  <a:lnTo>
                    <a:pt x="395670" y="1832245"/>
                  </a:lnTo>
                  <a:lnTo>
                    <a:pt x="395670" y="1713908"/>
                  </a:lnTo>
                  <a:lnTo>
                    <a:pt x="395670" y="1329499"/>
                  </a:lnTo>
                  <a:lnTo>
                    <a:pt x="233765" y="1629191"/>
                  </a:lnTo>
                  <a:cubicBezTo>
                    <a:pt x="222399" y="1650229"/>
                    <a:pt x="196131" y="1658070"/>
                    <a:pt x="175093" y="1646704"/>
                  </a:cubicBezTo>
                  <a:lnTo>
                    <a:pt x="22725" y="1564389"/>
                  </a:lnTo>
                  <a:cubicBezTo>
                    <a:pt x="1687" y="1553024"/>
                    <a:pt x="-6154" y="1526756"/>
                    <a:pt x="5212" y="1505718"/>
                  </a:cubicBezTo>
                  <a:lnTo>
                    <a:pt x="395670" y="782967"/>
                  </a:lnTo>
                  <a:lnTo>
                    <a:pt x="395670" y="781615"/>
                  </a:lnTo>
                  <a:cubicBezTo>
                    <a:pt x="395670" y="721676"/>
                    <a:pt x="444261" y="673085"/>
                    <a:pt x="504200" y="673085"/>
                  </a:cubicBezTo>
                  <a:lnTo>
                    <a:pt x="595147" y="673085"/>
                  </a:lnTo>
                  <a:lnTo>
                    <a:pt x="595147" y="582835"/>
                  </a:lnTo>
                  <a:lnTo>
                    <a:pt x="579378" y="577941"/>
                  </a:lnTo>
                  <a:cubicBezTo>
                    <a:pt x="471421" y="532278"/>
                    <a:pt x="395670" y="425380"/>
                    <a:pt x="395670" y="300789"/>
                  </a:cubicBezTo>
                  <a:cubicBezTo>
                    <a:pt x="395670" y="134668"/>
                    <a:pt x="530338" y="0"/>
                    <a:pt x="696459" y="0"/>
                  </a:cubicBezTo>
                  <a:close/>
                </a:path>
              </a:pathLst>
            </a:custGeom>
            <a:solidFill>
              <a:srgbClr val="0070C0"/>
            </a:solidFill>
            <a:ln>
              <a:solidFill>
                <a:schemeClr val="tx1"/>
              </a:solidFill>
            </a:ln>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69" name="Freeform 68"/>
            <p:cNvSpPr/>
            <p:nvPr/>
          </p:nvSpPr>
          <p:spPr>
            <a:xfrm>
              <a:off x="5665692" y="2900226"/>
              <a:ext cx="445914" cy="748146"/>
            </a:xfrm>
            <a:custGeom>
              <a:avLst/>
              <a:gdLst>
                <a:gd name="connsiteX0" fmla="*/ 696459 w 1590278"/>
                <a:gd name="connsiteY0" fmla="*/ 0 h 2668139"/>
                <a:gd name="connsiteX1" fmla="*/ 997248 w 1590278"/>
                <a:gd name="connsiteY1" fmla="*/ 300789 h 2668139"/>
                <a:gd name="connsiteX2" fmla="*/ 813540 w 1590278"/>
                <a:gd name="connsiteY2" fmla="*/ 577941 h 2668139"/>
                <a:gd name="connsiteX3" fmla="*/ 797770 w 1590278"/>
                <a:gd name="connsiteY3" fmla="*/ 582836 h 2668139"/>
                <a:gd name="connsiteX4" fmla="*/ 797770 w 1590278"/>
                <a:gd name="connsiteY4" fmla="*/ 673085 h 2668139"/>
                <a:gd name="connsiteX5" fmla="*/ 938304 w 1590278"/>
                <a:gd name="connsiteY5" fmla="*/ 673085 h 2668139"/>
                <a:gd name="connsiteX6" fmla="*/ 1015046 w 1590278"/>
                <a:gd name="connsiteY6" fmla="*/ 704873 h 2668139"/>
                <a:gd name="connsiteX7" fmla="*/ 1037967 w 1590278"/>
                <a:gd name="connsiteY7" fmla="*/ 738868 h 2668139"/>
                <a:gd name="connsiteX8" fmla="*/ 1060789 w 1590278"/>
                <a:gd name="connsiteY8" fmla="*/ 753442 h 2668139"/>
                <a:gd name="connsiteX9" fmla="*/ 1582472 w 1590278"/>
                <a:gd name="connsiteY9" fmla="*/ 1500202 h 2668139"/>
                <a:gd name="connsiteX10" fmla="*/ 1571774 w 1590278"/>
                <a:gd name="connsiteY10" fmla="*/ 1560490 h 2668139"/>
                <a:gd name="connsiteX11" fmla="*/ 1429805 w 1590278"/>
                <a:gd name="connsiteY11" fmla="*/ 1659669 h 2668139"/>
                <a:gd name="connsiteX12" fmla="*/ 1369517 w 1590278"/>
                <a:gd name="connsiteY12" fmla="*/ 1648971 h 2668139"/>
                <a:gd name="connsiteX13" fmla="*/ 1046834 w 1590278"/>
                <a:gd name="connsiteY13" fmla="*/ 1187069 h 2668139"/>
                <a:gd name="connsiteX14" fmla="*/ 1046834 w 1590278"/>
                <a:gd name="connsiteY14" fmla="*/ 1713908 h 2668139"/>
                <a:gd name="connsiteX15" fmla="*/ 1046834 w 1590278"/>
                <a:gd name="connsiteY15" fmla="*/ 1832245 h 2668139"/>
                <a:gd name="connsiteX16" fmla="*/ 1046834 w 1590278"/>
                <a:gd name="connsiteY16" fmla="*/ 2624843 h 2668139"/>
                <a:gd name="connsiteX17" fmla="*/ 1003538 w 1590278"/>
                <a:gd name="connsiteY17" fmla="*/ 2668139 h 2668139"/>
                <a:gd name="connsiteX18" fmla="*/ 830357 w 1590278"/>
                <a:gd name="connsiteY18" fmla="*/ 2668139 h 2668139"/>
                <a:gd name="connsiteX19" fmla="*/ 787061 w 1590278"/>
                <a:gd name="connsiteY19" fmla="*/ 2624843 h 2668139"/>
                <a:gd name="connsiteX20" fmla="*/ 787061 w 1590278"/>
                <a:gd name="connsiteY20" fmla="*/ 1940775 h 2668139"/>
                <a:gd name="connsiteX21" fmla="*/ 655443 w 1590278"/>
                <a:gd name="connsiteY21" fmla="*/ 1940775 h 2668139"/>
                <a:gd name="connsiteX22" fmla="*/ 655443 w 1590278"/>
                <a:gd name="connsiteY22" fmla="*/ 2624843 h 2668139"/>
                <a:gd name="connsiteX23" fmla="*/ 612147 w 1590278"/>
                <a:gd name="connsiteY23" fmla="*/ 2668139 h 2668139"/>
                <a:gd name="connsiteX24" fmla="*/ 438966 w 1590278"/>
                <a:gd name="connsiteY24" fmla="*/ 2668139 h 2668139"/>
                <a:gd name="connsiteX25" fmla="*/ 395670 w 1590278"/>
                <a:gd name="connsiteY25" fmla="*/ 2624843 h 2668139"/>
                <a:gd name="connsiteX26" fmla="*/ 395670 w 1590278"/>
                <a:gd name="connsiteY26" fmla="*/ 1832245 h 2668139"/>
                <a:gd name="connsiteX27" fmla="*/ 395670 w 1590278"/>
                <a:gd name="connsiteY27" fmla="*/ 1713908 h 2668139"/>
                <a:gd name="connsiteX28" fmla="*/ 395670 w 1590278"/>
                <a:gd name="connsiteY28" fmla="*/ 1329499 h 2668139"/>
                <a:gd name="connsiteX29" fmla="*/ 233765 w 1590278"/>
                <a:gd name="connsiteY29" fmla="*/ 1629191 h 2668139"/>
                <a:gd name="connsiteX30" fmla="*/ 175093 w 1590278"/>
                <a:gd name="connsiteY30" fmla="*/ 1646704 h 2668139"/>
                <a:gd name="connsiteX31" fmla="*/ 22725 w 1590278"/>
                <a:gd name="connsiteY31" fmla="*/ 1564389 h 2668139"/>
                <a:gd name="connsiteX32" fmla="*/ 5212 w 1590278"/>
                <a:gd name="connsiteY32" fmla="*/ 1505718 h 2668139"/>
                <a:gd name="connsiteX33" fmla="*/ 395670 w 1590278"/>
                <a:gd name="connsiteY33" fmla="*/ 782967 h 2668139"/>
                <a:gd name="connsiteX34" fmla="*/ 395670 w 1590278"/>
                <a:gd name="connsiteY34" fmla="*/ 781615 h 2668139"/>
                <a:gd name="connsiteX35" fmla="*/ 504200 w 1590278"/>
                <a:gd name="connsiteY35" fmla="*/ 673085 h 2668139"/>
                <a:gd name="connsiteX36" fmla="*/ 595147 w 1590278"/>
                <a:gd name="connsiteY36" fmla="*/ 673085 h 2668139"/>
                <a:gd name="connsiteX37" fmla="*/ 595147 w 1590278"/>
                <a:gd name="connsiteY37" fmla="*/ 582835 h 2668139"/>
                <a:gd name="connsiteX38" fmla="*/ 579378 w 1590278"/>
                <a:gd name="connsiteY38" fmla="*/ 577941 h 2668139"/>
                <a:gd name="connsiteX39" fmla="*/ 395670 w 1590278"/>
                <a:gd name="connsiteY39" fmla="*/ 300789 h 2668139"/>
                <a:gd name="connsiteX40" fmla="*/ 696459 w 1590278"/>
                <a:gd name="connsiteY40" fmla="*/ 0 h 2668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590278" h="2668139">
                  <a:moveTo>
                    <a:pt x="696459" y="0"/>
                  </a:moveTo>
                  <a:cubicBezTo>
                    <a:pt x="862580" y="0"/>
                    <a:pt x="997248" y="134668"/>
                    <a:pt x="997248" y="300789"/>
                  </a:cubicBezTo>
                  <a:cubicBezTo>
                    <a:pt x="997248" y="425380"/>
                    <a:pt x="921498" y="532278"/>
                    <a:pt x="813540" y="577941"/>
                  </a:cubicBezTo>
                  <a:lnTo>
                    <a:pt x="797770" y="582836"/>
                  </a:lnTo>
                  <a:lnTo>
                    <a:pt x="797770" y="673085"/>
                  </a:lnTo>
                  <a:lnTo>
                    <a:pt x="938304" y="673085"/>
                  </a:lnTo>
                  <a:cubicBezTo>
                    <a:pt x="968274" y="673085"/>
                    <a:pt x="995406" y="685233"/>
                    <a:pt x="1015046" y="704873"/>
                  </a:cubicBezTo>
                  <a:lnTo>
                    <a:pt x="1037967" y="738868"/>
                  </a:lnTo>
                  <a:lnTo>
                    <a:pt x="1060789" y="753442"/>
                  </a:lnTo>
                  <a:lnTo>
                    <a:pt x="1582472" y="1500202"/>
                  </a:lnTo>
                  <a:cubicBezTo>
                    <a:pt x="1596166" y="1519804"/>
                    <a:pt x="1591376" y="1546796"/>
                    <a:pt x="1571774" y="1560490"/>
                  </a:cubicBezTo>
                  <a:lnTo>
                    <a:pt x="1429805" y="1659669"/>
                  </a:lnTo>
                  <a:cubicBezTo>
                    <a:pt x="1410202" y="1673363"/>
                    <a:pt x="1383211" y="1668573"/>
                    <a:pt x="1369517" y="1648971"/>
                  </a:cubicBezTo>
                  <a:lnTo>
                    <a:pt x="1046834" y="1187069"/>
                  </a:lnTo>
                  <a:lnTo>
                    <a:pt x="1046834" y="1713908"/>
                  </a:lnTo>
                  <a:lnTo>
                    <a:pt x="1046834" y="1832245"/>
                  </a:lnTo>
                  <a:lnTo>
                    <a:pt x="1046834" y="2624843"/>
                  </a:lnTo>
                  <a:cubicBezTo>
                    <a:pt x="1046834" y="2648755"/>
                    <a:pt x="1027450" y="2668139"/>
                    <a:pt x="1003538" y="2668139"/>
                  </a:cubicBezTo>
                  <a:lnTo>
                    <a:pt x="830357" y="2668139"/>
                  </a:lnTo>
                  <a:cubicBezTo>
                    <a:pt x="806445" y="2668139"/>
                    <a:pt x="787061" y="2648755"/>
                    <a:pt x="787061" y="2624843"/>
                  </a:cubicBezTo>
                  <a:lnTo>
                    <a:pt x="787061" y="1940775"/>
                  </a:lnTo>
                  <a:lnTo>
                    <a:pt x="655443" y="1940775"/>
                  </a:lnTo>
                  <a:lnTo>
                    <a:pt x="655443" y="2624843"/>
                  </a:lnTo>
                  <a:cubicBezTo>
                    <a:pt x="655443" y="2648755"/>
                    <a:pt x="636059" y="2668139"/>
                    <a:pt x="612147" y="2668139"/>
                  </a:cubicBezTo>
                  <a:lnTo>
                    <a:pt x="438966" y="2668139"/>
                  </a:lnTo>
                  <a:cubicBezTo>
                    <a:pt x="415054" y="2668139"/>
                    <a:pt x="395670" y="2648755"/>
                    <a:pt x="395670" y="2624843"/>
                  </a:cubicBezTo>
                  <a:lnTo>
                    <a:pt x="395670" y="1832245"/>
                  </a:lnTo>
                  <a:lnTo>
                    <a:pt x="395670" y="1713908"/>
                  </a:lnTo>
                  <a:lnTo>
                    <a:pt x="395670" y="1329499"/>
                  </a:lnTo>
                  <a:lnTo>
                    <a:pt x="233765" y="1629191"/>
                  </a:lnTo>
                  <a:cubicBezTo>
                    <a:pt x="222399" y="1650229"/>
                    <a:pt x="196131" y="1658070"/>
                    <a:pt x="175093" y="1646704"/>
                  </a:cubicBezTo>
                  <a:lnTo>
                    <a:pt x="22725" y="1564389"/>
                  </a:lnTo>
                  <a:cubicBezTo>
                    <a:pt x="1687" y="1553024"/>
                    <a:pt x="-6154" y="1526756"/>
                    <a:pt x="5212" y="1505718"/>
                  </a:cubicBezTo>
                  <a:lnTo>
                    <a:pt x="395670" y="782967"/>
                  </a:lnTo>
                  <a:lnTo>
                    <a:pt x="395670" y="781615"/>
                  </a:lnTo>
                  <a:cubicBezTo>
                    <a:pt x="395670" y="721676"/>
                    <a:pt x="444261" y="673085"/>
                    <a:pt x="504200" y="673085"/>
                  </a:cubicBezTo>
                  <a:lnTo>
                    <a:pt x="595147" y="673085"/>
                  </a:lnTo>
                  <a:lnTo>
                    <a:pt x="595147" y="582835"/>
                  </a:lnTo>
                  <a:lnTo>
                    <a:pt x="579378" y="577941"/>
                  </a:lnTo>
                  <a:cubicBezTo>
                    <a:pt x="471421" y="532278"/>
                    <a:pt x="395670" y="425380"/>
                    <a:pt x="395670" y="300789"/>
                  </a:cubicBezTo>
                  <a:cubicBezTo>
                    <a:pt x="395670" y="134668"/>
                    <a:pt x="530338" y="0"/>
                    <a:pt x="696459" y="0"/>
                  </a:cubicBezTo>
                  <a:close/>
                </a:path>
              </a:pathLst>
            </a:custGeom>
            <a:solidFill>
              <a:schemeClr val="accent6"/>
            </a:solidFill>
            <a:ln>
              <a:solidFill>
                <a:schemeClr val="tx1"/>
              </a:solidFill>
            </a:ln>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70" name="Freeform 69"/>
            <p:cNvSpPr/>
            <p:nvPr/>
          </p:nvSpPr>
          <p:spPr>
            <a:xfrm>
              <a:off x="6171383" y="2900226"/>
              <a:ext cx="445914" cy="748146"/>
            </a:xfrm>
            <a:custGeom>
              <a:avLst/>
              <a:gdLst>
                <a:gd name="connsiteX0" fmla="*/ 696459 w 1590278"/>
                <a:gd name="connsiteY0" fmla="*/ 0 h 2668139"/>
                <a:gd name="connsiteX1" fmla="*/ 997248 w 1590278"/>
                <a:gd name="connsiteY1" fmla="*/ 300789 h 2668139"/>
                <a:gd name="connsiteX2" fmla="*/ 813540 w 1590278"/>
                <a:gd name="connsiteY2" fmla="*/ 577941 h 2668139"/>
                <a:gd name="connsiteX3" fmla="*/ 797770 w 1590278"/>
                <a:gd name="connsiteY3" fmla="*/ 582836 h 2668139"/>
                <a:gd name="connsiteX4" fmla="*/ 797770 w 1590278"/>
                <a:gd name="connsiteY4" fmla="*/ 673085 h 2668139"/>
                <a:gd name="connsiteX5" fmla="*/ 938304 w 1590278"/>
                <a:gd name="connsiteY5" fmla="*/ 673085 h 2668139"/>
                <a:gd name="connsiteX6" fmla="*/ 1015046 w 1590278"/>
                <a:gd name="connsiteY6" fmla="*/ 704873 h 2668139"/>
                <a:gd name="connsiteX7" fmla="*/ 1037967 w 1590278"/>
                <a:gd name="connsiteY7" fmla="*/ 738868 h 2668139"/>
                <a:gd name="connsiteX8" fmla="*/ 1060789 w 1590278"/>
                <a:gd name="connsiteY8" fmla="*/ 753442 h 2668139"/>
                <a:gd name="connsiteX9" fmla="*/ 1582472 w 1590278"/>
                <a:gd name="connsiteY9" fmla="*/ 1500202 h 2668139"/>
                <a:gd name="connsiteX10" fmla="*/ 1571774 w 1590278"/>
                <a:gd name="connsiteY10" fmla="*/ 1560490 h 2668139"/>
                <a:gd name="connsiteX11" fmla="*/ 1429805 w 1590278"/>
                <a:gd name="connsiteY11" fmla="*/ 1659669 h 2668139"/>
                <a:gd name="connsiteX12" fmla="*/ 1369517 w 1590278"/>
                <a:gd name="connsiteY12" fmla="*/ 1648971 h 2668139"/>
                <a:gd name="connsiteX13" fmla="*/ 1046834 w 1590278"/>
                <a:gd name="connsiteY13" fmla="*/ 1187069 h 2668139"/>
                <a:gd name="connsiteX14" fmla="*/ 1046834 w 1590278"/>
                <a:gd name="connsiteY14" fmla="*/ 1713908 h 2668139"/>
                <a:gd name="connsiteX15" fmla="*/ 1046834 w 1590278"/>
                <a:gd name="connsiteY15" fmla="*/ 1832245 h 2668139"/>
                <a:gd name="connsiteX16" fmla="*/ 1046834 w 1590278"/>
                <a:gd name="connsiteY16" fmla="*/ 2624843 h 2668139"/>
                <a:gd name="connsiteX17" fmla="*/ 1003538 w 1590278"/>
                <a:gd name="connsiteY17" fmla="*/ 2668139 h 2668139"/>
                <a:gd name="connsiteX18" fmla="*/ 830357 w 1590278"/>
                <a:gd name="connsiteY18" fmla="*/ 2668139 h 2668139"/>
                <a:gd name="connsiteX19" fmla="*/ 787061 w 1590278"/>
                <a:gd name="connsiteY19" fmla="*/ 2624843 h 2668139"/>
                <a:gd name="connsiteX20" fmla="*/ 787061 w 1590278"/>
                <a:gd name="connsiteY20" fmla="*/ 1940775 h 2668139"/>
                <a:gd name="connsiteX21" fmla="*/ 655443 w 1590278"/>
                <a:gd name="connsiteY21" fmla="*/ 1940775 h 2668139"/>
                <a:gd name="connsiteX22" fmla="*/ 655443 w 1590278"/>
                <a:gd name="connsiteY22" fmla="*/ 2624843 h 2668139"/>
                <a:gd name="connsiteX23" fmla="*/ 612147 w 1590278"/>
                <a:gd name="connsiteY23" fmla="*/ 2668139 h 2668139"/>
                <a:gd name="connsiteX24" fmla="*/ 438966 w 1590278"/>
                <a:gd name="connsiteY24" fmla="*/ 2668139 h 2668139"/>
                <a:gd name="connsiteX25" fmla="*/ 395670 w 1590278"/>
                <a:gd name="connsiteY25" fmla="*/ 2624843 h 2668139"/>
                <a:gd name="connsiteX26" fmla="*/ 395670 w 1590278"/>
                <a:gd name="connsiteY26" fmla="*/ 1832245 h 2668139"/>
                <a:gd name="connsiteX27" fmla="*/ 395670 w 1590278"/>
                <a:gd name="connsiteY27" fmla="*/ 1713908 h 2668139"/>
                <a:gd name="connsiteX28" fmla="*/ 395670 w 1590278"/>
                <a:gd name="connsiteY28" fmla="*/ 1329499 h 2668139"/>
                <a:gd name="connsiteX29" fmla="*/ 233765 w 1590278"/>
                <a:gd name="connsiteY29" fmla="*/ 1629191 h 2668139"/>
                <a:gd name="connsiteX30" fmla="*/ 175093 w 1590278"/>
                <a:gd name="connsiteY30" fmla="*/ 1646704 h 2668139"/>
                <a:gd name="connsiteX31" fmla="*/ 22725 w 1590278"/>
                <a:gd name="connsiteY31" fmla="*/ 1564389 h 2668139"/>
                <a:gd name="connsiteX32" fmla="*/ 5212 w 1590278"/>
                <a:gd name="connsiteY32" fmla="*/ 1505718 h 2668139"/>
                <a:gd name="connsiteX33" fmla="*/ 395670 w 1590278"/>
                <a:gd name="connsiteY33" fmla="*/ 782967 h 2668139"/>
                <a:gd name="connsiteX34" fmla="*/ 395670 w 1590278"/>
                <a:gd name="connsiteY34" fmla="*/ 781615 h 2668139"/>
                <a:gd name="connsiteX35" fmla="*/ 504200 w 1590278"/>
                <a:gd name="connsiteY35" fmla="*/ 673085 h 2668139"/>
                <a:gd name="connsiteX36" fmla="*/ 595147 w 1590278"/>
                <a:gd name="connsiteY36" fmla="*/ 673085 h 2668139"/>
                <a:gd name="connsiteX37" fmla="*/ 595147 w 1590278"/>
                <a:gd name="connsiteY37" fmla="*/ 582835 h 2668139"/>
                <a:gd name="connsiteX38" fmla="*/ 579378 w 1590278"/>
                <a:gd name="connsiteY38" fmla="*/ 577941 h 2668139"/>
                <a:gd name="connsiteX39" fmla="*/ 395670 w 1590278"/>
                <a:gd name="connsiteY39" fmla="*/ 300789 h 2668139"/>
                <a:gd name="connsiteX40" fmla="*/ 696459 w 1590278"/>
                <a:gd name="connsiteY40" fmla="*/ 0 h 2668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590278" h="2668139">
                  <a:moveTo>
                    <a:pt x="696459" y="0"/>
                  </a:moveTo>
                  <a:cubicBezTo>
                    <a:pt x="862580" y="0"/>
                    <a:pt x="997248" y="134668"/>
                    <a:pt x="997248" y="300789"/>
                  </a:cubicBezTo>
                  <a:cubicBezTo>
                    <a:pt x="997248" y="425380"/>
                    <a:pt x="921498" y="532278"/>
                    <a:pt x="813540" y="577941"/>
                  </a:cubicBezTo>
                  <a:lnTo>
                    <a:pt x="797770" y="582836"/>
                  </a:lnTo>
                  <a:lnTo>
                    <a:pt x="797770" y="673085"/>
                  </a:lnTo>
                  <a:lnTo>
                    <a:pt x="938304" y="673085"/>
                  </a:lnTo>
                  <a:cubicBezTo>
                    <a:pt x="968274" y="673085"/>
                    <a:pt x="995406" y="685233"/>
                    <a:pt x="1015046" y="704873"/>
                  </a:cubicBezTo>
                  <a:lnTo>
                    <a:pt x="1037967" y="738868"/>
                  </a:lnTo>
                  <a:lnTo>
                    <a:pt x="1060789" y="753442"/>
                  </a:lnTo>
                  <a:lnTo>
                    <a:pt x="1582472" y="1500202"/>
                  </a:lnTo>
                  <a:cubicBezTo>
                    <a:pt x="1596166" y="1519804"/>
                    <a:pt x="1591376" y="1546796"/>
                    <a:pt x="1571774" y="1560490"/>
                  </a:cubicBezTo>
                  <a:lnTo>
                    <a:pt x="1429805" y="1659669"/>
                  </a:lnTo>
                  <a:cubicBezTo>
                    <a:pt x="1410202" y="1673363"/>
                    <a:pt x="1383211" y="1668573"/>
                    <a:pt x="1369517" y="1648971"/>
                  </a:cubicBezTo>
                  <a:lnTo>
                    <a:pt x="1046834" y="1187069"/>
                  </a:lnTo>
                  <a:lnTo>
                    <a:pt x="1046834" y="1713908"/>
                  </a:lnTo>
                  <a:lnTo>
                    <a:pt x="1046834" y="1832245"/>
                  </a:lnTo>
                  <a:lnTo>
                    <a:pt x="1046834" y="2624843"/>
                  </a:lnTo>
                  <a:cubicBezTo>
                    <a:pt x="1046834" y="2648755"/>
                    <a:pt x="1027450" y="2668139"/>
                    <a:pt x="1003538" y="2668139"/>
                  </a:cubicBezTo>
                  <a:lnTo>
                    <a:pt x="830357" y="2668139"/>
                  </a:lnTo>
                  <a:cubicBezTo>
                    <a:pt x="806445" y="2668139"/>
                    <a:pt x="787061" y="2648755"/>
                    <a:pt x="787061" y="2624843"/>
                  </a:cubicBezTo>
                  <a:lnTo>
                    <a:pt x="787061" y="1940775"/>
                  </a:lnTo>
                  <a:lnTo>
                    <a:pt x="655443" y="1940775"/>
                  </a:lnTo>
                  <a:lnTo>
                    <a:pt x="655443" y="2624843"/>
                  </a:lnTo>
                  <a:cubicBezTo>
                    <a:pt x="655443" y="2648755"/>
                    <a:pt x="636059" y="2668139"/>
                    <a:pt x="612147" y="2668139"/>
                  </a:cubicBezTo>
                  <a:lnTo>
                    <a:pt x="438966" y="2668139"/>
                  </a:lnTo>
                  <a:cubicBezTo>
                    <a:pt x="415054" y="2668139"/>
                    <a:pt x="395670" y="2648755"/>
                    <a:pt x="395670" y="2624843"/>
                  </a:cubicBezTo>
                  <a:lnTo>
                    <a:pt x="395670" y="1832245"/>
                  </a:lnTo>
                  <a:lnTo>
                    <a:pt x="395670" y="1713908"/>
                  </a:lnTo>
                  <a:lnTo>
                    <a:pt x="395670" y="1329499"/>
                  </a:lnTo>
                  <a:lnTo>
                    <a:pt x="233765" y="1629191"/>
                  </a:lnTo>
                  <a:cubicBezTo>
                    <a:pt x="222399" y="1650229"/>
                    <a:pt x="196131" y="1658070"/>
                    <a:pt x="175093" y="1646704"/>
                  </a:cubicBezTo>
                  <a:lnTo>
                    <a:pt x="22725" y="1564389"/>
                  </a:lnTo>
                  <a:cubicBezTo>
                    <a:pt x="1687" y="1553024"/>
                    <a:pt x="-6154" y="1526756"/>
                    <a:pt x="5212" y="1505718"/>
                  </a:cubicBezTo>
                  <a:lnTo>
                    <a:pt x="395670" y="782967"/>
                  </a:lnTo>
                  <a:lnTo>
                    <a:pt x="395670" y="781615"/>
                  </a:lnTo>
                  <a:cubicBezTo>
                    <a:pt x="395670" y="721676"/>
                    <a:pt x="444261" y="673085"/>
                    <a:pt x="504200" y="673085"/>
                  </a:cubicBezTo>
                  <a:lnTo>
                    <a:pt x="595147" y="673085"/>
                  </a:lnTo>
                  <a:lnTo>
                    <a:pt x="595147" y="582835"/>
                  </a:lnTo>
                  <a:lnTo>
                    <a:pt x="579378" y="577941"/>
                  </a:lnTo>
                  <a:cubicBezTo>
                    <a:pt x="471421" y="532278"/>
                    <a:pt x="395670" y="425380"/>
                    <a:pt x="395670" y="300789"/>
                  </a:cubicBezTo>
                  <a:cubicBezTo>
                    <a:pt x="395670" y="134668"/>
                    <a:pt x="530338" y="0"/>
                    <a:pt x="696459" y="0"/>
                  </a:cubicBezTo>
                  <a:close/>
                </a:path>
              </a:pathLst>
            </a:custGeom>
            <a:solidFill>
              <a:schemeClr val="accent6"/>
            </a:solidFill>
            <a:ln>
              <a:solidFill>
                <a:schemeClr val="tx1"/>
              </a:solidFill>
            </a:ln>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grpSp>
      <p:grpSp>
        <p:nvGrpSpPr>
          <p:cNvPr id="71" name="Group 70"/>
          <p:cNvGrpSpPr/>
          <p:nvPr/>
        </p:nvGrpSpPr>
        <p:grpSpPr>
          <a:xfrm>
            <a:off x="4814992" y="5453570"/>
            <a:ext cx="1962987" cy="748146"/>
            <a:chOff x="4654310" y="2900226"/>
            <a:chExt cx="1962987" cy="748146"/>
          </a:xfrm>
        </p:grpSpPr>
        <p:sp>
          <p:nvSpPr>
            <p:cNvPr id="72" name="Freeform 71"/>
            <p:cNvSpPr/>
            <p:nvPr/>
          </p:nvSpPr>
          <p:spPr>
            <a:xfrm>
              <a:off x="4654310" y="2900226"/>
              <a:ext cx="445914" cy="748146"/>
            </a:xfrm>
            <a:custGeom>
              <a:avLst/>
              <a:gdLst>
                <a:gd name="connsiteX0" fmla="*/ 696459 w 1590278"/>
                <a:gd name="connsiteY0" fmla="*/ 0 h 2668139"/>
                <a:gd name="connsiteX1" fmla="*/ 997248 w 1590278"/>
                <a:gd name="connsiteY1" fmla="*/ 300789 h 2668139"/>
                <a:gd name="connsiteX2" fmla="*/ 813540 w 1590278"/>
                <a:gd name="connsiteY2" fmla="*/ 577941 h 2668139"/>
                <a:gd name="connsiteX3" fmla="*/ 797770 w 1590278"/>
                <a:gd name="connsiteY3" fmla="*/ 582836 h 2668139"/>
                <a:gd name="connsiteX4" fmla="*/ 797770 w 1590278"/>
                <a:gd name="connsiteY4" fmla="*/ 673085 h 2668139"/>
                <a:gd name="connsiteX5" fmla="*/ 938304 w 1590278"/>
                <a:gd name="connsiteY5" fmla="*/ 673085 h 2668139"/>
                <a:gd name="connsiteX6" fmla="*/ 1015046 w 1590278"/>
                <a:gd name="connsiteY6" fmla="*/ 704873 h 2668139"/>
                <a:gd name="connsiteX7" fmla="*/ 1037967 w 1590278"/>
                <a:gd name="connsiteY7" fmla="*/ 738868 h 2668139"/>
                <a:gd name="connsiteX8" fmla="*/ 1060789 w 1590278"/>
                <a:gd name="connsiteY8" fmla="*/ 753442 h 2668139"/>
                <a:gd name="connsiteX9" fmla="*/ 1582472 w 1590278"/>
                <a:gd name="connsiteY9" fmla="*/ 1500202 h 2668139"/>
                <a:gd name="connsiteX10" fmla="*/ 1571774 w 1590278"/>
                <a:gd name="connsiteY10" fmla="*/ 1560490 h 2668139"/>
                <a:gd name="connsiteX11" fmla="*/ 1429805 w 1590278"/>
                <a:gd name="connsiteY11" fmla="*/ 1659669 h 2668139"/>
                <a:gd name="connsiteX12" fmla="*/ 1369517 w 1590278"/>
                <a:gd name="connsiteY12" fmla="*/ 1648971 h 2668139"/>
                <a:gd name="connsiteX13" fmla="*/ 1046834 w 1590278"/>
                <a:gd name="connsiteY13" fmla="*/ 1187069 h 2668139"/>
                <a:gd name="connsiteX14" fmla="*/ 1046834 w 1590278"/>
                <a:gd name="connsiteY14" fmla="*/ 1713908 h 2668139"/>
                <a:gd name="connsiteX15" fmla="*/ 1046834 w 1590278"/>
                <a:gd name="connsiteY15" fmla="*/ 1832245 h 2668139"/>
                <a:gd name="connsiteX16" fmla="*/ 1046834 w 1590278"/>
                <a:gd name="connsiteY16" fmla="*/ 2624843 h 2668139"/>
                <a:gd name="connsiteX17" fmla="*/ 1003538 w 1590278"/>
                <a:gd name="connsiteY17" fmla="*/ 2668139 h 2668139"/>
                <a:gd name="connsiteX18" fmla="*/ 830357 w 1590278"/>
                <a:gd name="connsiteY18" fmla="*/ 2668139 h 2668139"/>
                <a:gd name="connsiteX19" fmla="*/ 787061 w 1590278"/>
                <a:gd name="connsiteY19" fmla="*/ 2624843 h 2668139"/>
                <a:gd name="connsiteX20" fmla="*/ 787061 w 1590278"/>
                <a:gd name="connsiteY20" fmla="*/ 1940775 h 2668139"/>
                <a:gd name="connsiteX21" fmla="*/ 655443 w 1590278"/>
                <a:gd name="connsiteY21" fmla="*/ 1940775 h 2668139"/>
                <a:gd name="connsiteX22" fmla="*/ 655443 w 1590278"/>
                <a:gd name="connsiteY22" fmla="*/ 2624843 h 2668139"/>
                <a:gd name="connsiteX23" fmla="*/ 612147 w 1590278"/>
                <a:gd name="connsiteY23" fmla="*/ 2668139 h 2668139"/>
                <a:gd name="connsiteX24" fmla="*/ 438966 w 1590278"/>
                <a:gd name="connsiteY24" fmla="*/ 2668139 h 2668139"/>
                <a:gd name="connsiteX25" fmla="*/ 395670 w 1590278"/>
                <a:gd name="connsiteY25" fmla="*/ 2624843 h 2668139"/>
                <a:gd name="connsiteX26" fmla="*/ 395670 w 1590278"/>
                <a:gd name="connsiteY26" fmla="*/ 1832245 h 2668139"/>
                <a:gd name="connsiteX27" fmla="*/ 395670 w 1590278"/>
                <a:gd name="connsiteY27" fmla="*/ 1713908 h 2668139"/>
                <a:gd name="connsiteX28" fmla="*/ 395670 w 1590278"/>
                <a:gd name="connsiteY28" fmla="*/ 1329499 h 2668139"/>
                <a:gd name="connsiteX29" fmla="*/ 233765 w 1590278"/>
                <a:gd name="connsiteY29" fmla="*/ 1629191 h 2668139"/>
                <a:gd name="connsiteX30" fmla="*/ 175093 w 1590278"/>
                <a:gd name="connsiteY30" fmla="*/ 1646704 h 2668139"/>
                <a:gd name="connsiteX31" fmla="*/ 22725 w 1590278"/>
                <a:gd name="connsiteY31" fmla="*/ 1564389 h 2668139"/>
                <a:gd name="connsiteX32" fmla="*/ 5212 w 1590278"/>
                <a:gd name="connsiteY32" fmla="*/ 1505718 h 2668139"/>
                <a:gd name="connsiteX33" fmla="*/ 395670 w 1590278"/>
                <a:gd name="connsiteY33" fmla="*/ 782967 h 2668139"/>
                <a:gd name="connsiteX34" fmla="*/ 395670 w 1590278"/>
                <a:gd name="connsiteY34" fmla="*/ 781615 h 2668139"/>
                <a:gd name="connsiteX35" fmla="*/ 504200 w 1590278"/>
                <a:gd name="connsiteY35" fmla="*/ 673085 h 2668139"/>
                <a:gd name="connsiteX36" fmla="*/ 595147 w 1590278"/>
                <a:gd name="connsiteY36" fmla="*/ 673085 h 2668139"/>
                <a:gd name="connsiteX37" fmla="*/ 595147 w 1590278"/>
                <a:gd name="connsiteY37" fmla="*/ 582835 h 2668139"/>
                <a:gd name="connsiteX38" fmla="*/ 579378 w 1590278"/>
                <a:gd name="connsiteY38" fmla="*/ 577941 h 2668139"/>
                <a:gd name="connsiteX39" fmla="*/ 395670 w 1590278"/>
                <a:gd name="connsiteY39" fmla="*/ 300789 h 2668139"/>
                <a:gd name="connsiteX40" fmla="*/ 696459 w 1590278"/>
                <a:gd name="connsiteY40" fmla="*/ 0 h 2668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590278" h="2668139">
                  <a:moveTo>
                    <a:pt x="696459" y="0"/>
                  </a:moveTo>
                  <a:cubicBezTo>
                    <a:pt x="862580" y="0"/>
                    <a:pt x="997248" y="134668"/>
                    <a:pt x="997248" y="300789"/>
                  </a:cubicBezTo>
                  <a:cubicBezTo>
                    <a:pt x="997248" y="425380"/>
                    <a:pt x="921498" y="532278"/>
                    <a:pt x="813540" y="577941"/>
                  </a:cubicBezTo>
                  <a:lnTo>
                    <a:pt x="797770" y="582836"/>
                  </a:lnTo>
                  <a:lnTo>
                    <a:pt x="797770" y="673085"/>
                  </a:lnTo>
                  <a:lnTo>
                    <a:pt x="938304" y="673085"/>
                  </a:lnTo>
                  <a:cubicBezTo>
                    <a:pt x="968274" y="673085"/>
                    <a:pt x="995406" y="685233"/>
                    <a:pt x="1015046" y="704873"/>
                  </a:cubicBezTo>
                  <a:lnTo>
                    <a:pt x="1037967" y="738868"/>
                  </a:lnTo>
                  <a:lnTo>
                    <a:pt x="1060789" y="753442"/>
                  </a:lnTo>
                  <a:lnTo>
                    <a:pt x="1582472" y="1500202"/>
                  </a:lnTo>
                  <a:cubicBezTo>
                    <a:pt x="1596166" y="1519804"/>
                    <a:pt x="1591376" y="1546796"/>
                    <a:pt x="1571774" y="1560490"/>
                  </a:cubicBezTo>
                  <a:lnTo>
                    <a:pt x="1429805" y="1659669"/>
                  </a:lnTo>
                  <a:cubicBezTo>
                    <a:pt x="1410202" y="1673363"/>
                    <a:pt x="1383211" y="1668573"/>
                    <a:pt x="1369517" y="1648971"/>
                  </a:cubicBezTo>
                  <a:lnTo>
                    <a:pt x="1046834" y="1187069"/>
                  </a:lnTo>
                  <a:lnTo>
                    <a:pt x="1046834" y="1713908"/>
                  </a:lnTo>
                  <a:lnTo>
                    <a:pt x="1046834" y="1832245"/>
                  </a:lnTo>
                  <a:lnTo>
                    <a:pt x="1046834" y="2624843"/>
                  </a:lnTo>
                  <a:cubicBezTo>
                    <a:pt x="1046834" y="2648755"/>
                    <a:pt x="1027450" y="2668139"/>
                    <a:pt x="1003538" y="2668139"/>
                  </a:cubicBezTo>
                  <a:lnTo>
                    <a:pt x="830357" y="2668139"/>
                  </a:lnTo>
                  <a:cubicBezTo>
                    <a:pt x="806445" y="2668139"/>
                    <a:pt x="787061" y="2648755"/>
                    <a:pt x="787061" y="2624843"/>
                  </a:cubicBezTo>
                  <a:lnTo>
                    <a:pt x="787061" y="1940775"/>
                  </a:lnTo>
                  <a:lnTo>
                    <a:pt x="655443" y="1940775"/>
                  </a:lnTo>
                  <a:lnTo>
                    <a:pt x="655443" y="2624843"/>
                  </a:lnTo>
                  <a:cubicBezTo>
                    <a:pt x="655443" y="2648755"/>
                    <a:pt x="636059" y="2668139"/>
                    <a:pt x="612147" y="2668139"/>
                  </a:cubicBezTo>
                  <a:lnTo>
                    <a:pt x="438966" y="2668139"/>
                  </a:lnTo>
                  <a:cubicBezTo>
                    <a:pt x="415054" y="2668139"/>
                    <a:pt x="395670" y="2648755"/>
                    <a:pt x="395670" y="2624843"/>
                  </a:cubicBezTo>
                  <a:lnTo>
                    <a:pt x="395670" y="1832245"/>
                  </a:lnTo>
                  <a:lnTo>
                    <a:pt x="395670" y="1713908"/>
                  </a:lnTo>
                  <a:lnTo>
                    <a:pt x="395670" y="1329499"/>
                  </a:lnTo>
                  <a:lnTo>
                    <a:pt x="233765" y="1629191"/>
                  </a:lnTo>
                  <a:cubicBezTo>
                    <a:pt x="222399" y="1650229"/>
                    <a:pt x="196131" y="1658070"/>
                    <a:pt x="175093" y="1646704"/>
                  </a:cubicBezTo>
                  <a:lnTo>
                    <a:pt x="22725" y="1564389"/>
                  </a:lnTo>
                  <a:cubicBezTo>
                    <a:pt x="1687" y="1553024"/>
                    <a:pt x="-6154" y="1526756"/>
                    <a:pt x="5212" y="1505718"/>
                  </a:cubicBezTo>
                  <a:lnTo>
                    <a:pt x="395670" y="782967"/>
                  </a:lnTo>
                  <a:lnTo>
                    <a:pt x="395670" y="781615"/>
                  </a:lnTo>
                  <a:cubicBezTo>
                    <a:pt x="395670" y="721676"/>
                    <a:pt x="444261" y="673085"/>
                    <a:pt x="504200" y="673085"/>
                  </a:cubicBezTo>
                  <a:lnTo>
                    <a:pt x="595147" y="673085"/>
                  </a:lnTo>
                  <a:lnTo>
                    <a:pt x="595147" y="582835"/>
                  </a:lnTo>
                  <a:lnTo>
                    <a:pt x="579378" y="577941"/>
                  </a:lnTo>
                  <a:cubicBezTo>
                    <a:pt x="471421" y="532278"/>
                    <a:pt x="395670" y="425380"/>
                    <a:pt x="395670" y="300789"/>
                  </a:cubicBezTo>
                  <a:cubicBezTo>
                    <a:pt x="395670" y="134668"/>
                    <a:pt x="530338" y="0"/>
                    <a:pt x="696459" y="0"/>
                  </a:cubicBezTo>
                  <a:close/>
                </a:path>
              </a:pathLst>
            </a:custGeom>
            <a:solidFill>
              <a:schemeClr val="accent5"/>
            </a:solidFill>
            <a:ln>
              <a:solidFill>
                <a:schemeClr val="tx1"/>
              </a:solidFill>
            </a:ln>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73" name="Freeform 72"/>
            <p:cNvSpPr/>
            <p:nvPr/>
          </p:nvSpPr>
          <p:spPr>
            <a:xfrm>
              <a:off x="5160001" y="2900226"/>
              <a:ext cx="445914" cy="748146"/>
            </a:xfrm>
            <a:custGeom>
              <a:avLst/>
              <a:gdLst>
                <a:gd name="connsiteX0" fmla="*/ 696459 w 1590278"/>
                <a:gd name="connsiteY0" fmla="*/ 0 h 2668139"/>
                <a:gd name="connsiteX1" fmla="*/ 997248 w 1590278"/>
                <a:gd name="connsiteY1" fmla="*/ 300789 h 2668139"/>
                <a:gd name="connsiteX2" fmla="*/ 813540 w 1590278"/>
                <a:gd name="connsiteY2" fmla="*/ 577941 h 2668139"/>
                <a:gd name="connsiteX3" fmla="*/ 797770 w 1590278"/>
                <a:gd name="connsiteY3" fmla="*/ 582836 h 2668139"/>
                <a:gd name="connsiteX4" fmla="*/ 797770 w 1590278"/>
                <a:gd name="connsiteY4" fmla="*/ 673085 h 2668139"/>
                <a:gd name="connsiteX5" fmla="*/ 938304 w 1590278"/>
                <a:gd name="connsiteY5" fmla="*/ 673085 h 2668139"/>
                <a:gd name="connsiteX6" fmla="*/ 1015046 w 1590278"/>
                <a:gd name="connsiteY6" fmla="*/ 704873 h 2668139"/>
                <a:gd name="connsiteX7" fmla="*/ 1037967 w 1590278"/>
                <a:gd name="connsiteY7" fmla="*/ 738868 h 2668139"/>
                <a:gd name="connsiteX8" fmla="*/ 1060789 w 1590278"/>
                <a:gd name="connsiteY8" fmla="*/ 753442 h 2668139"/>
                <a:gd name="connsiteX9" fmla="*/ 1582472 w 1590278"/>
                <a:gd name="connsiteY9" fmla="*/ 1500202 h 2668139"/>
                <a:gd name="connsiteX10" fmla="*/ 1571774 w 1590278"/>
                <a:gd name="connsiteY10" fmla="*/ 1560490 h 2668139"/>
                <a:gd name="connsiteX11" fmla="*/ 1429805 w 1590278"/>
                <a:gd name="connsiteY11" fmla="*/ 1659669 h 2668139"/>
                <a:gd name="connsiteX12" fmla="*/ 1369517 w 1590278"/>
                <a:gd name="connsiteY12" fmla="*/ 1648971 h 2668139"/>
                <a:gd name="connsiteX13" fmla="*/ 1046834 w 1590278"/>
                <a:gd name="connsiteY13" fmla="*/ 1187069 h 2668139"/>
                <a:gd name="connsiteX14" fmla="*/ 1046834 w 1590278"/>
                <a:gd name="connsiteY14" fmla="*/ 1713908 h 2668139"/>
                <a:gd name="connsiteX15" fmla="*/ 1046834 w 1590278"/>
                <a:gd name="connsiteY15" fmla="*/ 1832245 h 2668139"/>
                <a:gd name="connsiteX16" fmla="*/ 1046834 w 1590278"/>
                <a:gd name="connsiteY16" fmla="*/ 2624843 h 2668139"/>
                <a:gd name="connsiteX17" fmla="*/ 1003538 w 1590278"/>
                <a:gd name="connsiteY17" fmla="*/ 2668139 h 2668139"/>
                <a:gd name="connsiteX18" fmla="*/ 830357 w 1590278"/>
                <a:gd name="connsiteY18" fmla="*/ 2668139 h 2668139"/>
                <a:gd name="connsiteX19" fmla="*/ 787061 w 1590278"/>
                <a:gd name="connsiteY19" fmla="*/ 2624843 h 2668139"/>
                <a:gd name="connsiteX20" fmla="*/ 787061 w 1590278"/>
                <a:gd name="connsiteY20" fmla="*/ 1940775 h 2668139"/>
                <a:gd name="connsiteX21" fmla="*/ 655443 w 1590278"/>
                <a:gd name="connsiteY21" fmla="*/ 1940775 h 2668139"/>
                <a:gd name="connsiteX22" fmla="*/ 655443 w 1590278"/>
                <a:gd name="connsiteY22" fmla="*/ 2624843 h 2668139"/>
                <a:gd name="connsiteX23" fmla="*/ 612147 w 1590278"/>
                <a:gd name="connsiteY23" fmla="*/ 2668139 h 2668139"/>
                <a:gd name="connsiteX24" fmla="*/ 438966 w 1590278"/>
                <a:gd name="connsiteY24" fmla="*/ 2668139 h 2668139"/>
                <a:gd name="connsiteX25" fmla="*/ 395670 w 1590278"/>
                <a:gd name="connsiteY25" fmla="*/ 2624843 h 2668139"/>
                <a:gd name="connsiteX26" fmla="*/ 395670 w 1590278"/>
                <a:gd name="connsiteY26" fmla="*/ 1832245 h 2668139"/>
                <a:gd name="connsiteX27" fmla="*/ 395670 w 1590278"/>
                <a:gd name="connsiteY27" fmla="*/ 1713908 h 2668139"/>
                <a:gd name="connsiteX28" fmla="*/ 395670 w 1590278"/>
                <a:gd name="connsiteY28" fmla="*/ 1329499 h 2668139"/>
                <a:gd name="connsiteX29" fmla="*/ 233765 w 1590278"/>
                <a:gd name="connsiteY29" fmla="*/ 1629191 h 2668139"/>
                <a:gd name="connsiteX30" fmla="*/ 175093 w 1590278"/>
                <a:gd name="connsiteY30" fmla="*/ 1646704 h 2668139"/>
                <a:gd name="connsiteX31" fmla="*/ 22725 w 1590278"/>
                <a:gd name="connsiteY31" fmla="*/ 1564389 h 2668139"/>
                <a:gd name="connsiteX32" fmla="*/ 5212 w 1590278"/>
                <a:gd name="connsiteY32" fmla="*/ 1505718 h 2668139"/>
                <a:gd name="connsiteX33" fmla="*/ 395670 w 1590278"/>
                <a:gd name="connsiteY33" fmla="*/ 782967 h 2668139"/>
                <a:gd name="connsiteX34" fmla="*/ 395670 w 1590278"/>
                <a:gd name="connsiteY34" fmla="*/ 781615 h 2668139"/>
                <a:gd name="connsiteX35" fmla="*/ 504200 w 1590278"/>
                <a:gd name="connsiteY35" fmla="*/ 673085 h 2668139"/>
                <a:gd name="connsiteX36" fmla="*/ 595147 w 1590278"/>
                <a:gd name="connsiteY36" fmla="*/ 673085 h 2668139"/>
                <a:gd name="connsiteX37" fmla="*/ 595147 w 1590278"/>
                <a:gd name="connsiteY37" fmla="*/ 582835 h 2668139"/>
                <a:gd name="connsiteX38" fmla="*/ 579378 w 1590278"/>
                <a:gd name="connsiteY38" fmla="*/ 577941 h 2668139"/>
                <a:gd name="connsiteX39" fmla="*/ 395670 w 1590278"/>
                <a:gd name="connsiteY39" fmla="*/ 300789 h 2668139"/>
                <a:gd name="connsiteX40" fmla="*/ 696459 w 1590278"/>
                <a:gd name="connsiteY40" fmla="*/ 0 h 2668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590278" h="2668139">
                  <a:moveTo>
                    <a:pt x="696459" y="0"/>
                  </a:moveTo>
                  <a:cubicBezTo>
                    <a:pt x="862580" y="0"/>
                    <a:pt x="997248" y="134668"/>
                    <a:pt x="997248" y="300789"/>
                  </a:cubicBezTo>
                  <a:cubicBezTo>
                    <a:pt x="997248" y="425380"/>
                    <a:pt x="921498" y="532278"/>
                    <a:pt x="813540" y="577941"/>
                  </a:cubicBezTo>
                  <a:lnTo>
                    <a:pt x="797770" y="582836"/>
                  </a:lnTo>
                  <a:lnTo>
                    <a:pt x="797770" y="673085"/>
                  </a:lnTo>
                  <a:lnTo>
                    <a:pt x="938304" y="673085"/>
                  </a:lnTo>
                  <a:cubicBezTo>
                    <a:pt x="968274" y="673085"/>
                    <a:pt x="995406" y="685233"/>
                    <a:pt x="1015046" y="704873"/>
                  </a:cubicBezTo>
                  <a:lnTo>
                    <a:pt x="1037967" y="738868"/>
                  </a:lnTo>
                  <a:lnTo>
                    <a:pt x="1060789" y="753442"/>
                  </a:lnTo>
                  <a:lnTo>
                    <a:pt x="1582472" y="1500202"/>
                  </a:lnTo>
                  <a:cubicBezTo>
                    <a:pt x="1596166" y="1519804"/>
                    <a:pt x="1591376" y="1546796"/>
                    <a:pt x="1571774" y="1560490"/>
                  </a:cubicBezTo>
                  <a:lnTo>
                    <a:pt x="1429805" y="1659669"/>
                  </a:lnTo>
                  <a:cubicBezTo>
                    <a:pt x="1410202" y="1673363"/>
                    <a:pt x="1383211" y="1668573"/>
                    <a:pt x="1369517" y="1648971"/>
                  </a:cubicBezTo>
                  <a:lnTo>
                    <a:pt x="1046834" y="1187069"/>
                  </a:lnTo>
                  <a:lnTo>
                    <a:pt x="1046834" y="1713908"/>
                  </a:lnTo>
                  <a:lnTo>
                    <a:pt x="1046834" y="1832245"/>
                  </a:lnTo>
                  <a:lnTo>
                    <a:pt x="1046834" y="2624843"/>
                  </a:lnTo>
                  <a:cubicBezTo>
                    <a:pt x="1046834" y="2648755"/>
                    <a:pt x="1027450" y="2668139"/>
                    <a:pt x="1003538" y="2668139"/>
                  </a:cubicBezTo>
                  <a:lnTo>
                    <a:pt x="830357" y="2668139"/>
                  </a:lnTo>
                  <a:cubicBezTo>
                    <a:pt x="806445" y="2668139"/>
                    <a:pt x="787061" y="2648755"/>
                    <a:pt x="787061" y="2624843"/>
                  </a:cubicBezTo>
                  <a:lnTo>
                    <a:pt x="787061" y="1940775"/>
                  </a:lnTo>
                  <a:lnTo>
                    <a:pt x="655443" y="1940775"/>
                  </a:lnTo>
                  <a:lnTo>
                    <a:pt x="655443" y="2624843"/>
                  </a:lnTo>
                  <a:cubicBezTo>
                    <a:pt x="655443" y="2648755"/>
                    <a:pt x="636059" y="2668139"/>
                    <a:pt x="612147" y="2668139"/>
                  </a:cubicBezTo>
                  <a:lnTo>
                    <a:pt x="438966" y="2668139"/>
                  </a:lnTo>
                  <a:cubicBezTo>
                    <a:pt x="415054" y="2668139"/>
                    <a:pt x="395670" y="2648755"/>
                    <a:pt x="395670" y="2624843"/>
                  </a:cubicBezTo>
                  <a:lnTo>
                    <a:pt x="395670" y="1832245"/>
                  </a:lnTo>
                  <a:lnTo>
                    <a:pt x="395670" y="1713908"/>
                  </a:lnTo>
                  <a:lnTo>
                    <a:pt x="395670" y="1329499"/>
                  </a:lnTo>
                  <a:lnTo>
                    <a:pt x="233765" y="1629191"/>
                  </a:lnTo>
                  <a:cubicBezTo>
                    <a:pt x="222399" y="1650229"/>
                    <a:pt x="196131" y="1658070"/>
                    <a:pt x="175093" y="1646704"/>
                  </a:cubicBezTo>
                  <a:lnTo>
                    <a:pt x="22725" y="1564389"/>
                  </a:lnTo>
                  <a:cubicBezTo>
                    <a:pt x="1687" y="1553024"/>
                    <a:pt x="-6154" y="1526756"/>
                    <a:pt x="5212" y="1505718"/>
                  </a:cubicBezTo>
                  <a:lnTo>
                    <a:pt x="395670" y="782967"/>
                  </a:lnTo>
                  <a:lnTo>
                    <a:pt x="395670" y="781615"/>
                  </a:lnTo>
                  <a:cubicBezTo>
                    <a:pt x="395670" y="721676"/>
                    <a:pt x="444261" y="673085"/>
                    <a:pt x="504200" y="673085"/>
                  </a:cubicBezTo>
                  <a:lnTo>
                    <a:pt x="595147" y="673085"/>
                  </a:lnTo>
                  <a:lnTo>
                    <a:pt x="595147" y="582835"/>
                  </a:lnTo>
                  <a:lnTo>
                    <a:pt x="579378" y="577941"/>
                  </a:lnTo>
                  <a:cubicBezTo>
                    <a:pt x="471421" y="532278"/>
                    <a:pt x="395670" y="425380"/>
                    <a:pt x="395670" y="300789"/>
                  </a:cubicBezTo>
                  <a:cubicBezTo>
                    <a:pt x="395670" y="134668"/>
                    <a:pt x="530338" y="0"/>
                    <a:pt x="696459" y="0"/>
                  </a:cubicBezTo>
                  <a:close/>
                </a:path>
              </a:pathLst>
            </a:custGeom>
            <a:solidFill>
              <a:srgbClr val="7030A0"/>
            </a:solidFill>
            <a:ln>
              <a:solidFill>
                <a:schemeClr val="tx1"/>
              </a:solidFill>
            </a:ln>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74" name="Freeform 73"/>
            <p:cNvSpPr/>
            <p:nvPr/>
          </p:nvSpPr>
          <p:spPr>
            <a:xfrm>
              <a:off x="5665692" y="2900226"/>
              <a:ext cx="445914" cy="748146"/>
            </a:xfrm>
            <a:custGeom>
              <a:avLst/>
              <a:gdLst>
                <a:gd name="connsiteX0" fmla="*/ 696459 w 1590278"/>
                <a:gd name="connsiteY0" fmla="*/ 0 h 2668139"/>
                <a:gd name="connsiteX1" fmla="*/ 997248 w 1590278"/>
                <a:gd name="connsiteY1" fmla="*/ 300789 h 2668139"/>
                <a:gd name="connsiteX2" fmla="*/ 813540 w 1590278"/>
                <a:gd name="connsiteY2" fmla="*/ 577941 h 2668139"/>
                <a:gd name="connsiteX3" fmla="*/ 797770 w 1590278"/>
                <a:gd name="connsiteY3" fmla="*/ 582836 h 2668139"/>
                <a:gd name="connsiteX4" fmla="*/ 797770 w 1590278"/>
                <a:gd name="connsiteY4" fmla="*/ 673085 h 2668139"/>
                <a:gd name="connsiteX5" fmla="*/ 938304 w 1590278"/>
                <a:gd name="connsiteY5" fmla="*/ 673085 h 2668139"/>
                <a:gd name="connsiteX6" fmla="*/ 1015046 w 1590278"/>
                <a:gd name="connsiteY6" fmla="*/ 704873 h 2668139"/>
                <a:gd name="connsiteX7" fmla="*/ 1037967 w 1590278"/>
                <a:gd name="connsiteY7" fmla="*/ 738868 h 2668139"/>
                <a:gd name="connsiteX8" fmla="*/ 1060789 w 1590278"/>
                <a:gd name="connsiteY8" fmla="*/ 753442 h 2668139"/>
                <a:gd name="connsiteX9" fmla="*/ 1582472 w 1590278"/>
                <a:gd name="connsiteY9" fmla="*/ 1500202 h 2668139"/>
                <a:gd name="connsiteX10" fmla="*/ 1571774 w 1590278"/>
                <a:gd name="connsiteY10" fmla="*/ 1560490 h 2668139"/>
                <a:gd name="connsiteX11" fmla="*/ 1429805 w 1590278"/>
                <a:gd name="connsiteY11" fmla="*/ 1659669 h 2668139"/>
                <a:gd name="connsiteX12" fmla="*/ 1369517 w 1590278"/>
                <a:gd name="connsiteY12" fmla="*/ 1648971 h 2668139"/>
                <a:gd name="connsiteX13" fmla="*/ 1046834 w 1590278"/>
                <a:gd name="connsiteY13" fmla="*/ 1187069 h 2668139"/>
                <a:gd name="connsiteX14" fmla="*/ 1046834 w 1590278"/>
                <a:gd name="connsiteY14" fmla="*/ 1713908 h 2668139"/>
                <a:gd name="connsiteX15" fmla="*/ 1046834 w 1590278"/>
                <a:gd name="connsiteY15" fmla="*/ 1832245 h 2668139"/>
                <a:gd name="connsiteX16" fmla="*/ 1046834 w 1590278"/>
                <a:gd name="connsiteY16" fmla="*/ 2624843 h 2668139"/>
                <a:gd name="connsiteX17" fmla="*/ 1003538 w 1590278"/>
                <a:gd name="connsiteY17" fmla="*/ 2668139 h 2668139"/>
                <a:gd name="connsiteX18" fmla="*/ 830357 w 1590278"/>
                <a:gd name="connsiteY18" fmla="*/ 2668139 h 2668139"/>
                <a:gd name="connsiteX19" fmla="*/ 787061 w 1590278"/>
                <a:gd name="connsiteY19" fmla="*/ 2624843 h 2668139"/>
                <a:gd name="connsiteX20" fmla="*/ 787061 w 1590278"/>
                <a:gd name="connsiteY20" fmla="*/ 1940775 h 2668139"/>
                <a:gd name="connsiteX21" fmla="*/ 655443 w 1590278"/>
                <a:gd name="connsiteY21" fmla="*/ 1940775 h 2668139"/>
                <a:gd name="connsiteX22" fmla="*/ 655443 w 1590278"/>
                <a:gd name="connsiteY22" fmla="*/ 2624843 h 2668139"/>
                <a:gd name="connsiteX23" fmla="*/ 612147 w 1590278"/>
                <a:gd name="connsiteY23" fmla="*/ 2668139 h 2668139"/>
                <a:gd name="connsiteX24" fmla="*/ 438966 w 1590278"/>
                <a:gd name="connsiteY24" fmla="*/ 2668139 h 2668139"/>
                <a:gd name="connsiteX25" fmla="*/ 395670 w 1590278"/>
                <a:gd name="connsiteY25" fmla="*/ 2624843 h 2668139"/>
                <a:gd name="connsiteX26" fmla="*/ 395670 w 1590278"/>
                <a:gd name="connsiteY26" fmla="*/ 1832245 h 2668139"/>
                <a:gd name="connsiteX27" fmla="*/ 395670 w 1590278"/>
                <a:gd name="connsiteY27" fmla="*/ 1713908 h 2668139"/>
                <a:gd name="connsiteX28" fmla="*/ 395670 w 1590278"/>
                <a:gd name="connsiteY28" fmla="*/ 1329499 h 2668139"/>
                <a:gd name="connsiteX29" fmla="*/ 233765 w 1590278"/>
                <a:gd name="connsiteY29" fmla="*/ 1629191 h 2668139"/>
                <a:gd name="connsiteX30" fmla="*/ 175093 w 1590278"/>
                <a:gd name="connsiteY30" fmla="*/ 1646704 h 2668139"/>
                <a:gd name="connsiteX31" fmla="*/ 22725 w 1590278"/>
                <a:gd name="connsiteY31" fmla="*/ 1564389 h 2668139"/>
                <a:gd name="connsiteX32" fmla="*/ 5212 w 1590278"/>
                <a:gd name="connsiteY32" fmla="*/ 1505718 h 2668139"/>
                <a:gd name="connsiteX33" fmla="*/ 395670 w 1590278"/>
                <a:gd name="connsiteY33" fmla="*/ 782967 h 2668139"/>
                <a:gd name="connsiteX34" fmla="*/ 395670 w 1590278"/>
                <a:gd name="connsiteY34" fmla="*/ 781615 h 2668139"/>
                <a:gd name="connsiteX35" fmla="*/ 504200 w 1590278"/>
                <a:gd name="connsiteY35" fmla="*/ 673085 h 2668139"/>
                <a:gd name="connsiteX36" fmla="*/ 595147 w 1590278"/>
                <a:gd name="connsiteY36" fmla="*/ 673085 h 2668139"/>
                <a:gd name="connsiteX37" fmla="*/ 595147 w 1590278"/>
                <a:gd name="connsiteY37" fmla="*/ 582835 h 2668139"/>
                <a:gd name="connsiteX38" fmla="*/ 579378 w 1590278"/>
                <a:gd name="connsiteY38" fmla="*/ 577941 h 2668139"/>
                <a:gd name="connsiteX39" fmla="*/ 395670 w 1590278"/>
                <a:gd name="connsiteY39" fmla="*/ 300789 h 2668139"/>
                <a:gd name="connsiteX40" fmla="*/ 696459 w 1590278"/>
                <a:gd name="connsiteY40" fmla="*/ 0 h 2668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590278" h="2668139">
                  <a:moveTo>
                    <a:pt x="696459" y="0"/>
                  </a:moveTo>
                  <a:cubicBezTo>
                    <a:pt x="862580" y="0"/>
                    <a:pt x="997248" y="134668"/>
                    <a:pt x="997248" y="300789"/>
                  </a:cubicBezTo>
                  <a:cubicBezTo>
                    <a:pt x="997248" y="425380"/>
                    <a:pt x="921498" y="532278"/>
                    <a:pt x="813540" y="577941"/>
                  </a:cubicBezTo>
                  <a:lnTo>
                    <a:pt x="797770" y="582836"/>
                  </a:lnTo>
                  <a:lnTo>
                    <a:pt x="797770" y="673085"/>
                  </a:lnTo>
                  <a:lnTo>
                    <a:pt x="938304" y="673085"/>
                  </a:lnTo>
                  <a:cubicBezTo>
                    <a:pt x="968274" y="673085"/>
                    <a:pt x="995406" y="685233"/>
                    <a:pt x="1015046" y="704873"/>
                  </a:cubicBezTo>
                  <a:lnTo>
                    <a:pt x="1037967" y="738868"/>
                  </a:lnTo>
                  <a:lnTo>
                    <a:pt x="1060789" y="753442"/>
                  </a:lnTo>
                  <a:lnTo>
                    <a:pt x="1582472" y="1500202"/>
                  </a:lnTo>
                  <a:cubicBezTo>
                    <a:pt x="1596166" y="1519804"/>
                    <a:pt x="1591376" y="1546796"/>
                    <a:pt x="1571774" y="1560490"/>
                  </a:cubicBezTo>
                  <a:lnTo>
                    <a:pt x="1429805" y="1659669"/>
                  </a:lnTo>
                  <a:cubicBezTo>
                    <a:pt x="1410202" y="1673363"/>
                    <a:pt x="1383211" y="1668573"/>
                    <a:pt x="1369517" y="1648971"/>
                  </a:cubicBezTo>
                  <a:lnTo>
                    <a:pt x="1046834" y="1187069"/>
                  </a:lnTo>
                  <a:lnTo>
                    <a:pt x="1046834" y="1713908"/>
                  </a:lnTo>
                  <a:lnTo>
                    <a:pt x="1046834" y="1832245"/>
                  </a:lnTo>
                  <a:lnTo>
                    <a:pt x="1046834" y="2624843"/>
                  </a:lnTo>
                  <a:cubicBezTo>
                    <a:pt x="1046834" y="2648755"/>
                    <a:pt x="1027450" y="2668139"/>
                    <a:pt x="1003538" y="2668139"/>
                  </a:cubicBezTo>
                  <a:lnTo>
                    <a:pt x="830357" y="2668139"/>
                  </a:lnTo>
                  <a:cubicBezTo>
                    <a:pt x="806445" y="2668139"/>
                    <a:pt x="787061" y="2648755"/>
                    <a:pt x="787061" y="2624843"/>
                  </a:cubicBezTo>
                  <a:lnTo>
                    <a:pt x="787061" y="1940775"/>
                  </a:lnTo>
                  <a:lnTo>
                    <a:pt x="655443" y="1940775"/>
                  </a:lnTo>
                  <a:lnTo>
                    <a:pt x="655443" y="2624843"/>
                  </a:lnTo>
                  <a:cubicBezTo>
                    <a:pt x="655443" y="2648755"/>
                    <a:pt x="636059" y="2668139"/>
                    <a:pt x="612147" y="2668139"/>
                  </a:cubicBezTo>
                  <a:lnTo>
                    <a:pt x="438966" y="2668139"/>
                  </a:lnTo>
                  <a:cubicBezTo>
                    <a:pt x="415054" y="2668139"/>
                    <a:pt x="395670" y="2648755"/>
                    <a:pt x="395670" y="2624843"/>
                  </a:cubicBezTo>
                  <a:lnTo>
                    <a:pt x="395670" y="1832245"/>
                  </a:lnTo>
                  <a:lnTo>
                    <a:pt x="395670" y="1713908"/>
                  </a:lnTo>
                  <a:lnTo>
                    <a:pt x="395670" y="1329499"/>
                  </a:lnTo>
                  <a:lnTo>
                    <a:pt x="233765" y="1629191"/>
                  </a:lnTo>
                  <a:cubicBezTo>
                    <a:pt x="222399" y="1650229"/>
                    <a:pt x="196131" y="1658070"/>
                    <a:pt x="175093" y="1646704"/>
                  </a:cubicBezTo>
                  <a:lnTo>
                    <a:pt x="22725" y="1564389"/>
                  </a:lnTo>
                  <a:cubicBezTo>
                    <a:pt x="1687" y="1553024"/>
                    <a:pt x="-6154" y="1526756"/>
                    <a:pt x="5212" y="1505718"/>
                  </a:cubicBezTo>
                  <a:lnTo>
                    <a:pt x="395670" y="782967"/>
                  </a:lnTo>
                  <a:lnTo>
                    <a:pt x="395670" y="781615"/>
                  </a:lnTo>
                  <a:cubicBezTo>
                    <a:pt x="395670" y="721676"/>
                    <a:pt x="444261" y="673085"/>
                    <a:pt x="504200" y="673085"/>
                  </a:cubicBezTo>
                  <a:lnTo>
                    <a:pt x="595147" y="673085"/>
                  </a:lnTo>
                  <a:lnTo>
                    <a:pt x="595147" y="582835"/>
                  </a:lnTo>
                  <a:lnTo>
                    <a:pt x="579378" y="577941"/>
                  </a:lnTo>
                  <a:cubicBezTo>
                    <a:pt x="471421" y="532278"/>
                    <a:pt x="395670" y="425380"/>
                    <a:pt x="395670" y="300789"/>
                  </a:cubicBezTo>
                  <a:cubicBezTo>
                    <a:pt x="395670" y="134668"/>
                    <a:pt x="530338" y="0"/>
                    <a:pt x="696459" y="0"/>
                  </a:cubicBezTo>
                  <a:close/>
                </a:path>
              </a:pathLst>
            </a:custGeom>
            <a:solidFill>
              <a:schemeClr val="accent6"/>
            </a:solidFill>
            <a:ln>
              <a:solidFill>
                <a:schemeClr val="tx1"/>
              </a:solidFill>
            </a:ln>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75" name="Freeform 74"/>
            <p:cNvSpPr/>
            <p:nvPr/>
          </p:nvSpPr>
          <p:spPr>
            <a:xfrm>
              <a:off x="6171383" y="2900226"/>
              <a:ext cx="445914" cy="748146"/>
            </a:xfrm>
            <a:custGeom>
              <a:avLst/>
              <a:gdLst>
                <a:gd name="connsiteX0" fmla="*/ 696459 w 1590278"/>
                <a:gd name="connsiteY0" fmla="*/ 0 h 2668139"/>
                <a:gd name="connsiteX1" fmla="*/ 997248 w 1590278"/>
                <a:gd name="connsiteY1" fmla="*/ 300789 h 2668139"/>
                <a:gd name="connsiteX2" fmla="*/ 813540 w 1590278"/>
                <a:gd name="connsiteY2" fmla="*/ 577941 h 2668139"/>
                <a:gd name="connsiteX3" fmla="*/ 797770 w 1590278"/>
                <a:gd name="connsiteY3" fmla="*/ 582836 h 2668139"/>
                <a:gd name="connsiteX4" fmla="*/ 797770 w 1590278"/>
                <a:gd name="connsiteY4" fmla="*/ 673085 h 2668139"/>
                <a:gd name="connsiteX5" fmla="*/ 938304 w 1590278"/>
                <a:gd name="connsiteY5" fmla="*/ 673085 h 2668139"/>
                <a:gd name="connsiteX6" fmla="*/ 1015046 w 1590278"/>
                <a:gd name="connsiteY6" fmla="*/ 704873 h 2668139"/>
                <a:gd name="connsiteX7" fmla="*/ 1037967 w 1590278"/>
                <a:gd name="connsiteY7" fmla="*/ 738868 h 2668139"/>
                <a:gd name="connsiteX8" fmla="*/ 1060789 w 1590278"/>
                <a:gd name="connsiteY8" fmla="*/ 753442 h 2668139"/>
                <a:gd name="connsiteX9" fmla="*/ 1582472 w 1590278"/>
                <a:gd name="connsiteY9" fmla="*/ 1500202 h 2668139"/>
                <a:gd name="connsiteX10" fmla="*/ 1571774 w 1590278"/>
                <a:gd name="connsiteY10" fmla="*/ 1560490 h 2668139"/>
                <a:gd name="connsiteX11" fmla="*/ 1429805 w 1590278"/>
                <a:gd name="connsiteY11" fmla="*/ 1659669 h 2668139"/>
                <a:gd name="connsiteX12" fmla="*/ 1369517 w 1590278"/>
                <a:gd name="connsiteY12" fmla="*/ 1648971 h 2668139"/>
                <a:gd name="connsiteX13" fmla="*/ 1046834 w 1590278"/>
                <a:gd name="connsiteY13" fmla="*/ 1187069 h 2668139"/>
                <a:gd name="connsiteX14" fmla="*/ 1046834 w 1590278"/>
                <a:gd name="connsiteY14" fmla="*/ 1713908 h 2668139"/>
                <a:gd name="connsiteX15" fmla="*/ 1046834 w 1590278"/>
                <a:gd name="connsiteY15" fmla="*/ 1832245 h 2668139"/>
                <a:gd name="connsiteX16" fmla="*/ 1046834 w 1590278"/>
                <a:gd name="connsiteY16" fmla="*/ 2624843 h 2668139"/>
                <a:gd name="connsiteX17" fmla="*/ 1003538 w 1590278"/>
                <a:gd name="connsiteY17" fmla="*/ 2668139 h 2668139"/>
                <a:gd name="connsiteX18" fmla="*/ 830357 w 1590278"/>
                <a:gd name="connsiteY18" fmla="*/ 2668139 h 2668139"/>
                <a:gd name="connsiteX19" fmla="*/ 787061 w 1590278"/>
                <a:gd name="connsiteY19" fmla="*/ 2624843 h 2668139"/>
                <a:gd name="connsiteX20" fmla="*/ 787061 w 1590278"/>
                <a:gd name="connsiteY20" fmla="*/ 1940775 h 2668139"/>
                <a:gd name="connsiteX21" fmla="*/ 655443 w 1590278"/>
                <a:gd name="connsiteY21" fmla="*/ 1940775 h 2668139"/>
                <a:gd name="connsiteX22" fmla="*/ 655443 w 1590278"/>
                <a:gd name="connsiteY22" fmla="*/ 2624843 h 2668139"/>
                <a:gd name="connsiteX23" fmla="*/ 612147 w 1590278"/>
                <a:gd name="connsiteY23" fmla="*/ 2668139 h 2668139"/>
                <a:gd name="connsiteX24" fmla="*/ 438966 w 1590278"/>
                <a:gd name="connsiteY24" fmla="*/ 2668139 h 2668139"/>
                <a:gd name="connsiteX25" fmla="*/ 395670 w 1590278"/>
                <a:gd name="connsiteY25" fmla="*/ 2624843 h 2668139"/>
                <a:gd name="connsiteX26" fmla="*/ 395670 w 1590278"/>
                <a:gd name="connsiteY26" fmla="*/ 1832245 h 2668139"/>
                <a:gd name="connsiteX27" fmla="*/ 395670 w 1590278"/>
                <a:gd name="connsiteY27" fmla="*/ 1713908 h 2668139"/>
                <a:gd name="connsiteX28" fmla="*/ 395670 w 1590278"/>
                <a:gd name="connsiteY28" fmla="*/ 1329499 h 2668139"/>
                <a:gd name="connsiteX29" fmla="*/ 233765 w 1590278"/>
                <a:gd name="connsiteY29" fmla="*/ 1629191 h 2668139"/>
                <a:gd name="connsiteX30" fmla="*/ 175093 w 1590278"/>
                <a:gd name="connsiteY30" fmla="*/ 1646704 h 2668139"/>
                <a:gd name="connsiteX31" fmla="*/ 22725 w 1590278"/>
                <a:gd name="connsiteY31" fmla="*/ 1564389 h 2668139"/>
                <a:gd name="connsiteX32" fmla="*/ 5212 w 1590278"/>
                <a:gd name="connsiteY32" fmla="*/ 1505718 h 2668139"/>
                <a:gd name="connsiteX33" fmla="*/ 395670 w 1590278"/>
                <a:gd name="connsiteY33" fmla="*/ 782967 h 2668139"/>
                <a:gd name="connsiteX34" fmla="*/ 395670 w 1590278"/>
                <a:gd name="connsiteY34" fmla="*/ 781615 h 2668139"/>
                <a:gd name="connsiteX35" fmla="*/ 504200 w 1590278"/>
                <a:gd name="connsiteY35" fmla="*/ 673085 h 2668139"/>
                <a:gd name="connsiteX36" fmla="*/ 595147 w 1590278"/>
                <a:gd name="connsiteY36" fmla="*/ 673085 h 2668139"/>
                <a:gd name="connsiteX37" fmla="*/ 595147 w 1590278"/>
                <a:gd name="connsiteY37" fmla="*/ 582835 h 2668139"/>
                <a:gd name="connsiteX38" fmla="*/ 579378 w 1590278"/>
                <a:gd name="connsiteY38" fmla="*/ 577941 h 2668139"/>
                <a:gd name="connsiteX39" fmla="*/ 395670 w 1590278"/>
                <a:gd name="connsiteY39" fmla="*/ 300789 h 2668139"/>
                <a:gd name="connsiteX40" fmla="*/ 696459 w 1590278"/>
                <a:gd name="connsiteY40" fmla="*/ 0 h 2668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590278" h="2668139">
                  <a:moveTo>
                    <a:pt x="696459" y="0"/>
                  </a:moveTo>
                  <a:cubicBezTo>
                    <a:pt x="862580" y="0"/>
                    <a:pt x="997248" y="134668"/>
                    <a:pt x="997248" y="300789"/>
                  </a:cubicBezTo>
                  <a:cubicBezTo>
                    <a:pt x="997248" y="425380"/>
                    <a:pt x="921498" y="532278"/>
                    <a:pt x="813540" y="577941"/>
                  </a:cubicBezTo>
                  <a:lnTo>
                    <a:pt x="797770" y="582836"/>
                  </a:lnTo>
                  <a:lnTo>
                    <a:pt x="797770" y="673085"/>
                  </a:lnTo>
                  <a:lnTo>
                    <a:pt x="938304" y="673085"/>
                  </a:lnTo>
                  <a:cubicBezTo>
                    <a:pt x="968274" y="673085"/>
                    <a:pt x="995406" y="685233"/>
                    <a:pt x="1015046" y="704873"/>
                  </a:cubicBezTo>
                  <a:lnTo>
                    <a:pt x="1037967" y="738868"/>
                  </a:lnTo>
                  <a:lnTo>
                    <a:pt x="1060789" y="753442"/>
                  </a:lnTo>
                  <a:lnTo>
                    <a:pt x="1582472" y="1500202"/>
                  </a:lnTo>
                  <a:cubicBezTo>
                    <a:pt x="1596166" y="1519804"/>
                    <a:pt x="1591376" y="1546796"/>
                    <a:pt x="1571774" y="1560490"/>
                  </a:cubicBezTo>
                  <a:lnTo>
                    <a:pt x="1429805" y="1659669"/>
                  </a:lnTo>
                  <a:cubicBezTo>
                    <a:pt x="1410202" y="1673363"/>
                    <a:pt x="1383211" y="1668573"/>
                    <a:pt x="1369517" y="1648971"/>
                  </a:cubicBezTo>
                  <a:lnTo>
                    <a:pt x="1046834" y="1187069"/>
                  </a:lnTo>
                  <a:lnTo>
                    <a:pt x="1046834" y="1713908"/>
                  </a:lnTo>
                  <a:lnTo>
                    <a:pt x="1046834" y="1832245"/>
                  </a:lnTo>
                  <a:lnTo>
                    <a:pt x="1046834" y="2624843"/>
                  </a:lnTo>
                  <a:cubicBezTo>
                    <a:pt x="1046834" y="2648755"/>
                    <a:pt x="1027450" y="2668139"/>
                    <a:pt x="1003538" y="2668139"/>
                  </a:cubicBezTo>
                  <a:lnTo>
                    <a:pt x="830357" y="2668139"/>
                  </a:lnTo>
                  <a:cubicBezTo>
                    <a:pt x="806445" y="2668139"/>
                    <a:pt x="787061" y="2648755"/>
                    <a:pt x="787061" y="2624843"/>
                  </a:cubicBezTo>
                  <a:lnTo>
                    <a:pt x="787061" y="1940775"/>
                  </a:lnTo>
                  <a:lnTo>
                    <a:pt x="655443" y="1940775"/>
                  </a:lnTo>
                  <a:lnTo>
                    <a:pt x="655443" y="2624843"/>
                  </a:lnTo>
                  <a:cubicBezTo>
                    <a:pt x="655443" y="2648755"/>
                    <a:pt x="636059" y="2668139"/>
                    <a:pt x="612147" y="2668139"/>
                  </a:cubicBezTo>
                  <a:lnTo>
                    <a:pt x="438966" y="2668139"/>
                  </a:lnTo>
                  <a:cubicBezTo>
                    <a:pt x="415054" y="2668139"/>
                    <a:pt x="395670" y="2648755"/>
                    <a:pt x="395670" y="2624843"/>
                  </a:cubicBezTo>
                  <a:lnTo>
                    <a:pt x="395670" y="1832245"/>
                  </a:lnTo>
                  <a:lnTo>
                    <a:pt x="395670" y="1713908"/>
                  </a:lnTo>
                  <a:lnTo>
                    <a:pt x="395670" y="1329499"/>
                  </a:lnTo>
                  <a:lnTo>
                    <a:pt x="233765" y="1629191"/>
                  </a:lnTo>
                  <a:cubicBezTo>
                    <a:pt x="222399" y="1650229"/>
                    <a:pt x="196131" y="1658070"/>
                    <a:pt x="175093" y="1646704"/>
                  </a:cubicBezTo>
                  <a:lnTo>
                    <a:pt x="22725" y="1564389"/>
                  </a:lnTo>
                  <a:cubicBezTo>
                    <a:pt x="1687" y="1553024"/>
                    <a:pt x="-6154" y="1526756"/>
                    <a:pt x="5212" y="1505718"/>
                  </a:cubicBezTo>
                  <a:lnTo>
                    <a:pt x="395670" y="782967"/>
                  </a:lnTo>
                  <a:lnTo>
                    <a:pt x="395670" y="781615"/>
                  </a:lnTo>
                  <a:cubicBezTo>
                    <a:pt x="395670" y="721676"/>
                    <a:pt x="444261" y="673085"/>
                    <a:pt x="504200" y="673085"/>
                  </a:cubicBezTo>
                  <a:lnTo>
                    <a:pt x="595147" y="673085"/>
                  </a:lnTo>
                  <a:lnTo>
                    <a:pt x="595147" y="582835"/>
                  </a:lnTo>
                  <a:lnTo>
                    <a:pt x="579378" y="577941"/>
                  </a:lnTo>
                  <a:cubicBezTo>
                    <a:pt x="471421" y="532278"/>
                    <a:pt x="395670" y="425380"/>
                    <a:pt x="395670" y="300789"/>
                  </a:cubicBezTo>
                  <a:cubicBezTo>
                    <a:pt x="395670" y="134668"/>
                    <a:pt x="530338" y="0"/>
                    <a:pt x="696459" y="0"/>
                  </a:cubicBezTo>
                  <a:close/>
                </a:path>
              </a:pathLst>
            </a:custGeom>
            <a:solidFill>
              <a:schemeClr val="accent5"/>
            </a:solidFill>
            <a:ln>
              <a:solidFill>
                <a:schemeClr val="tx1"/>
              </a:solidFill>
            </a:ln>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grpSp>
      <p:cxnSp>
        <p:nvCxnSpPr>
          <p:cNvPr id="77" name="Straight Arrow Connector 76"/>
          <p:cNvCxnSpPr/>
          <p:nvPr/>
        </p:nvCxnSpPr>
        <p:spPr>
          <a:xfrm>
            <a:off x="3398175" y="3456230"/>
            <a:ext cx="1263193" cy="217376"/>
          </a:xfrm>
          <a:prstGeom prst="straightConnector1">
            <a:avLst/>
          </a:prstGeom>
          <a:ln>
            <a:tailEnd type="triangle"/>
          </a:ln>
        </p:spPr>
        <p:style>
          <a:lnRef idx="1">
            <a:schemeClr val="accent1"/>
          </a:lnRef>
          <a:fillRef idx="0">
            <a:schemeClr val="accent1"/>
          </a:fillRef>
          <a:effectRef idx="1">
            <a:schemeClr val="accent1"/>
          </a:effectRef>
          <a:fontRef idx="minor">
            <a:schemeClr val="tx1"/>
          </a:fontRef>
        </p:style>
      </p:cxnSp>
      <p:cxnSp>
        <p:nvCxnSpPr>
          <p:cNvPr id="79" name="Straight Arrow Connector 78"/>
          <p:cNvCxnSpPr/>
          <p:nvPr/>
        </p:nvCxnSpPr>
        <p:spPr>
          <a:xfrm>
            <a:off x="3150544" y="3802661"/>
            <a:ext cx="1491920" cy="912345"/>
          </a:xfrm>
          <a:prstGeom prst="straightConnector1">
            <a:avLst/>
          </a:prstGeom>
          <a:ln>
            <a:tailEnd type="triangle"/>
          </a:ln>
        </p:spPr>
        <p:style>
          <a:lnRef idx="1">
            <a:schemeClr val="accent1"/>
          </a:lnRef>
          <a:fillRef idx="0">
            <a:schemeClr val="accent1"/>
          </a:fillRef>
          <a:effectRef idx="1">
            <a:schemeClr val="accent1"/>
          </a:effectRef>
          <a:fontRef idx="minor">
            <a:schemeClr val="tx1"/>
          </a:fontRef>
        </p:style>
      </p:cxnSp>
      <p:cxnSp>
        <p:nvCxnSpPr>
          <p:cNvPr id="80" name="Straight Arrow Connector 79"/>
          <p:cNvCxnSpPr/>
          <p:nvPr/>
        </p:nvCxnSpPr>
        <p:spPr>
          <a:xfrm>
            <a:off x="2826675" y="3938155"/>
            <a:ext cx="1815789" cy="1737347"/>
          </a:xfrm>
          <a:prstGeom prst="straightConnector1">
            <a:avLst/>
          </a:prstGeom>
          <a:ln>
            <a:tailEnd type="triangle"/>
          </a:ln>
        </p:spPr>
        <p:style>
          <a:lnRef idx="1">
            <a:schemeClr val="accent1"/>
          </a:lnRef>
          <a:fillRef idx="0">
            <a:schemeClr val="accent1"/>
          </a:fillRef>
          <a:effectRef idx="1">
            <a:schemeClr val="accent1"/>
          </a:effectRef>
          <a:fontRef idx="minor">
            <a:schemeClr val="tx1"/>
          </a:fontRef>
        </p:style>
      </p:cxnSp>
      <p:sp>
        <p:nvSpPr>
          <p:cNvPr id="15" name="TextBox 14"/>
          <p:cNvSpPr txBox="1"/>
          <p:nvPr/>
        </p:nvSpPr>
        <p:spPr>
          <a:xfrm>
            <a:off x="4682407" y="2819127"/>
            <a:ext cx="2246128" cy="369332"/>
          </a:xfrm>
          <a:prstGeom prst="rect">
            <a:avLst/>
          </a:prstGeom>
        </p:spPr>
        <p:txBody>
          <a:bodyPr wrap="none" rtlCol="0">
            <a:spAutoFit/>
          </a:bodyPr>
          <a:lstStyle/>
          <a:p>
            <a:r>
              <a:rPr lang="en-US"/>
              <a:t>Bootstrap Samples</a:t>
            </a:r>
          </a:p>
        </p:txBody>
      </p:sp>
      <p:sp>
        <p:nvSpPr>
          <p:cNvPr id="96" name="TextBox 95"/>
          <p:cNvSpPr txBox="1"/>
          <p:nvPr/>
        </p:nvSpPr>
        <p:spPr>
          <a:xfrm rot="1862333">
            <a:off x="2542979" y="3901807"/>
            <a:ext cx="2780761" cy="707886"/>
          </a:xfrm>
          <a:prstGeom prst="rect">
            <a:avLst/>
          </a:prstGeom>
        </p:spPr>
        <p:txBody>
          <a:bodyPr wrap="square" rtlCol="0">
            <a:spAutoFit/>
          </a:bodyPr>
          <a:lstStyle/>
          <a:p>
            <a:pPr algn="ctr"/>
            <a:r>
              <a:rPr lang="en-US" sz="2000" dirty="0"/>
              <a:t>Sample </a:t>
            </a:r>
            <a:r>
              <a:rPr lang="en-US" sz="2000" b="1" dirty="0"/>
              <a:t>with</a:t>
            </a:r>
            <a:br>
              <a:rPr lang="en-US" sz="2000" b="1" dirty="0"/>
            </a:br>
            <a:r>
              <a:rPr lang="en-US" sz="2000" b="1" dirty="0"/>
              <a:t>replacement</a:t>
            </a:r>
          </a:p>
        </p:txBody>
      </p:sp>
      <p:pic>
        <p:nvPicPr>
          <p:cNvPr id="36" name="Picture 35"/>
          <p:cNvPicPr>
            <a:picLocks noChangeAspect="1"/>
          </p:cNvPicPr>
          <p:nvPr/>
        </p:nvPicPr>
        <p:blipFill>
          <a:blip r:embed="rId3"/>
          <a:stretch>
            <a:fillRect/>
          </a:stretch>
        </p:blipFill>
        <p:spPr>
          <a:xfrm>
            <a:off x="7264700" y="3285821"/>
            <a:ext cx="1752600" cy="533400"/>
          </a:xfrm>
          <a:prstGeom prst="rect">
            <a:avLst/>
          </a:prstGeom>
        </p:spPr>
      </p:pic>
      <p:pic>
        <p:nvPicPr>
          <p:cNvPr id="37" name="Picture 36"/>
          <p:cNvPicPr>
            <a:picLocks noChangeAspect="1"/>
          </p:cNvPicPr>
          <p:nvPr/>
        </p:nvPicPr>
        <p:blipFill>
          <a:blip r:embed="rId4"/>
          <a:stretch>
            <a:fillRect/>
          </a:stretch>
        </p:blipFill>
        <p:spPr>
          <a:xfrm>
            <a:off x="7264342" y="4448306"/>
            <a:ext cx="1752600" cy="533400"/>
          </a:xfrm>
          <a:prstGeom prst="rect">
            <a:avLst/>
          </a:prstGeom>
        </p:spPr>
      </p:pic>
      <p:pic>
        <p:nvPicPr>
          <p:cNvPr id="38" name="Picture 37"/>
          <p:cNvPicPr>
            <a:picLocks noChangeAspect="1"/>
          </p:cNvPicPr>
          <p:nvPr/>
        </p:nvPicPr>
        <p:blipFill>
          <a:blip r:embed="rId5"/>
          <a:stretch>
            <a:fillRect/>
          </a:stretch>
        </p:blipFill>
        <p:spPr>
          <a:xfrm>
            <a:off x="7264342" y="5719743"/>
            <a:ext cx="1765300" cy="533400"/>
          </a:xfrm>
          <a:prstGeom prst="rect">
            <a:avLst/>
          </a:prstGeom>
        </p:spPr>
      </p:pic>
      <p:sp>
        <p:nvSpPr>
          <p:cNvPr id="39" name="Right Arrow 38"/>
          <p:cNvSpPr/>
          <p:nvPr/>
        </p:nvSpPr>
        <p:spPr>
          <a:xfrm>
            <a:off x="6918981" y="3407048"/>
            <a:ext cx="228600" cy="29094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0" name="Right Arrow 39"/>
          <p:cNvSpPr/>
          <p:nvPr/>
        </p:nvSpPr>
        <p:spPr>
          <a:xfrm>
            <a:off x="6918981" y="4587029"/>
            <a:ext cx="228600" cy="29094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1" name="Right Arrow 40"/>
          <p:cNvSpPr/>
          <p:nvPr/>
        </p:nvSpPr>
        <p:spPr>
          <a:xfrm>
            <a:off x="6918981" y="5836665"/>
            <a:ext cx="228600" cy="29094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46" name="Content Placeholder 6" descr="mean_hist1000v2.pdf"/>
          <p:cNvPicPr>
            <a:picLocks noChangeAspect="1"/>
          </p:cNvPicPr>
          <p:nvPr/>
        </p:nvPicPr>
        <p:blipFill>
          <a:blip r:embed="rId6" cstate="screen">
            <a:extLst>
              <a:ext uri="{28A0092B-C50C-407E-A947-70E740481C1C}">
                <a14:useLocalDpi xmlns:a14="http://schemas.microsoft.com/office/drawing/2010/main"/>
              </a:ext>
            </a:extLst>
          </a:blip>
          <a:srcRect t="-11074" b="-11074"/>
          <a:stretch>
            <a:fillRect/>
          </a:stretch>
        </p:blipFill>
        <p:spPr>
          <a:xfrm>
            <a:off x="9495019" y="3529579"/>
            <a:ext cx="2996308" cy="2516202"/>
          </a:xfrm>
          <a:prstGeom prst="rect">
            <a:avLst/>
          </a:prstGeom>
        </p:spPr>
      </p:pic>
      <p:sp>
        <p:nvSpPr>
          <p:cNvPr id="47" name="Freeform 46"/>
          <p:cNvSpPr/>
          <p:nvPr/>
        </p:nvSpPr>
        <p:spPr>
          <a:xfrm>
            <a:off x="10609053" y="4236266"/>
            <a:ext cx="807453" cy="1336842"/>
          </a:xfrm>
          <a:custGeom>
            <a:avLst/>
            <a:gdLst>
              <a:gd name="connsiteX0" fmla="*/ 21390 w 807453"/>
              <a:gd name="connsiteY0" fmla="*/ 1336842 h 1336842"/>
              <a:gd name="connsiteX1" fmla="*/ 0 w 807453"/>
              <a:gd name="connsiteY1" fmla="*/ 807453 h 1336842"/>
              <a:gd name="connsiteX2" fmla="*/ 96253 w 807453"/>
              <a:gd name="connsiteY2" fmla="*/ 593558 h 1336842"/>
              <a:gd name="connsiteX3" fmla="*/ 213895 w 807453"/>
              <a:gd name="connsiteY3" fmla="*/ 256674 h 1336842"/>
              <a:gd name="connsiteX4" fmla="*/ 320842 w 807453"/>
              <a:gd name="connsiteY4" fmla="*/ 58821 h 1336842"/>
              <a:gd name="connsiteX5" fmla="*/ 422442 w 807453"/>
              <a:gd name="connsiteY5" fmla="*/ 0 h 1336842"/>
              <a:gd name="connsiteX6" fmla="*/ 497306 w 807453"/>
              <a:gd name="connsiteY6" fmla="*/ 37432 h 1336842"/>
              <a:gd name="connsiteX7" fmla="*/ 561474 w 807453"/>
              <a:gd name="connsiteY7" fmla="*/ 187158 h 1336842"/>
              <a:gd name="connsiteX8" fmla="*/ 689811 w 807453"/>
              <a:gd name="connsiteY8" fmla="*/ 524042 h 1336842"/>
              <a:gd name="connsiteX9" fmla="*/ 802106 w 807453"/>
              <a:gd name="connsiteY9" fmla="*/ 871621 h 1336842"/>
              <a:gd name="connsiteX10" fmla="*/ 807453 w 807453"/>
              <a:gd name="connsiteY10" fmla="*/ 1315453 h 1336842"/>
              <a:gd name="connsiteX11" fmla="*/ 21390 w 807453"/>
              <a:gd name="connsiteY11" fmla="*/ 1336842 h 1336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07453" h="1336842">
                <a:moveTo>
                  <a:pt x="21390" y="1336842"/>
                </a:moveTo>
                <a:lnTo>
                  <a:pt x="0" y="807453"/>
                </a:lnTo>
                <a:lnTo>
                  <a:pt x="96253" y="593558"/>
                </a:lnTo>
                <a:lnTo>
                  <a:pt x="213895" y="256674"/>
                </a:lnTo>
                <a:lnTo>
                  <a:pt x="320842" y="58821"/>
                </a:lnTo>
                <a:lnTo>
                  <a:pt x="422442" y="0"/>
                </a:lnTo>
                <a:lnTo>
                  <a:pt x="497306" y="37432"/>
                </a:lnTo>
                <a:lnTo>
                  <a:pt x="561474" y="187158"/>
                </a:lnTo>
                <a:lnTo>
                  <a:pt x="689811" y="524042"/>
                </a:lnTo>
                <a:lnTo>
                  <a:pt x="802106" y="871621"/>
                </a:lnTo>
                <a:cubicBezTo>
                  <a:pt x="803888" y="1019565"/>
                  <a:pt x="805671" y="1167509"/>
                  <a:pt x="807453" y="1315453"/>
                </a:cubicBezTo>
                <a:lnTo>
                  <a:pt x="21390" y="1336842"/>
                </a:lnTo>
                <a:close/>
              </a:path>
            </a:pathLst>
          </a:custGeom>
          <a:solidFill>
            <a:schemeClr val="accent4">
              <a:alpha val="59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48" name="TextBox 47"/>
          <p:cNvSpPr txBox="1"/>
          <p:nvPr/>
        </p:nvSpPr>
        <p:spPr>
          <a:xfrm>
            <a:off x="10245696" y="5678812"/>
            <a:ext cx="1532792" cy="646331"/>
          </a:xfrm>
          <a:prstGeom prst="rect">
            <a:avLst/>
          </a:prstGeom>
        </p:spPr>
        <p:txBody>
          <a:bodyPr wrap="none" rtlCol="0">
            <a:spAutoFit/>
          </a:bodyPr>
          <a:lstStyle/>
          <a:p>
            <a:pPr algn="ctr"/>
            <a:r>
              <a:rPr lang="en-US" dirty="0"/>
              <a:t>Confidence</a:t>
            </a:r>
          </a:p>
          <a:p>
            <a:pPr algn="ctr"/>
            <a:r>
              <a:rPr lang="en-US" dirty="0"/>
              <a:t>Interval</a:t>
            </a:r>
          </a:p>
        </p:txBody>
      </p:sp>
      <p:sp>
        <p:nvSpPr>
          <p:cNvPr id="49" name="TextBox 48"/>
          <p:cNvSpPr txBox="1"/>
          <p:nvPr/>
        </p:nvSpPr>
        <p:spPr>
          <a:xfrm>
            <a:off x="9748479" y="2956887"/>
            <a:ext cx="2446020" cy="1015663"/>
          </a:xfrm>
          <a:prstGeom prst="rect">
            <a:avLst/>
          </a:prstGeom>
        </p:spPr>
        <p:txBody>
          <a:bodyPr wrap="square" rtlCol="0">
            <a:spAutoFit/>
          </a:bodyPr>
          <a:lstStyle/>
          <a:p>
            <a:r>
              <a:rPr lang="en-US" sz="2000" dirty="0"/>
              <a:t>Variability in my </a:t>
            </a:r>
            <a:r>
              <a:rPr lang="en-US" sz="2000"/>
              <a:t>estimation procedure.</a:t>
            </a:r>
          </a:p>
        </p:txBody>
      </p:sp>
      <p:sp>
        <p:nvSpPr>
          <p:cNvPr id="42" name="Right Arrow 41"/>
          <p:cNvSpPr/>
          <p:nvPr/>
        </p:nvSpPr>
        <p:spPr>
          <a:xfrm rot="1206679">
            <a:off x="9273098" y="3697993"/>
            <a:ext cx="228600" cy="29094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3" name="Right Arrow 42"/>
          <p:cNvSpPr/>
          <p:nvPr/>
        </p:nvSpPr>
        <p:spPr>
          <a:xfrm>
            <a:off x="9303601" y="4686154"/>
            <a:ext cx="228600" cy="29094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4" name="Right Arrow 43"/>
          <p:cNvSpPr/>
          <p:nvPr/>
        </p:nvSpPr>
        <p:spPr>
          <a:xfrm rot="19115598">
            <a:off x="9363704" y="5658472"/>
            <a:ext cx="228600" cy="29094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331882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6" descr="mean_hist1000v2.pdf"/>
          <p:cNvPicPr>
            <a:picLocks noChangeAspect="1"/>
          </p:cNvPicPr>
          <p:nvPr/>
        </p:nvPicPr>
        <p:blipFill>
          <a:blip r:embed="rId2" cstate="screen">
            <a:extLst>
              <a:ext uri="{28A0092B-C50C-407E-A947-70E740481C1C}">
                <a14:useLocalDpi xmlns:a14="http://schemas.microsoft.com/office/drawing/2010/main"/>
              </a:ext>
            </a:extLst>
          </a:blip>
          <a:srcRect t="-11074" b="-11074"/>
          <a:stretch>
            <a:fillRect/>
          </a:stretch>
        </p:blipFill>
        <p:spPr>
          <a:xfrm>
            <a:off x="3782290" y="152401"/>
            <a:ext cx="8628190" cy="7245674"/>
          </a:xfrm>
          <a:prstGeom prst="rect">
            <a:avLst/>
          </a:prstGeom>
        </p:spPr>
      </p:pic>
      <p:sp>
        <p:nvSpPr>
          <p:cNvPr id="2" name="Title 1"/>
          <p:cNvSpPr>
            <a:spLocks noGrp="1"/>
          </p:cNvSpPr>
          <p:nvPr>
            <p:ph type="title"/>
          </p:nvPr>
        </p:nvSpPr>
        <p:spPr/>
        <p:txBody>
          <a:bodyPr/>
          <a:lstStyle/>
          <a:p>
            <a:r>
              <a:rPr lang="en-US" dirty="0"/>
              <a:t>Boot Strap Confidence Interval</a:t>
            </a:r>
          </a:p>
        </p:txBody>
      </p:sp>
      <p:sp>
        <p:nvSpPr>
          <p:cNvPr id="3" name="Content Placeholder 2"/>
          <p:cNvSpPr>
            <a:spLocks noGrp="1"/>
          </p:cNvSpPr>
          <p:nvPr>
            <p:ph idx="1"/>
          </p:nvPr>
        </p:nvSpPr>
        <p:spPr>
          <a:xfrm>
            <a:off x="502941" y="2183563"/>
            <a:ext cx="3911743" cy="3411604"/>
          </a:xfrm>
          <a:solidFill>
            <a:schemeClr val="bg1">
              <a:alpha val="76000"/>
            </a:schemeClr>
          </a:solidFill>
        </p:spPr>
        <p:txBody>
          <a:bodyPr/>
          <a:lstStyle/>
          <a:p>
            <a:r>
              <a:rPr lang="en-US" dirty="0"/>
              <a:t>Construct a 95% confidence interval by taking the 2.5% and (100 - 2.5)% quantiles</a:t>
            </a:r>
          </a:p>
          <a:p>
            <a:pPr marL="14287" indent="0">
              <a:buNone/>
            </a:pPr>
            <a:endParaRPr lang="en-US" dirty="0"/>
          </a:p>
        </p:txBody>
      </p:sp>
      <p:sp>
        <p:nvSpPr>
          <p:cNvPr id="10" name="Left-Right Arrow 9"/>
          <p:cNvSpPr/>
          <p:nvPr/>
        </p:nvSpPr>
        <p:spPr>
          <a:xfrm>
            <a:off x="6330833" y="5690156"/>
            <a:ext cx="3509588" cy="227727"/>
          </a:xfrm>
          <a:prstGeom prst="leftRightArrow">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a:p>
        </p:txBody>
      </p:sp>
      <p:grpSp>
        <p:nvGrpSpPr>
          <p:cNvPr id="15" name="Group 14"/>
          <p:cNvGrpSpPr/>
          <p:nvPr/>
        </p:nvGrpSpPr>
        <p:grpSpPr>
          <a:xfrm>
            <a:off x="5178626" y="5387460"/>
            <a:ext cx="1263738" cy="902503"/>
            <a:chOff x="5178626" y="5387460"/>
            <a:chExt cx="1263738" cy="902503"/>
          </a:xfrm>
        </p:grpSpPr>
        <p:sp>
          <p:nvSpPr>
            <p:cNvPr id="5" name="Triangle 4"/>
            <p:cNvSpPr/>
            <p:nvPr/>
          </p:nvSpPr>
          <p:spPr>
            <a:xfrm>
              <a:off x="6120938" y="6012872"/>
              <a:ext cx="321426" cy="277091"/>
            </a:xfrm>
            <a:prstGeom prst="triangl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a:p>
          </p:txBody>
        </p:sp>
        <p:sp>
          <p:nvSpPr>
            <p:cNvPr id="6" name="Freeform 5"/>
            <p:cNvSpPr/>
            <p:nvPr/>
          </p:nvSpPr>
          <p:spPr>
            <a:xfrm>
              <a:off x="5178626" y="5548847"/>
              <a:ext cx="1092820" cy="450509"/>
            </a:xfrm>
            <a:custGeom>
              <a:avLst/>
              <a:gdLst>
                <a:gd name="connsiteX0" fmla="*/ 0 w 1092820"/>
                <a:gd name="connsiteY0" fmla="*/ 437128 h 450509"/>
                <a:gd name="connsiteX1" fmla="*/ 321155 w 1092820"/>
                <a:gd name="connsiteY1" fmla="*/ 428207 h 450509"/>
                <a:gd name="connsiteX2" fmla="*/ 682455 w 1092820"/>
                <a:gd name="connsiteY2" fmla="*/ 298853 h 450509"/>
                <a:gd name="connsiteX3" fmla="*/ 959005 w 1092820"/>
                <a:gd name="connsiteY3" fmla="*/ 111512 h 450509"/>
                <a:gd name="connsiteX4" fmla="*/ 1092820 w 1092820"/>
                <a:gd name="connsiteY4" fmla="*/ 0 h 450509"/>
                <a:gd name="connsiteX5" fmla="*/ 1092820 w 1092820"/>
                <a:gd name="connsiteY5" fmla="*/ 450509 h 450509"/>
                <a:gd name="connsiteX6" fmla="*/ 0 w 1092820"/>
                <a:gd name="connsiteY6" fmla="*/ 437128 h 450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2820" h="450509">
                  <a:moveTo>
                    <a:pt x="0" y="437128"/>
                  </a:moveTo>
                  <a:lnTo>
                    <a:pt x="321155" y="428207"/>
                  </a:lnTo>
                  <a:lnTo>
                    <a:pt x="682455" y="298853"/>
                  </a:lnTo>
                  <a:lnTo>
                    <a:pt x="959005" y="111512"/>
                  </a:lnTo>
                  <a:lnTo>
                    <a:pt x="1092820" y="0"/>
                  </a:lnTo>
                  <a:lnTo>
                    <a:pt x="1092820" y="450509"/>
                  </a:lnTo>
                  <a:lnTo>
                    <a:pt x="0" y="437128"/>
                  </a:lnTo>
                  <a:close/>
                </a:path>
              </a:pathLst>
            </a:custGeom>
            <a:solidFill>
              <a:schemeClr val="accent4">
                <a:alpha val="81000"/>
              </a:schemeClr>
            </a:solidFill>
            <a:ln>
              <a:solidFill>
                <a:schemeClr val="accent4"/>
              </a:solidFill>
            </a:ln>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11" name="TextBox 10"/>
            <p:cNvSpPr txBox="1"/>
            <p:nvPr/>
          </p:nvSpPr>
          <p:spPr>
            <a:xfrm>
              <a:off x="5178792" y="5387460"/>
              <a:ext cx="848309" cy="461665"/>
            </a:xfrm>
            <a:prstGeom prst="rect">
              <a:avLst/>
            </a:prstGeom>
          </p:spPr>
          <p:txBody>
            <a:bodyPr wrap="none" rtlCol="0">
              <a:spAutoFit/>
            </a:bodyPr>
            <a:lstStyle/>
            <a:p>
              <a:r>
                <a:rPr lang="en-US" sz="2400"/>
                <a:t>2.5%</a:t>
              </a:r>
            </a:p>
          </p:txBody>
        </p:sp>
      </p:grpSp>
      <p:grpSp>
        <p:nvGrpSpPr>
          <p:cNvPr id="14" name="Group 13"/>
          <p:cNvGrpSpPr/>
          <p:nvPr/>
        </p:nvGrpSpPr>
        <p:grpSpPr>
          <a:xfrm>
            <a:off x="9695888" y="5434687"/>
            <a:ext cx="1535466" cy="855275"/>
            <a:chOff x="9695888" y="5434687"/>
            <a:chExt cx="1535466" cy="855275"/>
          </a:xfrm>
        </p:grpSpPr>
        <p:sp>
          <p:nvSpPr>
            <p:cNvPr id="7" name="Triangle 6"/>
            <p:cNvSpPr/>
            <p:nvPr/>
          </p:nvSpPr>
          <p:spPr>
            <a:xfrm>
              <a:off x="9695888" y="6012871"/>
              <a:ext cx="321426" cy="277091"/>
            </a:xfrm>
            <a:prstGeom prst="triangl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a:p>
          </p:txBody>
        </p:sp>
        <p:sp>
          <p:nvSpPr>
            <p:cNvPr id="9" name="Freeform 8"/>
            <p:cNvSpPr/>
            <p:nvPr/>
          </p:nvSpPr>
          <p:spPr>
            <a:xfrm>
              <a:off x="9856601" y="5505319"/>
              <a:ext cx="1374753" cy="491884"/>
            </a:xfrm>
            <a:custGeom>
              <a:avLst/>
              <a:gdLst>
                <a:gd name="connsiteX0" fmla="*/ 1374753 w 1374753"/>
                <a:gd name="connsiteY0" fmla="*/ 485578 h 491884"/>
                <a:gd name="connsiteX1" fmla="*/ 1090974 w 1374753"/>
                <a:gd name="connsiteY1" fmla="*/ 479271 h 491884"/>
                <a:gd name="connsiteX2" fmla="*/ 750439 w 1374753"/>
                <a:gd name="connsiteY2" fmla="*/ 435128 h 491884"/>
                <a:gd name="connsiteX3" fmla="*/ 466660 w 1374753"/>
                <a:gd name="connsiteY3" fmla="*/ 416209 h 491884"/>
                <a:gd name="connsiteX4" fmla="*/ 283780 w 1374753"/>
                <a:gd name="connsiteY4" fmla="*/ 315310 h 491884"/>
                <a:gd name="connsiteX5" fmla="*/ 0 w 1374753"/>
                <a:gd name="connsiteY5" fmla="*/ 0 h 491884"/>
                <a:gd name="connsiteX6" fmla="*/ 0 w 1374753"/>
                <a:gd name="connsiteY6" fmla="*/ 491884 h 491884"/>
                <a:gd name="connsiteX7" fmla="*/ 1374753 w 1374753"/>
                <a:gd name="connsiteY7" fmla="*/ 485578 h 491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4753" h="491884">
                  <a:moveTo>
                    <a:pt x="1374753" y="485578"/>
                  </a:moveTo>
                  <a:lnTo>
                    <a:pt x="1090974" y="479271"/>
                  </a:lnTo>
                  <a:lnTo>
                    <a:pt x="750439" y="435128"/>
                  </a:lnTo>
                  <a:lnTo>
                    <a:pt x="466660" y="416209"/>
                  </a:lnTo>
                  <a:lnTo>
                    <a:pt x="283780" y="315310"/>
                  </a:lnTo>
                  <a:lnTo>
                    <a:pt x="0" y="0"/>
                  </a:lnTo>
                  <a:lnTo>
                    <a:pt x="0" y="491884"/>
                  </a:lnTo>
                  <a:lnTo>
                    <a:pt x="1374753" y="485578"/>
                  </a:lnTo>
                  <a:close/>
                </a:path>
              </a:pathLst>
            </a:custGeom>
            <a:solidFill>
              <a:schemeClr val="accent4">
                <a:alpha val="81000"/>
              </a:schemeClr>
            </a:solidFill>
            <a:ln>
              <a:solidFill>
                <a:schemeClr val="accent4"/>
              </a:solidFill>
            </a:ln>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12" name="TextBox 11"/>
            <p:cNvSpPr txBox="1"/>
            <p:nvPr/>
          </p:nvSpPr>
          <p:spPr>
            <a:xfrm>
              <a:off x="10130449" y="5434687"/>
              <a:ext cx="848309" cy="461665"/>
            </a:xfrm>
            <a:prstGeom prst="rect">
              <a:avLst/>
            </a:prstGeom>
          </p:spPr>
          <p:txBody>
            <a:bodyPr wrap="none" rtlCol="0">
              <a:spAutoFit/>
            </a:bodyPr>
            <a:lstStyle/>
            <a:p>
              <a:r>
                <a:rPr lang="en-US" sz="2400"/>
                <a:t>2.5%</a:t>
              </a:r>
            </a:p>
          </p:txBody>
        </p:sp>
      </p:grpSp>
      <p:sp>
        <p:nvSpPr>
          <p:cNvPr id="13" name="TextBox 12"/>
          <p:cNvSpPr txBox="1"/>
          <p:nvPr/>
        </p:nvSpPr>
        <p:spPr>
          <a:xfrm>
            <a:off x="7617728" y="4597385"/>
            <a:ext cx="957313" cy="584775"/>
          </a:xfrm>
          <a:prstGeom prst="rect">
            <a:avLst/>
          </a:prstGeom>
        </p:spPr>
        <p:txBody>
          <a:bodyPr wrap="none" rtlCol="0">
            <a:spAutoFit/>
          </a:bodyPr>
          <a:lstStyle/>
          <a:p>
            <a:r>
              <a:rPr lang="en-US" sz="3200"/>
              <a:t>95%</a:t>
            </a:r>
          </a:p>
        </p:txBody>
      </p:sp>
    </p:spTree>
    <p:extLst>
      <p:ext uri="{BB962C8B-B14F-4D97-AF65-F5344CB8AC3E}">
        <p14:creationId xmlns:p14="http://schemas.microsoft.com/office/powerpoint/2010/main" val="33814950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Core Idea</a:t>
            </a:r>
          </a:p>
        </p:txBody>
      </p:sp>
      <p:sp>
        <p:nvSpPr>
          <p:cNvPr id="3" name="Content Placeholder 2"/>
          <p:cNvSpPr>
            <a:spLocks noGrp="1"/>
          </p:cNvSpPr>
          <p:nvPr>
            <p:ph idx="1"/>
          </p:nvPr>
        </p:nvSpPr>
        <p:spPr/>
        <p:txBody>
          <a:bodyPr>
            <a:normAutofit/>
          </a:bodyPr>
          <a:lstStyle/>
          <a:p>
            <a:r>
              <a:rPr lang="en-US" dirty="0"/>
              <a:t>We generate bootstrap samples from the bootstrap population in a similar manner as the way the sample was generated from the population – </a:t>
            </a:r>
          </a:p>
          <a:p>
            <a:r>
              <a:rPr lang="en-US" dirty="0">
                <a:solidFill>
                  <a:srgbClr val="3366FF"/>
                </a:solidFill>
              </a:rPr>
              <a:t>To Do This We Need To Know the Chance Process That Generated Our Data </a:t>
            </a:r>
          </a:p>
          <a:p>
            <a:r>
              <a:rPr lang="en-US" dirty="0"/>
              <a:t>We compute the bootstrap statistic from the bootstrap sample, in the same way we compute the statistic from the sample</a:t>
            </a:r>
          </a:p>
          <a:p>
            <a:pPr marL="0" indent="0">
              <a:buNone/>
            </a:pPr>
            <a:endParaRPr lang="en-US" dirty="0"/>
          </a:p>
        </p:txBody>
      </p:sp>
    </p:spTree>
    <p:extLst>
      <p:ext uri="{BB962C8B-B14F-4D97-AF65-F5344CB8AC3E}">
        <p14:creationId xmlns:p14="http://schemas.microsoft.com/office/powerpoint/2010/main" val="173481707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Core Idea</a:t>
            </a:r>
          </a:p>
        </p:txBody>
      </p:sp>
      <p:sp>
        <p:nvSpPr>
          <p:cNvPr id="3" name="Content Placeholder 2"/>
          <p:cNvSpPr>
            <a:spLocks noGrp="1"/>
          </p:cNvSpPr>
          <p:nvPr>
            <p:ph idx="1"/>
          </p:nvPr>
        </p:nvSpPr>
        <p:spPr/>
        <p:txBody>
          <a:bodyPr/>
          <a:lstStyle/>
          <a:p>
            <a:pPr marL="0" indent="0">
              <a:buNone/>
            </a:pPr>
            <a:r>
              <a:rPr lang="en-US" dirty="0"/>
              <a:t>bootstrap sample relation to bootstrap population</a:t>
            </a:r>
          </a:p>
          <a:p>
            <a:pPr marL="0" indent="0">
              <a:buNone/>
            </a:pPr>
            <a:r>
              <a:rPr lang="en-US" dirty="0"/>
              <a:t>          ≈  sample relation to the population</a:t>
            </a:r>
          </a:p>
          <a:p>
            <a:pPr marL="0" indent="0">
              <a:buNone/>
            </a:pPr>
            <a:endParaRPr lang="en-US" dirty="0"/>
          </a:p>
          <a:p>
            <a:pPr marL="0" indent="0">
              <a:buNone/>
            </a:pPr>
            <a:r>
              <a:rPr lang="en-US" dirty="0"/>
              <a:t>bootstrap statistic’s distribution shape &amp; variability  </a:t>
            </a:r>
          </a:p>
          <a:p>
            <a:pPr marL="0" indent="0">
              <a:buNone/>
            </a:pPr>
            <a:r>
              <a:rPr lang="en-US" dirty="0"/>
              <a:t>      ≈ statistic’s distribution shape and variability </a:t>
            </a:r>
          </a:p>
        </p:txBody>
      </p:sp>
    </p:spTree>
    <p:extLst>
      <p:ext uri="{BB962C8B-B14F-4D97-AF65-F5344CB8AC3E}">
        <p14:creationId xmlns:p14="http://schemas.microsoft.com/office/powerpoint/2010/main" val="212855534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Bootstrapping the sample proportion</a:t>
            </a:r>
          </a:p>
        </p:txBody>
      </p:sp>
      <p:sp>
        <p:nvSpPr>
          <p:cNvPr id="3" name="Content Placeholder 2"/>
          <p:cNvSpPr>
            <a:spLocks noGrp="1"/>
          </p:cNvSpPr>
          <p:nvPr>
            <p:ph sz="half" idx="1"/>
          </p:nvPr>
        </p:nvSpPr>
        <p:spPr/>
        <p:txBody>
          <a:bodyPr>
            <a:normAutofit lnSpcReduction="10000"/>
          </a:bodyPr>
          <a:lstStyle/>
          <a:p>
            <a:pPr marL="457200" indent="-457200">
              <a:buFont typeface="Wingdings" charset="2"/>
              <a:buChar char="Ø"/>
            </a:pPr>
            <a:r>
              <a:rPr lang="en-US" dirty="0"/>
              <a:t>Use the sample as the bootstrap population</a:t>
            </a:r>
          </a:p>
          <a:p>
            <a:pPr marL="457200" indent="-457200">
              <a:buFont typeface="Wingdings" charset="2"/>
              <a:buChar char="Ø"/>
            </a:pPr>
            <a:r>
              <a:rPr lang="en-US" dirty="0"/>
              <a:t>Draw a sample of 100 with replacement from the bootstrap population</a:t>
            </a:r>
          </a:p>
          <a:p>
            <a:pPr marL="457200" indent="-457200">
              <a:buFont typeface="Wingdings" charset="2"/>
              <a:buChar char="Ø"/>
            </a:pPr>
            <a:r>
              <a:rPr lang="en-US" dirty="0"/>
              <a:t>Calculate the proportion of scores over 95</a:t>
            </a:r>
          </a:p>
          <a:p>
            <a:pPr marL="457200" indent="-457200">
              <a:buFont typeface="Wingdings" charset="2"/>
              <a:buChar char="Ø"/>
            </a:pPr>
            <a:r>
              <a:rPr lang="en-US" dirty="0"/>
              <a:t>Repeat steps 2 and 3 many times</a:t>
            </a:r>
          </a:p>
        </p:txBody>
      </p:sp>
      <p:pic>
        <p:nvPicPr>
          <p:cNvPr id="5" name="Content Placeholder 6" descr="bootstrap_hist_prop.pdf"/>
          <p:cNvPicPr>
            <a:picLocks noGrp="1" noChangeAspect="1"/>
          </p:cNvPicPr>
          <p:nvPr>
            <p:ph sz="half" idx="2"/>
          </p:nvPr>
        </p:nvPicPr>
        <p:blipFill>
          <a:blip r:embed="rId2">
            <a:extLst>
              <a:ext uri="{28A0092B-C50C-407E-A947-70E740481C1C}">
                <a14:useLocalDpi xmlns:a14="http://schemas.microsoft.com/office/drawing/2010/main" val="0"/>
              </a:ext>
            </a:extLst>
          </a:blip>
          <a:srcRect l="9061" r="9061"/>
          <a:stretch>
            <a:fillRect/>
          </a:stretch>
        </p:blipFill>
        <p:spPr/>
      </p:pic>
    </p:spTree>
    <p:extLst>
      <p:ext uri="{BB962C8B-B14F-4D97-AF65-F5344CB8AC3E}">
        <p14:creationId xmlns:p14="http://schemas.microsoft.com/office/powerpoint/2010/main" val="3792317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Bootstrap sample proportion</a:t>
            </a:r>
          </a:p>
        </p:txBody>
      </p:sp>
      <p:sp>
        <p:nvSpPr>
          <p:cNvPr id="3" name="Content Placeholder 2"/>
          <p:cNvSpPr>
            <a:spLocks noGrp="1"/>
          </p:cNvSpPr>
          <p:nvPr>
            <p:ph sz="half" idx="1"/>
          </p:nvPr>
        </p:nvSpPr>
        <p:spPr/>
        <p:txBody>
          <a:bodyPr>
            <a:normAutofit lnSpcReduction="10000"/>
          </a:bodyPr>
          <a:lstStyle/>
          <a:p>
            <a:r>
              <a:rPr lang="en-US" dirty="0"/>
              <a:t>Notice that our bootstrap proportions look roughly normal but there are funny gaps</a:t>
            </a:r>
          </a:p>
          <a:p>
            <a:r>
              <a:rPr lang="en-US" dirty="0"/>
              <a:t>The red dot is the true population proportion</a:t>
            </a:r>
          </a:p>
          <a:p>
            <a:r>
              <a:rPr lang="en-US" dirty="0"/>
              <a:t>The green interval is the inner 95% of the bootstrapped distribution (0.22, 0.40)</a:t>
            </a:r>
          </a:p>
        </p:txBody>
      </p:sp>
      <p:pic>
        <p:nvPicPr>
          <p:cNvPr id="7" name="Content Placeholder 6" descr="bootstrap_hist_prop.pdf"/>
          <p:cNvPicPr>
            <a:picLocks noGrp="1" noChangeAspect="1"/>
          </p:cNvPicPr>
          <p:nvPr>
            <p:ph sz="half" idx="2"/>
          </p:nvPr>
        </p:nvPicPr>
        <p:blipFill>
          <a:blip r:embed="rId2">
            <a:extLst>
              <a:ext uri="{28A0092B-C50C-407E-A947-70E740481C1C}">
                <a14:useLocalDpi xmlns:a14="http://schemas.microsoft.com/office/drawing/2010/main" val="0"/>
              </a:ext>
            </a:extLst>
          </a:blip>
          <a:srcRect l="9061" r="9061"/>
          <a:stretch>
            <a:fillRect/>
          </a:stretch>
        </p:blipFill>
        <p:spPr/>
      </p:pic>
    </p:spTree>
    <p:extLst>
      <p:ext uri="{BB962C8B-B14F-4D97-AF65-F5344CB8AC3E}">
        <p14:creationId xmlns:p14="http://schemas.microsoft.com/office/powerpoint/2010/main" val="27522933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Bootstrap Confidence Interval</a:t>
            </a:r>
          </a:p>
        </p:txBody>
      </p:sp>
      <p:sp>
        <p:nvSpPr>
          <p:cNvPr id="3" name="Content Placeholder 2"/>
          <p:cNvSpPr>
            <a:spLocks noGrp="1"/>
          </p:cNvSpPr>
          <p:nvPr>
            <p:ph sz="half" idx="1"/>
          </p:nvPr>
        </p:nvSpPr>
        <p:spPr/>
        <p:txBody>
          <a:bodyPr>
            <a:normAutofit lnSpcReduction="10000"/>
          </a:bodyPr>
          <a:lstStyle/>
          <a:p>
            <a:r>
              <a:rPr lang="en-US" dirty="0"/>
              <a:t>The green interval is the inner 95% of the bootstrapped distribution (0.22, 0.40)</a:t>
            </a:r>
          </a:p>
          <a:p>
            <a:r>
              <a:rPr lang="en-US" dirty="0"/>
              <a:t>It’s a confidence interval for the true proportion.</a:t>
            </a:r>
          </a:p>
          <a:p>
            <a:r>
              <a:rPr lang="en-US" dirty="0"/>
              <a:t>Notice that the true proportion is in the interval</a:t>
            </a:r>
          </a:p>
          <a:p>
            <a:r>
              <a:rPr lang="en-US" dirty="0"/>
              <a:t>Does this always happen?</a:t>
            </a:r>
          </a:p>
        </p:txBody>
      </p:sp>
      <p:pic>
        <p:nvPicPr>
          <p:cNvPr id="7" name="Content Placeholder 6" descr="bootstrap_hist_prop.pdf"/>
          <p:cNvPicPr>
            <a:picLocks noGrp="1" noChangeAspect="1"/>
          </p:cNvPicPr>
          <p:nvPr>
            <p:ph sz="half" idx="2"/>
          </p:nvPr>
        </p:nvPicPr>
        <p:blipFill>
          <a:blip r:embed="rId2">
            <a:extLst>
              <a:ext uri="{28A0092B-C50C-407E-A947-70E740481C1C}">
                <a14:useLocalDpi xmlns:a14="http://schemas.microsoft.com/office/drawing/2010/main" val="0"/>
              </a:ext>
            </a:extLst>
          </a:blip>
          <a:srcRect l="9061" r="9061"/>
          <a:stretch>
            <a:fillRect/>
          </a:stretch>
        </p:blipFill>
        <p:spPr/>
      </p:pic>
    </p:spTree>
    <p:extLst>
      <p:ext uri="{BB962C8B-B14F-4D97-AF65-F5344CB8AC3E}">
        <p14:creationId xmlns:p14="http://schemas.microsoft.com/office/powerpoint/2010/main" val="395200788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i="1" dirty="0"/>
              <a:t>Simulate</a:t>
            </a:r>
            <a:r>
              <a:rPr lang="en-US" dirty="0"/>
              <a:t> 100 </a:t>
            </a:r>
            <a:br>
              <a:rPr lang="en-US" dirty="0"/>
            </a:br>
            <a:r>
              <a:rPr lang="en-US" dirty="0"/>
              <a:t>Bootstrap Confidence</a:t>
            </a:r>
            <a:br>
              <a:rPr lang="en-US" dirty="0"/>
            </a:br>
            <a:r>
              <a:rPr lang="en-US" dirty="0"/>
              <a:t>Intervals </a:t>
            </a:r>
          </a:p>
        </p:txBody>
      </p:sp>
      <p:sp>
        <p:nvSpPr>
          <p:cNvPr id="3" name="Content Placeholder 2"/>
          <p:cNvSpPr>
            <a:spLocks noGrp="1"/>
          </p:cNvSpPr>
          <p:nvPr>
            <p:ph sz="half" idx="1"/>
          </p:nvPr>
        </p:nvSpPr>
        <p:spPr>
          <a:xfrm>
            <a:off x="656772" y="2019149"/>
            <a:ext cx="5181600" cy="4351339"/>
          </a:xfrm>
        </p:spPr>
        <p:txBody>
          <a:bodyPr>
            <a:normAutofit fontScale="92500" lnSpcReduction="20000"/>
          </a:bodyPr>
          <a:lstStyle/>
          <a:p>
            <a:pPr marL="514350" indent="-514350">
              <a:buFont typeface="+mj-lt"/>
              <a:buAutoNum type="arabicPeriod"/>
            </a:pPr>
            <a:r>
              <a:rPr lang="en-US" dirty="0"/>
              <a:t>Take a SRS of 100 from our population</a:t>
            </a:r>
          </a:p>
          <a:p>
            <a:pPr marL="514350" indent="-514350">
              <a:buFont typeface="+mj-lt"/>
              <a:buAutoNum type="arabicPeriod"/>
            </a:pPr>
            <a:r>
              <a:rPr lang="en-US" dirty="0"/>
              <a:t>Bootstrap 4000 sample proportions from this sample</a:t>
            </a:r>
          </a:p>
          <a:p>
            <a:pPr marL="514350" indent="-514350">
              <a:buFont typeface="+mj-lt"/>
              <a:buAutoNum type="arabicPeriod"/>
            </a:pPr>
            <a:r>
              <a:rPr lang="en-US" dirty="0"/>
              <a:t>Find the 95% of the bootstrap sampling distribution of the proportion</a:t>
            </a:r>
          </a:p>
          <a:p>
            <a:r>
              <a:rPr lang="en-US" dirty="0"/>
              <a:t>Repeat 100 times to get 100 95% confidence intervals</a:t>
            </a:r>
          </a:p>
        </p:txBody>
      </p:sp>
      <p:pic>
        <p:nvPicPr>
          <p:cNvPr id="5" name="Content Placeholder 4" descr="bootstrap_prop_ci.pdf"/>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t="12371" b="11750"/>
          <a:stretch/>
        </p:blipFill>
        <p:spPr>
          <a:xfrm>
            <a:off x="6019800" y="102961"/>
            <a:ext cx="5181600" cy="6851801"/>
          </a:xfrm>
        </p:spPr>
      </p:pic>
    </p:spTree>
    <p:extLst>
      <p:ext uri="{BB962C8B-B14F-4D97-AF65-F5344CB8AC3E}">
        <p14:creationId xmlns:p14="http://schemas.microsoft.com/office/powerpoint/2010/main" val="392408592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i="1" dirty="0"/>
              <a:t>Simulate</a:t>
            </a:r>
            <a:r>
              <a:rPr lang="en-US" dirty="0"/>
              <a:t> 100 </a:t>
            </a:r>
            <a:br>
              <a:rPr lang="en-US" dirty="0"/>
            </a:br>
            <a:r>
              <a:rPr lang="en-US" dirty="0"/>
              <a:t>95% Bootstrap </a:t>
            </a:r>
            <a:br>
              <a:rPr lang="en-US" dirty="0"/>
            </a:br>
            <a:r>
              <a:rPr lang="en-US" dirty="0"/>
              <a:t>Confidence Intervals </a:t>
            </a:r>
          </a:p>
        </p:txBody>
      </p:sp>
      <p:sp>
        <p:nvSpPr>
          <p:cNvPr id="3" name="Content Placeholder 2"/>
          <p:cNvSpPr>
            <a:spLocks noGrp="1"/>
          </p:cNvSpPr>
          <p:nvPr>
            <p:ph sz="half" idx="1"/>
          </p:nvPr>
        </p:nvSpPr>
        <p:spPr>
          <a:xfrm>
            <a:off x="656772" y="1892148"/>
            <a:ext cx="5181600" cy="4965852"/>
          </a:xfrm>
        </p:spPr>
        <p:txBody>
          <a:bodyPr>
            <a:normAutofit fontScale="92500" lnSpcReduction="20000"/>
          </a:bodyPr>
          <a:lstStyle/>
          <a:p>
            <a:r>
              <a:rPr lang="en-US" dirty="0"/>
              <a:t>If the bootstrap is a good procedure, we expect the interval to cover the true parameter 95% of the time.</a:t>
            </a:r>
          </a:p>
          <a:p>
            <a:r>
              <a:rPr lang="en-US" dirty="0"/>
              <a:t>With 100 intervals, we expect 95 to cover the true parameter (the population proportion).</a:t>
            </a:r>
          </a:p>
          <a:p>
            <a:r>
              <a:rPr lang="en-US" dirty="0"/>
              <a:t>In our example 94 cover it</a:t>
            </a:r>
          </a:p>
          <a:p>
            <a:r>
              <a:rPr lang="en-US" dirty="0"/>
              <a:t>These interval estimates are more informative than a simple point estimate. They give a sense of the accuracy of our estimator</a:t>
            </a:r>
          </a:p>
        </p:txBody>
      </p:sp>
      <p:pic>
        <p:nvPicPr>
          <p:cNvPr id="5" name="Content Placeholder 4" descr="bootstrap_prop_ci.pdf"/>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t="12371" b="11750"/>
          <a:stretch/>
        </p:blipFill>
        <p:spPr>
          <a:xfrm>
            <a:off x="6019800" y="102961"/>
            <a:ext cx="5181600" cy="6851801"/>
          </a:xfrm>
        </p:spPr>
      </p:pic>
    </p:spTree>
    <p:extLst>
      <p:ext uri="{BB962C8B-B14F-4D97-AF65-F5344CB8AC3E}">
        <p14:creationId xmlns:p14="http://schemas.microsoft.com/office/powerpoint/2010/main" val="32284055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i="1" dirty="0">
                <a:uFillTx/>
              </a:rPr>
              <a:t>Recap – Study the </a:t>
            </a:r>
            <a:r>
              <a:rPr lang="en-US" dirty="0"/>
              <a:t>Sampling Distribution of a Statistic</a:t>
            </a:r>
            <a:endParaRPr lang="en-US" i="1" dirty="0">
              <a:uFillTx/>
            </a:endParaRPr>
          </a:p>
        </p:txBody>
      </p:sp>
      <p:sp>
        <p:nvSpPr>
          <p:cNvPr id="4" name="Content Placeholder 3"/>
          <p:cNvSpPr>
            <a:spLocks noGrp="1"/>
          </p:cNvSpPr>
          <p:nvPr>
            <p:ph idx="1"/>
          </p:nvPr>
        </p:nvSpPr>
        <p:spPr>
          <a:xfrm>
            <a:off x="838200" y="2154238"/>
            <a:ext cx="10515600" cy="4351339"/>
          </a:xfrm>
        </p:spPr>
        <p:txBody>
          <a:bodyPr>
            <a:normAutofit/>
          </a:bodyPr>
          <a:lstStyle/>
          <a:p>
            <a:pPr marL="757237" indent="-742950">
              <a:buAutoNum type="arabicPeriod"/>
            </a:pPr>
            <a:r>
              <a:rPr lang="en-US" sz="4000" dirty="0">
                <a:solidFill>
                  <a:srgbClr val="FFFF00"/>
                </a:solidFill>
              </a:rPr>
              <a:t>Probability</a:t>
            </a:r>
            <a:r>
              <a:rPr lang="en-US" sz="4000" dirty="0"/>
              <a:t> Theory</a:t>
            </a:r>
          </a:p>
          <a:p>
            <a:pPr marL="757237" indent="-742950">
              <a:buAutoNum type="arabicPeriod"/>
            </a:pPr>
            <a:r>
              <a:rPr lang="en-US" sz="3600" dirty="0"/>
              <a:t>Simple </a:t>
            </a:r>
            <a:r>
              <a:rPr lang="en-US" sz="3600" dirty="0">
                <a:solidFill>
                  <a:srgbClr val="FFFF00"/>
                </a:solidFill>
              </a:rPr>
              <a:t>Monte Carlo Simulation</a:t>
            </a:r>
          </a:p>
          <a:p>
            <a:pPr marL="757237" indent="-742950">
              <a:buFont typeface="+mj-lt"/>
              <a:buAutoNum type="arabicPeriod"/>
            </a:pPr>
            <a:r>
              <a:rPr lang="en-US" sz="4400" dirty="0">
                <a:solidFill>
                  <a:srgbClr val="FFFF00"/>
                </a:solidFill>
              </a:rPr>
              <a:t>Bootstrap</a:t>
            </a:r>
            <a:r>
              <a:rPr lang="en-US" sz="4400" dirty="0"/>
              <a:t> our sample</a:t>
            </a:r>
          </a:p>
          <a:p>
            <a:pPr marL="14287" indent="0">
              <a:buNone/>
            </a:pPr>
            <a:endParaRPr lang="en-US" sz="4000" dirty="0"/>
          </a:p>
        </p:txBody>
      </p:sp>
    </p:spTree>
    <p:extLst>
      <p:ext uri="{BB962C8B-B14F-4D97-AF65-F5344CB8AC3E}">
        <p14:creationId xmlns:p14="http://schemas.microsoft.com/office/powerpoint/2010/main" val="11082112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i="1" dirty="0"/>
              <a:t>2. Monte Carlo Simulation</a:t>
            </a:r>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314402458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Simple Monte Carlo Simulation</a:t>
            </a:r>
          </a:p>
        </p:txBody>
      </p:sp>
      <p:sp>
        <p:nvSpPr>
          <p:cNvPr id="6" name="Content Placeholder 5"/>
          <p:cNvSpPr>
            <a:spLocks noGrp="1"/>
          </p:cNvSpPr>
          <p:nvPr>
            <p:ph idx="1"/>
          </p:nvPr>
        </p:nvSpPr>
        <p:spPr/>
        <p:txBody>
          <a:bodyPr>
            <a:normAutofit fontScale="92500" lnSpcReduction="20000"/>
          </a:bodyPr>
          <a:lstStyle/>
          <a:p>
            <a:pPr>
              <a:buFont typeface="+mj-lt"/>
              <a:buAutoNum type="arabicPeriod"/>
            </a:pPr>
            <a:r>
              <a:rPr lang="en-US" dirty="0"/>
              <a:t>Take a random sample of </a:t>
            </a:r>
            <a:r>
              <a:rPr lang="en-US" b="1" dirty="0"/>
              <a:t>n</a:t>
            </a:r>
            <a:r>
              <a:rPr lang="en-US" dirty="0"/>
              <a:t> from the population</a:t>
            </a:r>
          </a:p>
          <a:p>
            <a:pPr>
              <a:buFont typeface="+mj-lt"/>
              <a:buAutoNum type="arabicPeriod"/>
            </a:pPr>
            <a:r>
              <a:rPr lang="en-US" dirty="0"/>
              <a:t>Compute a </a:t>
            </a:r>
            <a:r>
              <a:rPr lang="en-US" b="1" dirty="0"/>
              <a:t>statistic </a:t>
            </a:r>
            <a:r>
              <a:rPr lang="en-US" dirty="0"/>
              <a:t>(parameter estimate) from the sample</a:t>
            </a:r>
          </a:p>
          <a:p>
            <a:pPr>
              <a:buFont typeface="+mj-lt"/>
              <a:buAutoNum type="arabicPeriod"/>
            </a:pPr>
            <a:r>
              <a:rPr lang="en-US" dirty="0"/>
              <a:t>Repeat </a:t>
            </a:r>
            <a:r>
              <a:rPr lang="en-US" b="1" dirty="0"/>
              <a:t>R</a:t>
            </a:r>
            <a:r>
              <a:rPr lang="en-US" dirty="0"/>
              <a:t> times to get </a:t>
            </a:r>
            <a:r>
              <a:rPr lang="en-US" b="1" dirty="0"/>
              <a:t>R </a:t>
            </a:r>
            <a:r>
              <a:rPr lang="en-US" dirty="0"/>
              <a:t>sample statistics (estimates)</a:t>
            </a:r>
          </a:p>
          <a:p>
            <a:endParaRPr lang="en-US" dirty="0"/>
          </a:p>
          <a:p>
            <a:pPr marL="14287" indent="0">
              <a:buNone/>
            </a:pPr>
            <a:r>
              <a:rPr lang="en-US" dirty="0" err="1"/>
              <a:t>pd.Series</a:t>
            </a:r>
            <a:r>
              <a:rPr lang="en-US" dirty="0"/>
              <a:t>([</a:t>
            </a:r>
          </a:p>
          <a:p>
            <a:pPr marL="14287" indent="0">
              <a:buNone/>
            </a:pPr>
            <a:r>
              <a:rPr lang="en-US" dirty="0"/>
              <a:t>    </a:t>
            </a:r>
            <a:r>
              <a:rPr lang="en-US" dirty="0" err="1"/>
              <a:t>population.sample</a:t>
            </a:r>
            <a:r>
              <a:rPr lang="en-US" dirty="0"/>
              <a:t>(</a:t>
            </a:r>
            <a:r>
              <a:rPr lang="en-US" b="1" dirty="0"/>
              <a:t>n</a:t>
            </a:r>
            <a:r>
              <a:rPr lang="en-US" dirty="0"/>
              <a:t>, replace = False).</a:t>
            </a:r>
            <a:r>
              <a:rPr lang="en-US" dirty="0" err="1"/>
              <a:t>compute_stat</a:t>
            </a:r>
            <a:r>
              <a:rPr lang="en-US" dirty="0"/>
              <a:t>() </a:t>
            </a:r>
          </a:p>
          <a:p>
            <a:pPr marL="14287" indent="0">
              <a:buNone/>
            </a:pPr>
            <a:r>
              <a:rPr lang="en-US" dirty="0"/>
              <a:t>    for _ in range(</a:t>
            </a:r>
            <a:r>
              <a:rPr lang="en-US" b="1" dirty="0"/>
              <a:t>R</a:t>
            </a:r>
            <a:r>
              <a:rPr lang="en-US" dirty="0"/>
              <a:t>)</a:t>
            </a:r>
          </a:p>
          <a:p>
            <a:pPr marL="14287" indent="0">
              <a:buNone/>
            </a:pPr>
            <a:r>
              <a:rPr lang="en-US" dirty="0"/>
              <a:t>])</a:t>
            </a:r>
          </a:p>
        </p:txBody>
      </p:sp>
    </p:spTree>
    <p:extLst>
      <p:ext uri="{BB962C8B-B14F-4D97-AF65-F5344CB8AC3E}">
        <p14:creationId xmlns:p14="http://schemas.microsoft.com/office/powerpoint/2010/main" val="265998323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63E13A-323E-C144-AB71-3E88A966FDC8}"/>
              </a:ext>
            </a:extLst>
          </p:cNvPr>
          <p:cNvSpPr>
            <a:spLocks noGrp="1"/>
          </p:cNvSpPr>
          <p:nvPr>
            <p:ph type="title"/>
          </p:nvPr>
        </p:nvSpPr>
        <p:spPr/>
        <p:txBody>
          <a:bodyPr/>
          <a:lstStyle/>
          <a:p>
            <a:r>
              <a:rPr lang="en-US" dirty="0"/>
              <a:t>Monte Carlo vs Vegas</a:t>
            </a:r>
          </a:p>
        </p:txBody>
      </p:sp>
      <p:sp>
        <p:nvSpPr>
          <p:cNvPr id="3" name="Content Placeholder 2">
            <a:extLst>
              <a:ext uri="{FF2B5EF4-FFF2-40B4-BE49-F238E27FC236}">
                <a16:creationId xmlns:a16="http://schemas.microsoft.com/office/drawing/2014/main" id="{9B35360F-713B-AB4C-95B6-6024051BAA02}"/>
              </a:ext>
            </a:extLst>
          </p:cNvPr>
          <p:cNvSpPr>
            <a:spLocks noGrp="1"/>
          </p:cNvSpPr>
          <p:nvPr>
            <p:ph idx="1"/>
          </p:nvPr>
        </p:nvSpPr>
        <p:spPr/>
        <p:txBody>
          <a:bodyPr>
            <a:normAutofit lnSpcReduction="10000"/>
          </a:bodyPr>
          <a:lstStyle/>
          <a:p>
            <a:r>
              <a:rPr lang="en-US" dirty="0"/>
              <a:t>Monte Carlo: a randomized algorithm whose </a:t>
            </a:r>
            <a:r>
              <a:rPr lang="en-US" b="1" dirty="0"/>
              <a:t>output may be incorrect </a:t>
            </a:r>
            <a:r>
              <a:rPr lang="en-US" dirty="0"/>
              <a:t>(typically with small probability).</a:t>
            </a:r>
          </a:p>
          <a:p>
            <a:r>
              <a:rPr lang="en-US" dirty="0"/>
              <a:t>Las Vegas: a randomized algorithm that </a:t>
            </a:r>
            <a:r>
              <a:rPr lang="en-US" b="1" dirty="0"/>
              <a:t>always gives correct results</a:t>
            </a:r>
            <a:r>
              <a:rPr lang="en-US" dirty="0"/>
              <a:t>: it either finds the right answer or informs that it can’t.</a:t>
            </a:r>
          </a:p>
          <a:p>
            <a:r>
              <a:rPr lang="en-US" dirty="0"/>
              <a:t>“a Las Vegas algorithm does not gamble with the correctness of the result; it gambles only with the resources used for the computation.” – Wikipedia</a:t>
            </a:r>
          </a:p>
          <a:p>
            <a:r>
              <a:rPr lang="en-US" b="1" dirty="0"/>
              <a:t>We use MC algorithms more widely than LV ones.</a:t>
            </a:r>
          </a:p>
        </p:txBody>
      </p:sp>
    </p:spTree>
    <p:extLst>
      <p:ext uri="{BB962C8B-B14F-4D97-AF65-F5344CB8AC3E}">
        <p14:creationId xmlns:p14="http://schemas.microsoft.com/office/powerpoint/2010/main" val="210544074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Sampling Distribution</a:t>
            </a:r>
          </a:p>
        </p:txBody>
      </p:sp>
      <p:sp>
        <p:nvSpPr>
          <p:cNvPr id="211969" name="Rectangle 1"/>
          <p:cNvSpPr>
            <a:spLocks noGrp="1" noChangeArrowheads="1"/>
          </p:cNvSpPr>
          <p:nvPr>
            <p:ph idx="1"/>
          </p:nvPr>
        </p:nvSpPr>
        <p:spPr>
          <a:ln/>
        </p:spPr>
        <p:txBody>
          <a:bodyPr>
            <a:normAutofit/>
          </a:bodyPr>
          <a:lstStyle/>
          <a:p>
            <a:pPr algn="l"/>
            <a:r>
              <a:rPr lang="en-US" dirty="0"/>
              <a:t>The main idea in a simulation study is to replace the mathematical expression for the probability distribution of a statistic (called the </a:t>
            </a:r>
            <a:r>
              <a:rPr lang="en-US" i="1" dirty="0"/>
              <a:t>sampling distribution</a:t>
            </a:r>
            <a:r>
              <a:rPr lang="en-US" dirty="0"/>
              <a:t>) with a simulated distribution</a:t>
            </a:r>
          </a:p>
          <a:p>
            <a:pPr algn="l"/>
            <a:r>
              <a:rPr lang="en-US" dirty="0"/>
              <a:t>So we generate many (R) samples of size n, and study the behavior of the R values of the statistic</a:t>
            </a:r>
          </a:p>
          <a:p>
            <a:pPr algn="l"/>
            <a:r>
              <a:rPr lang="en-US" dirty="0"/>
              <a:t>The Law of Large Numbers says that the average of our R statistics will be close to the expected value of the statistic, if R is large.  </a:t>
            </a:r>
          </a:p>
        </p:txBody>
      </p:sp>
    </p:spTree>
    <p:extLst>
      <p:ext uri="{BB962C8B-B14F-4D97-AF65-F5344CB8AC3E}">
        <p14:creationId xmlns:p14="http://schemas.microsoft.com/office/powerpoint/2010/main" val="58753796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Approximate Sampling Distribution</a:t>
            </a:r>
          </a:p>
        </p:txBody>
      </p:sp>
      <p:pic>
        <p:nvPicPr>
          <p:cNvPr id="6" name="Content Placeholder 5" descr="mean_hist1000v1.pdf"/>
          <p:cNvPicPr>
            <a:picLocks noGrp="1" noChangeAspect="1"/>
          </p:cNvPicPr>
          <p:nvPr>
            <p:ph sz="half" idx="1"/>
          </p:nvPr>
        </p:nvPicPr>
        <p:blipFill>
          <a:blip r:embed="rId2">
            <a:extLst>
              <a:ext uri="{28A0092B-C50C-407E-A947-70E740481C1C}">
                <a14:useLocalDpi xmlns:a14="http://schemas.microsoft.com/office/drawing/2010/main" val="0"/>
              </a:ext>
            </a:extLst>
          </a:blip>
          <a:srcRect t="-11074" b="-11074"/>
          <a:stretch>
            <a:fillRect/>
          </a:stretch>
        </p:blipFill>
        <p:spPr/>
      </p:pic>
      <p:sp>
        <p:nvSpPr>
          <p:cNvPr id="3" name="Content Placeholder 2"/>
          <p:cNvSpPr>
            <a:spLocks noGrp="1"/>
          </p:cNvSpPr>
          <p:nvPr>
            <p:ph sz="half" idx="2"/>
          </p:nvPr>
        </p:nvSpPr>
        <p:spPr/>
        <p:txBody>
          <a:bodyPr>
            <a:normAutofit fontScale="92500" lnSpcReduction="10000"/>
          </a:bodyPr>
          <a:lstStyle/>
          <a:p>
            <a:pPr marL="457200" indent="-457200">
              <a:buFont typeface="Wingdings" charset="2"/>
              <a:buChar char="Ø"/>
            </a:pPr>
            <a:r>
              <a:rPr lang="en-US" dirty="0"/>
              <a:t>The average of  R sample statistics is close to the Expected value of the statistic</a:t>
            </a:r>
          </a:p>
          <a:p>
            <a:pPr marL="457200" indent="-457200">
              <a:buFont typeface="Wingdings" charset="2"/>
              <a:buChar char="Ø"/>
            </a:pPr>
            <a:r>
              <a:rPr lang="en-US" dirty="0"/>
              <a:t>The SD of the R sample statistics is close to the SE of the statistic</a:t>
            </a:r>
          </a:p>
          <a:p>
            <a:pPr marL="457200" indent="-457200">
              <a:buFont typeface="Wingdings" charset="2"/>
              <a:buChar char="Ø"/>
            </a:pPr>
            <a:r>
              <a:rPr lang="en-US" dirty="0"/>
              <a:t>The simulated distribution of the statistic is roughly the sampling distribution of the statistic</a:t>
            </a:r>
          </a:p>
        </p:txBody>
      </p:sp>
    </p:spTree>
    <p:extLst>
      <p:ext uri="{BB962C8B-B14F-4D97-AF65-F5344CB8AC3E}">
        <p14:creationId xmlns:p14="http://schemas.microsoft.com/office/powerpoint/2010/main" val="71299620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ACD4848-641C-3345-A3F6-2A5913A74DA2}"/>
              </a:ext>
            </a:extLst>
          </p:cNvPr>
          <p:cNvSpPr>
            <a:spLocks noGrp="1"/>
          </p:cNvSpPr>
          <p:nvPr>
            <p:ph type="title"/>
          </p:nvPr>
        </p:nvSpPr>
        <p:spPr>
          <a:xfrm>
            <a:off x="552450" y="576314"/>
            <a:ext cx="10801350" cy="1325563"/>
          </a:xfrm>
        </p:spPr>
        <p:txBody>
          <a:bodyPr>
            <a:noAutofit/>
          </a:bodyPr>
          <a:lstStyle/>
          <a:p>
            <a:r>
              <a:rPr lang="en-US" sz="2800" b="1" dirty="0"/>
              <a:t>What Teachers Should Know About the Bootstrap: Resampling in the Undergraduate Statistics Curriculum </a:t>
            </a:r>
            <a:br>
              <a:rPr lang="en-US" sz="2800" b="1" dirty="0"/>
            </a:br>
            <a:r>
              <a:rPr lang="en-US" sz="1600" dirty="0"/>
              <a:t>Tim C. </a:t>
            </a:r>
            <a:r>
              <a:rPr lang="en-US" sz="1600" dirty="0" err="1"/>
              <a:t>Hesterberg</a:t>
            </a:r>
            <a:r>
              <a:rPr lang="en-US" sz="1600" dirty="0"/>
              <a:t> (2015)</a:t>
            </a:r>
          </a:p>
        </p:txBody>
      </p:sp>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D7DEF208-0810-8E49-B434-5D69DBA176B1}"/>
                  </a:ext>
                </a:extLst>
              </p:cNvPr>
              <p:cNvSpPr>
                <a:spLocks noGrp="1"/>
              </p:cNvSpPr>
              <p:nvPr>
                <p:ph idx="1"/>
              </p:nvPr>
            </p:nvSpPr>
            <p:spPr>
              <a:xfrm>
                <a:off x="838200" y="2159922"/>
                <a:ext cx="10515600" cy="4351339"/>
              </a:xfrm>
            </p:spPr>
            <p:txBody>
              <a:bodyPr>
                <a:normAutofit/>
              </a:bodyPr>
              <a:lstStyle/>
              <a:p>
                <a:r>
                  <a:rPr lang="en-US" sz="2400" dirty="0"/>
                  <a:t>The bootstrap is based on the </a:t>
                </a:r>
                <a:r>
                  <a:rPr lang="en-US" sz="2400" i="1" dirty="0"/>
                  <a:t>plug-in principle</a:t>
                </a:r>
                <a:r>
                  <a:rPr lang="en-US" sz="2400" dirty="0"/>
                  <a:t>—if something is unknown, we substitute an estimate for it. </a:t>
                </a:r>
              </a:p>
              <a:p>
                <a:r>
                  <a:rPr lang="en-US" sz="2400" dirty="0"/>
                  <a:t>Instead of plugging in an estimate for a single parameter, we plug in an estimate for the whole population.</a:t>
                </a:r>
              </a:p>
              <a:p>
                <a:r>
                  <a:rPr lang="en-US" sz="2400" i="1" dirty="0"/>
                  <a:t>The bootstrap distribution is centered at the observed statistic, not the population parameter</a:t>
                </a:r>
                <a:r>
                  <a:rPr lang="en-US" sz="2400" dirty="0"/>
                  <a:t>, for example, at </a:t>
                </a:r>
                <a14:m>
                  <m:oMath xmlns:m="http://schemas.openxmlformats.org/officeDocument/2006/math">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𝑥</m:t>
                        </m:r>
                      </m:e>
                    </m:acc>
                    <m:r>
                      <a:rPr lang="en-US" sz="2400" b="0" i="1" smtClean="0">
                        <a:latin typeface="Cambria Math" panose="02040503050406030204" pitchFamily="18" charset="0"/>
                      </a:rPr>
                      <m:t> </m:t>
                    </m:r>
                  </m:oMath>
                </a14:m>
                <a:r>
                  <a:rPr lang="en-US" sz="2400" dirty="0"/>
                  <a:t>not </a:t>
                </a:r>
                <a:r>
                  <a:rPr lang="el-GR" sz="2400" dirty="0"/>
                  <a:t>μ.</a:t>
                </a:r>
              </a:p>
              <a:p>
                <a:r>
                  <a:rPr lang="en-US" sz="2400" dirty="0"/>
                  <a:t>For example, we cannot use the bootstrap to improve on </a:t>
                </a:r>
                <a14:m>
                  <m:oMath xmlns:m="http://schemas.openxmlformats.org/officeDocument/2006/math">
                    <m:acc>
                      <m:accPr>
                        <m:chr m:val="̅"/>
                        <m:ctrlPr>
                          <a:rPr lang="en-US" sz="2400" i="1">
                            <a:latin typeface="Cambria Math" panose="02040503050406030204" pitchFamily="18" charset="0"/>
                          </a:rPr>
                        </m:ctrlPr>
                      </m:accPr>
                      <m:e>
                        <m:r>
                          <a:rPr lang="en-US" sz="2400" i="1">
                            <a:latin typeface="Cambria Math" panose="02040503050406030204" pitchFamily="18" charset="0"/>
                          </a:rPr>
                          <m:t>𝑥</m:t>
                        </m:r>
                      </m:e>
                    </m:acc>
                  </m:oMath>
                </a14:m>
                <a:r>
                  <a:rPr lang="en-US" sz="2400" dirty="0"/>
                  <a:t>; no matter how many bootstrap samples we take, they are centered at x ̄, not </a:t>
                </a:r>
                <a:r>
                  <a:rPr lang="el-GR" sz="2400" dirty="0"/>
                  <a:t>μ. </a:t>
                </a:r>
                <a:r>
                  <a:rPr lang="en-US" sz="2400" dirty="0"/>
                  <a:t>Instead we use the bootstrap to tell how accurate the original estimate is. </a:t>
                </a:r>
              </a:p>
              <a:p>
                <a:endParaRPr lang="en-US" sz="2400" dirty="0"/>
              </a:p>
            </p:txBody>
          </p:sp>
        </mc:Choice>
        <mc:Fallback xmlns="">
          <p:sp>
            <p:nvSpPr>
              <p:cNvPr id="2" name="Content Placeholder 1">
                <a:extLst>
                  <a:ext uri="{FF2B5EF4-FFF2-40B4-BE49-F238E27FC236}">
                    <a16:creationId xmlns:a16="http://schemas.microsoft.com/office/drawing/2014/main" id="{D7DEF208-0810-8E49-B434-5D69DBA176B1}"/>
                  </a:ext>
                </a:extLst>
              </p:cNvPr>
              <p:cNvSpPr>
                <a:spLocks noGrp="1" noRot="1" noChangeAspect="1" noMove="1" noResize="1" noEditPoints="1" noAdjustHandles="1" noChangeArrowheads="1" noChangeShapeType="1" noTextEdit="1"/>
              </p:cNvSpPr>
              <p:nvPr>
                <p:ph idx="1"/>
              </p:nvPr>
            </p:nvSpPr>
            <p:spPr>
              <a:xfrm>
                <a:off x="838200" y="2159922"/>
                <a:ext cx="10515600" cy="4351339"/>
              </a:xfrm>
              <a:blipFill>
                <a:blip r:embed="rId2"/>
                <a:stretch>
                  <a:fillRect l="-603" t="-1453" r="-603"/>
                </a:stretch>
              </a:blipFill>
            </p:spPr>
            <p:txBody>
              <a:bodyPr/>
              <a:lstStyle/>
              <a:p>
                <a:r>
                  <a:rPr lang="en-US">
                    <a:noFill/>
                  </a:rPr>
                  <a:t> </a:t>
                </a:r>
              </a:p>
            </p:txBody>
          </p:sp>
        </mc:Fallback>
      </mc:AlternateContent>
    </p:spTree>
    <p:extLst>
      <p:ext uri="{BB962C8B-B14F-4D97-AF65-F5344CB8AC3E}">
        <p14:creationId xmlns:p14="http://schemas.microsoft.com/office/powerpoint/2010/main" val="109882287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ACD4848-641C-3345-A3F6-2A5913A74DA2}"/>
              </a:ext>
            </a:extLst>
          </p:cNvPr>
          <p:cNvSpPr>
            <a:spLocks noGrp="1"/>
          </p:cNvSpPr>
          <p:nvPr>
            <p:ph type="title"/>
          </p:nvPr>
        </p:nvSpPr>
        <p:spPr>
          <a:xfrm>
            <a:off x="552450" y="229155"/>
            <a:ext cx="10801350" cy="1325563"/>
          </a:xfrm>
        </p:spPr>
        <p:txBody>
          <a:bodyPr>
            <a:normAutofit/>
          </a:bodyPr>
          <a:lstStyle/>
          <a:p>
            <a:r>
              <a:rPr lang="en-US" dirty="0"/>
              <a:t>Bootstrap for the mean, n=50</a:t>
            </a:r>
          </a:p>
        </p:txBody>
      </p:sp>
      <p:sp>
        <p:nvSpPr>
          <p:cNvPr id="7" name="TextBox 6">
            <a:extLst>
              <a:ext uri="{FF2B5EF4-FFF2-40B4-BE49-F238E27FC236}">
                <a16:creationId xmlns:a16="http://schemas.microsoft.com/office/drawing/2014/main" id="{9368E7EC-4352-924E-B962-5E9C6957FA95}"/>
              </a:ext>
            </a:extLst>
          </p:cNvPr>
          <p:cNvSpPr txBox="1"/>
          <p:nvPr/>
        </p:nvSpPr>
        <p:spPr>
          <a:xfrm>
            <a:off x="8696783" y="6400800"/>
            <a:ext cx="3495217" cy="369332"/>
          </a:xfrm>
          <a:prstGeom prst="rect">
            <a:avLst/>
          </a:prstGeom>
        </p:spPr>
        <p:txBody>
          <a:bodyPr wrap="square" rtlCol="0">
            <a:spAutoFit/>
          </a:bodyPr>
          <a:lstStyle/>
          <a:p>
            <a:r>
              <a:rPr lang="en-US" dirty="0"/>
              <a:t>From Tim C. </a:t>
            </a:r>
            <a:r>
              <a:rPr lang="en-US" dirty="0" err="1"/>
              <a:t>Hesterberg</a:t>
            </a:r>
            <a:r>
              <a:rPr lang="en-US" dirty="0"/>
              <a:t> (2015)</a:t>
            </a:r>
          </a:p>
        </p:txBody>
      </p:sp>
      <p:pic>
        <p:nvPicPr>
          <p:cNvPr id="2" name="Picture 1" descr="page7image18024">
            <a:extLst>
              <a:ext uri="{FF2B5EF4-FFF2-40B4-BE49-F238E27FC236}">
                <a16:creationId xmlns:a16="http://schemas.microsoft.com/office/drawing/2014/main" id="{3C9F6414-802C-1D4C-8965-3DC4511F5C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08344" y="1409634"/>
            <a:ext cx="6364485" cy="51362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328877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B4E381-0905-F244-8801-7B0D3A6620C7}"/>
              </a:ext>
            </a:extLst>
          </p:cNvPr>
          <p:cNvSpPr>
            <a:spLocks noGrp="1"/>
          </p:cNvSpPr>
          <p:nvPr>
            <p:ph type="title"/>
          </p:nvPr>
        </p:nvSpPr>
        <p:spPr/>
        <p:txBody>
          <a:bodyPr>
            <a:normAutofit/>
          </a:bodyPr>
          <a:lstStyle/>
          <a:p>
            <a:r>
              <a:rPr lang="en-US" sz="4000" dirty="0"/>
              <a:t>Bootstrap distributions for the mean, n = 9 </a:t>
            </a:r>
          </a:p>
        </p:txBody>
      </p:sp>
      <p:sp>
        <p:nvSpPr>
          <p:cNvPr id="3" name="Content Placeholder 2">
            <a:extLst>
              <a:ext uri="{FF2B5EF4-FFF2-40B4-BE49-F238E27FC236}">
                <a16:creationId xmlns:a16="http://schemas.microsoft.com/office/drawing/2014/main" id="{AEBD369C-9226-D843-8B58-5947603BFFD9}"/>
              </a:ext>
            </a:extLst>
          </p:cNvPr>
          <p:cNvSpPr>
            <a:spLocks noGrp="1"/>
          </p:cNvSpPr>
          <p:nvPr>
            <p:ph idx="1"/>
          </p:nvPr>
        </p:nvSpPr>
        <p:spPr/>
        <p:txBody>
          <a:bodyPr/>
          <a:lstStyle/>
          <a:p>
            <a:endParaRPr lang="en-US" dirty="0"/>
          </a:p>
        </p:txBody>
      </p:sp>
      <p:pic>
        <p:nvPicPr>
          <p:cNvPr id="23553" name="Picture 1" descr="page8image22048">
            <a:extLst>
              <a:ext uri="{FF2B5EF4-FFF2-40B4-BE49-F238E27FC236}">
                <a16:creationId xmlns:a16="http://schemas.microsoft.com/office/drawing/2014/main" id="{C29CD626-CBF4-934D-8BEB-52E0340A73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79174" y="1664494"/>
            <a:ext cx="5791200" cy="4673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041231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EB0EE1-84E9-8E4B-81C6-3757BCA09516}"/>
              </a:ext>
            </a:extLst>
          </p:cNvPr>
          <p:cNvSpPr>
            <a:spLocks noGrp="1"/>
          </p:cNvSpPr>
          <p:nvPr>
            <p:ph type="title"/>
          </p:nvPr>
        </p:nvSpPr>
        <p:spPr/>
        <p:txBody>
          <a:bodyPr>
            <a:normAutofit/>
          </a:bodyPr>
          <a:lstStyle/>
          <a:p>
            <a:r>
              <a:rPr lang="en-US" sz="3600" dirty="0"/>
              <a:t>Bootstrap distributions for the median, n = 15 </a:t>
            </a:r>
          </a:p>
        </p:txBody>
      </p:sp>
      <p:sp>
        <p:nvSpPr>
          <p:cNvPr id="3" name="Content Placeholder 2">
            <a:extLst>
              <a:ext uri="{FF2B5EF4-FFF2-40B4-BE49-F238E27FC236}">
                <a16:creationId xmlns:a16="http://schemas.microsoft.com/office/drawing/2014/main" id="{70EDD44E-EADD-8B4E-B7F0-77A63191B3A3}"/>
              </a:ext>
            </a:extLst>
          </p:cNvPr>
          <p:cNvSpPr>
            <a:spLocks noGrp="1"/>
          </p:cNvSpPr>
          <p:nvPr>
            <p:ph idx="1"/>
          </p:nvPr>
        </p:nvSpPr>
        <p:spPr/>
        <p:txBody>
          <a:bodyPr/>
          <a:lstStyle/>
          <a:p>
            <a:endParaRPr lang="en-US" dirty="0"/>
          </a:p>
        </p:txBody>
      </p:sp>
      <p:pic>
        <p:nvPicPr>
          <p:cNvPr id="24577" name="Picture 1" descr="page9image20480">
            <a:extLst>
              <a:ext uri="{FF2B5EF4-FFF2-40B4-BE49-F238E27FC236}">
                <a16:creationId xmlns:a16="http://schemas.microsoft.com/office/drawing/2014/main" id="{298999F4-7507-0C4D-91BA-66EEE0F785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31690" y="1907458"/>
            <a:ext cx="5791200" cy="4673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970479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219C41-E9D6-7841-A3A8-6BCE3A5BA846}"/>
              </a:ext>
            </a:extLst>
          </p:cNvPr>
          <p:cNvSpPr>
            <a:spLocks noGrp="1"/>
          </p:cNvSpPr>
          <p:nvPr>
            <p:ph type="title"/>
          </p:nvPr>
        </p:nvSpPr>
        <p:spPr/>
        <p:txBody>
          <a:bodyPr>
            <a:normAutofit/>
          </a:bodyPr>
          <a:lstStyle/>
          <a:p>
            <a:r>
              <a:rPr lang="en-US" sz="4000" dirty="0"/>
              <a:t>Bootstrap distributions for the mean, n = 50, exponential population.</a:t>
            </a:r>
          </a:p>
        </p:txBody>
      </p:sp>
      <p:pic>
        <p:nvPicPr>
          <p:cNvPr id="25601" name="Picture 1" descr="page10image392">
            <a:extLst>
              <a:ext uri="{FF2B5EF4-FFF2-40B4-BE49-F238E27FC236}">
                <a16:creationId xmlns:a16="http://schemas.microsoft.com/office/drawing/2014/main" id="{F9710936-6AF2-8645-96CF-8B6F6986C387}"/>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466574" y="1855120"/>
            <a:ext cx="4973102" cy="48736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64630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i="1" dirty="0">
                <a:uFillTx/>
              </a:rPr>
              <a:t>Estimators we will investigate:</a:t>
            </a:r>
          </a:p>
        </p:txBody>
      </p:sp>
      <p:sp>
        <p:nvSpPr>
          <p:cNvPr id="4" name="Content Placeholder 3"/>
          <p:cNvSpPr>
            <a:spLocks noGrp="1"/>
          </p:cNvSpPr>
          <p:nvPr>
            <p:ph idx="1"/>
          </p:nvPr>
        </p:nvSpPr>
        <p:spPr>
          <a:xfrm>
            <a:off x="838200" y="1646238"/>
            <a:ext cx="10515600" cy="4351339"/>
          </a:xfrm>
        </p:spPr>
        <p:txBody>
          <a:bodyPr>
            <a:normAutofit/>
          </a:bodyPr>
          <a:lstStyle/>
          <a:p>
            <a:pPr marL="757237" indent="-742950">
              <a:buAutoNum type="arabicPeriod"/>
            </a:pPr>
            <a:r>
              <a:rPr lang="en-US" sz="4000" dirty="0">
                <a:solidFill>
                  <a:srgbClr val="FFFF00"/>
                </a:solidFill>
              </a:rPr>
              <a:t>Mean</a:t>
            </a:r>
            <a:r>
              <a:rPr lang="en-US" sz="4000" dirty="0"/>
              <a:t> (did that)</a:t>
            </a:r>
          </a:p>
          <a:p>
            <a:pPr marL="757237" indent="-742950">
              <a:buAutoNum type="arabicPeriod"/>
            </a:pPr>
            <a:r>
              <a:rPr lang="en-US" sz="4000" dirty="0">
                <a:solidFill>
                  <a:srgbClr val="FFFF00"/>
                </a:solidFill>
              </a:rPr>
              <a:t>75</a:t>
            </a:r>
            <a:r>
              <a:rPr lang="en-US" sz="4000" baseline="30000" dirty="0">
                <a:solidFill>
                  <a:srgbClr val="FFFF00"/>
                </a:solidFill>
              </a:rPr>
              <a:t>th</a:t>
            </a:r>
            <a:r>
              <a:rPr lang="en-US" sz="4000" dirty="0">
                <a:solidFill>
                  <a:srgbClr val="FFFF00"/>
                </a:solidFill>
              </a:rPr>
              <a:t> percentile </a:t>
            </a:r>
            <a:r>
              <a:rPr lang="en-US" sz="4000" dirty="0"/>
              <a:t>(bootstrap)</a:t>
            </a:r>
          </a:p>
          <a:p>
            <a:pPr marL="757237" indent="-742950">
              <a:buFont typeface="+mj-lt"/>
              <a:buAutoNum type="arabicPeriod"/>
            </a:pPr>
            <a:r>
              <a:rPr lang="en-US" sz="4400" dirty="0">
                <a:solidFill>
                  <a:srgbClr val="FFFF00"/>
                </a:solidFill>
              </a:rPr>
              <a:t>Proportion</a:t>
            </a:r>
            <a:r>
              <a:rPr lang="en-US" sz="4400" dirty="0"/>
              <a:t> (just like a mean)</a:t>
            </a:r>
          </a:p>
        </p:txBody>
      </p:sp>
    </p:spTree>
    <p:extLst>
      <p:ext uri="{BB962C8B-B14F-4D97-AF65-F5344CB8AC3E}">
        <p14:creationId xmlns:p14="http://schemas.microsoft.com/office/powerpoint/2010/main" val="3739729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6CDB87-83F0-EC42-9DBA-F7278503E2C3}"/>
              </a:ext>
            </a:extLst>
          </p:cNvPr>
          <p:cNvSpPr>
            <a:spLocks noGrp="1"/>
          </p:cNvSpPr>
          <p:nvPr>
            <p:ph type="title"/>
          </p:nvPr>
        </p:nvSpPr>
        <p:spPr/>
        <p:txBody>
          <a:bodyPr/>
          <a:lstStyle/>
          <a:p>
            <a:r>
              <a:rPr lang="en-US" dirty="0"/>
              <a:t>Some more lessons from </a:t>
            </a:r>
            <a:r>
              <a:rPr lang="en-US" dirty="0" err="1"/>
              <a:t>Hesterberg</a:t>
            </a:r>
            <a:endParaRPr lang="en-US" dirty="0"/>
          </a:p>
        </p:txBody>
      </p:sp>
      <p:sp>
        <p:nvSpPr>
          <p:cNvPr id="3" name="Content Placeholder 2">
            <a:extLst>
              <a:ext uri="{FF2B5EF4-FFF2-40B4-BE49-F238E27FC236}">
                <a16:creationId xmlns:a16="http://schemas.microsoft.com/office/drawing/2014/main" id="{F35F7D09-0E3B-7644-AB13-76F10A4BC5EA}"/>
              </a:ext>
            </a:extLst>
          </p:cNvPr>
          <p:cNvSpPr>
            <a:spLocks noGrp="1"/>
          </p:cNvSpPr>
          <p:nvPr>
            <p:ph idx="1"/>
          </p:nvPr>
        </p:nvSpPr>
        <p:spPr/>
        <p:txBody>
          <a:bodyPr>
            <a:normAutofit lnSpcReduction="10000"/>
          </a:bodyPr>
          <a:lstStyle/>
          <a:p>
            <a:r>
              <a:rPr lang="en-US" dirty="0"/>
              <a:t>The ordinary bootstrap tends not to work well for </a:t>
            </a:r>
            <a:r>
              <a:rPr lang="en-US" dirty="0" err="1"/>
              <a:t>statis</a:t>
            </a:r>
            <a:r>
              <a:rPr lang="en-US" dirty="0"/>
              <a:t>- tics such as the median or other quantiles in small samples that depend heavily on a small number of observations out of a larger sample. The bootstrap depends on the sample accurately reflecting what matters about the population, and those few observations cannot do that.</a:t>
            </a:r>
          </a:p>
          <a:p>
            <a:r>
              <a:rPr lang="en-US" i="1" dirty="0"/>
              <a:t>Bootstrapping does not overcome the weakness of small samples as a basis for inference. </a:t>
            </a:r>
            <a:r>
              <a:rPr lang="en-US" dirty="0"/>
              <a:t>Indeed, for the very smallest samples, it may be better to make additional assumptions such as a parametric family.  </a:t>
            </a:r>
          </a:p>
          <a:p>
            <a:endParaRPr lang="en-US" dirty="0"/>
          </a:p>
        </p:txBody>
      </p:sp>
    </p:spTree>
    <p:extLst>
      <p:ext uri="{BB962C8B-B14F-4D97-AF65-F5344CB8AC3E}">
        <p14:creationId xmlns:p14="http://schemas.microsoft.com/office/powerpoint/2010/main" val="423659318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dirty="0"/>
              <a:t>How does </a:t>
            </a:r>
            <a:r>
              <a:rPr lang="en-US" dirty="0" err="1"/>
              <a:t>numpy</a:t>
            </a:r>
            <a:r>
              <a:rPr lang="en-US" dirty="0"/>
              <a:t> generate a </a:t>
            </a:r>
            <a:br>
              <a:rPr lang="en-US" dirty="0"/>
            </a:br>
            <a:r>
              <a:rPr lang="en-US" dirty="0"/>
              <a:t>random sample?</a:t>
            </a:r>
          </a:p>
        </p:txBody>
      </p:sp>
      <p:sp>
        <p:nvSpPr>
          <p:cNvPr id="5" name="Subtitle 4"/>
          <p:cNvSpPr>
            <a:spLocks noGrp="1"/>
          </p:cNvSpPr>
          <p:nvPr>
            <p:ph type="subTitle" idx="1"/>
          </p:nvPr>
        </p:nvSpPr>
        <p:spPr/>
        <p:txBody>
          <a:bodyPr/>
          <a:lstStyle/>
          <a:p>
            <a:endParaRPr lang="en-US"/>
          </a:p>
        </p:txBody>
      </p:sp>
    </p:spTree>
    <p:extLst>
      <p:ext uri="{BB962C8B-B14F-4D97-AF65-F5344CB8AC3E}">
        <p14:creationId xmlns:p14="http://schemas.microsoft.com/office/powerpoint/2010/main" val="169955502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Actually it doesn’t…</a:t>
            </a:r>
          </a:p>
        </p:txBody>
      </p:sp>
      <p:sp>
        <p:nvSpPr>
          <p:cNvPr id="3" name="Content Placeholder 2"/>
          <p:cNvSpPr>
            <a:spLocks noGrp="1"/>
          </p:cNvSpPr>
          <p:nvPr>
            <p:ph type="subTitle" idx="1"/>
          </p:nvPr>
        </p:nvSpPr>
        <p:spPr/>
        <p:txBody>
          <a:bodyPr/>
          <a:lstStyle/>
          <a:p>
            <a:r>
              <a:rPr lang="en-US" dirty="0" err="1"/>
              <a:t>Numpy</a:t>
            </a:r>
            <a:r>
              <a:rPr lang="en-US" dirty="0"/>
              <a:t> uses a </a:t>
            </a:r>
            <a:r>
              <a:rPr lang="en-US" b="1" dirty="0"/>
              <a:t>pseudo</a:t>
            </a:r>
            <a:r>
              <a:rPr lang="en-US" dirty="0"/>
              <a:t>-random number generator</a:t>
            </a:r>
          </a:p>
        </p:txBody>
      </p:sp>
    </p:spTree>
    <p:extLst>
      <p:ext uri="{BB962C8B-B14F-4D97-AF65-F5344CB8AC3E}">
        <p14:creationId xmlns:p14="http://schemas.microsoft.com/office/powerpoint/2010/main" val="157255998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Simple Recursive RNG</a:t>
            </a:r>
          </a:p>
        </p:txBody>
      </p:sp>
      <p:sp>
        <p:nvSpPr>
          <p:cNvPr id="3" name="Content Placeholder 2"/>
          <p:cNvSpPr>
            <a:spLocks noGrp="1"/>
          </p:cNvSpPr>
          <p:nvPr>
            <p:ph sz="half" idx="1"/>
          </p:nvPr>
        </p:nvSpPr>
        <p:spPr/>
        <p:txBody>
          <a:bodyPr>
            <a:normAutofit lnSpcReduction="10000"/>
          </a:bodyPr>
          <a:lstStyle/>
          <a:p>
            <a:r>
              <a:rPr lang="en-US" dirty="0"/>
              <a:t>Maintains a </a:t>
            </a:r>
            <a:r>
              <a:rPr lang="en-US" i="1" dirty="0"/>
              <a:t>state</a:t>
            </a:r>
            <a:r>
              <a:rPr lang="en-US" dirty="0"/>
              <a:t> vector</a:t>
            </a:r>
          </a:p>
          <a:p>
            <a:r>
              <a:rPr lang="en-US" i="1" dirty="0"/>
              <a:t>update</a:t>
            </a:r>
            <a:r>
              <a:rPr lang="en-US" dirty="0"/>
              <a:t> modifies state </a:t>
            </a:r>
          </a:p>
          <a:p>
            <a:endParaRPr lang="en-US" dirty="0"/>
          </a:p>
          <a:p>
            <a:r>
              <a:rPr lang="en-US" i="1" dirty="0"/>
              <a:t>f </a:t>
            </a:r>
            <a:r>
              <a:rPr lang="en-US" dirty="0"/>
              <a:t>uses the state to generate a “random” number</a:t>
            </a:r>
          </a:p>
          <a:p>
            <a:endParaRPr lang="en-US" dirty="0"/>
          </a:p>
          <a:p>
            <a:r>
              <a:rPr lang="en-US" dirty="0"/>
              <a:t>Need to have an initial state, this is called the seed</a:t>
            </a:r>
          </a:p>
        </p:txBody>
      </p:sp>
      <p:sp>
        <p:nvSpPr>
          <p:cNvPr id="4" name="Content Placeholder 3"/>
          <p:cNvSpPr>
            <a:spLocks noGrp="1"/>
          </p:cNvSpPr>
          <p:nvPr>
            <p:ph sz="half" idx="2"/>
          </p:nvPr>
        </p:nvSpPr>
        <p:spPr/>
        <p:txBody>
          <a:bodyPr>
            <a:normAutofit lnSpcReduction="10000"/>
          </a:bodyPr>
          <a:lstStyle/>
          <a:p>
            <a:endParaRPr lang="en-US" dirty="0"/>
          </a:p>
          <a:p>
            <a:r>
              <a:rPr lang="en-US" dirty="0">
                <a:latin typeface="Courier"/>
                <a:cs typeface="Courier"/>
              </a:rPr>
              <a:t>state &lt;- update(state)</a:t>
            </a:r>
          </a:p>
          <a:p>
            <a:endParaRPr lang="en-US" dirty="0"/>
          </a:p>
          <a:p>
            <a:r>
              <a:rPr lang="en-US" dirty="0">
                <a:latin typeface="Courier"/>
                <a:cs typeface="Courier"/>
              </a:rPr>
              <a:t>return f(state)</a:t>
            </a:r>
          </a:p>
          <a:p>
            <a:endParaRPr lang="en-US" dirty="0">
              <a:latin typeface="Courier"/>
              <a:cs typeface="Courier"/>
            </a:endParaRPr>
          </a:p>
          <a:p>
            <a:r>
              <a:rPr lang="en-US" dirty="0">
                <a:latin typeface="Courier"/>
                <a:cs typeface="Courier"/>
              </a:rPr>
              <a:t>repeat</a:t>
            </a:r>
          </a:p>
        </p:txBody>
      </p:sp>
    </p:spTree>
    <p:extLst>
      <p:ext uri="{BB962C8B-B14F-4D97-AF65-F5344CB8AC3E}">
        <p14:creationId xmlns:p14="http://schemas.microsoft.com/office/powerpoint/2010/main" val="3017135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Features of the algorithm</a:t>
            </a:r>
          </a:p>
        </p:txBody>
      </p:sp>
      <p:sp>
        <p:nvSpPr>
          <p:cNvPr id="8" name="Content Placeholder 7"/>
          <p:cNvSpPr>
            <a:spLocks noGrp="1"/>
          </p:cNvSpPr>
          <p:nvPr>
            <p:ph idx="1"/>
          </p:nvPr>
        </p:nvSpPr>
        <p:spPr/>
        <p:txBody>
          <a:bodyPr/>
          <a:lstStyle/>
          <a:p>
            <a:pPr marL="471487" indent="-457200">
              <a:buFont typeface="Wingdings" charset="2"/>
              <a:buChar char="Ø"/>
            </a:pPr>
            <a:r>
              <a:rPr lang="en-US" dirty="0"/>
              <a:t>Algorithms produce numbers that look like random values. They pass dozens of tests for randomness</a:t>
            </a:r>
          </a:p>
          <a:p>
            <a:pPr marL="471487" indent="-457200">
              <a:buFont typeface="Wingdings" charset="2"/>
              <a:buChar char="Ø"/>
            </a:pPr>
            <a:r>
              <a:rPr lang="en-US" dirty="0"/>
              <a:t>The state vector is finite, which implies that eventually, the update will revisit a state.  The length of sequence before a repeat is called the period, P.</a:t>
            </a:r>
          </a:p>
          <a:p>
            <a:pPr marL="471487" indent="-457200">
              <a:buFont typeface="Wingdings" charset="2"/>
              <a:buChar char="Ø"/>
            </a:pPr>
            <a:r>
              <a:rPr lang="en-US" dirty="0"/>
              <a:t>Want to perform a simulation where the number of simulated values is less than √P so that the values are random-like.</a:t>
            </a:r>
          </a:p>
          <a:p>
            <a:pPr marL="471487" indent="-457200">
              <a:buFont typeface="Wingdings" charset="2"/>
              <a:buChar char="Ø"/>
            </a:pPr>
            <a:endParaRPr lang="en-US" dirty="0"/>
          </a:p>
        </p:txBody>
      </p:sp>
    </p:spTree>
    <p:extLst>
      <p:ext uri="{BB962C8B-B14F-4D97-AF65-F5344CB8AC3E}">
        <p14:creationId xmlns:p14="http://schemas.microsoft.com/office/powerpoint/2010/main" val="139275538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Multiplicative </a:t>
            </a:r>
            <a:r>
              <a:rPr lang="en-US" dirty="0" err="1"/>
              <a:t>Congruential</a:t>
            </a:r>
            <a:endParaRPr lang="en-US" dirty="0"/>
          </a:p>
        </p:txBody>
      </p:sp>
      <p:sp>
        <p:nvSpPr>
          <p:cNvPr id="3" name="Content Placeholder 2"/>
          <p:cNvSpPr>
            <a:spLocks noGrp="1"/>
          </p:cNvSpPr>
          <p:nvPr>
            <p:ph sz="half" idx="1"/>
          </p:nvPr>
        </p:nvSpPr>
        <p:spPr>
          <a:xfrm>
            <a:off x="838200" y="1825625"/>
            <a:ext cx="5181600" cy="4752975"/>
          </a:xfrm>
        </p:spPr>
        <p:txBody>
          <a:bodyPr>
            <a:normAutofit fontScale="92500" lnSpcReduction="10000"/>
          </a:bodyPr>
          <a:lstStyle/>
          <a:p>
            <a:r>
              <a:rPr lang="en-US" dirty="0"/>
              <a:t>Use modular arithmetic to generate the “random” number</a:t>
            </a:r>
          </a:p>
          <a:p>
            <a:r>
              <a:rPr lang="en-US" dirty="0"/>
              <a:t>State vector is the current pseudo-random value</a:t>
            </a:r>
          </a:p>
          <a:p>
            <a:r>
              <a:rPr lang="en-US" i="1" dirty="0"/>
              <a:t>update</a:t>
            </a:r>
            <a:r>
              <a:rPr lang="en-US" dirty="0"/>
              <a:t> and generating functions are the same function</a:t>
            </a:r>
          </a:p>
          <a:p>
            <a:endParaRPr lang="en-US" dirty="0"/>
          </a:p>
          <a:p>
            <a:r>
              <a:rPr lang="en-US" dirty="0"/>
              <a:t> </a:t>
            </a:r>
          </a:p>
        </p:txBody>
      </p:sp>
      <p:sp>
        <p:nvSpPr>
          <p:cNvPr id="4" name="Content Placeholder 3"/>
          <p:cNvSpPr>
            <a:spLocks noGrp="1"/>
          </p:cNvSpPr>
          <p:nvPr>
            <p:ph sz="half" idx="2"/>
          </p:nvPr>
        </p:nvSpPr>
        <p:spPr/>
        <p:txBody>
          <a:bodyPr>
            <a:normAutofit fontScale="92500" lnSpcReduction="10000"/>
          </a:bodyPr>
          <a:lstStyle/>
          <a:p>
            <a:r>
              <a:rPr lang="en-US" dirty="0"/>
              <a:t>x</a:t>
            </a:r>
            <a:r>
              <a:rPr lang="en-US" baseline="-25000" dirty="0"/>
              <a:t>i </a:t>
            </a:r>
            <a:r>
              <a:rPr lang="en-US" dirty="0"/>
              <a:t> = ax</a:t>
            </a:r>
            <a:r>
              <a:rPr lang="en-US" baseline="-25000" dirty="0"/>
              <a:t>i-1</a:t>
            </a:r>
            <a:r>
              <a:rPr lang="en-US" dirty="0"/>
              <a:t> mod M</a:t>
            </a:r>
          </a:p>
          <a:p>
            <a:r>
              <a:rPr lang="en-US" dirty="0"/>
              <a:t> </a:t>
            </a:r>
          </a:p>
          <a:p>
            <a:r>
              <a:rPr lang="en-US" dirty="0"/>
              <a:t>Need to select a and M</a:t>
            </a:r>
          </a:p>
          <a:p>
            <a:endParaRPr lang="en-US" dirty="0"/>
          </a:p>
          <a:p>
            <a:r>
              <a:rPr lang="en-US" dirty="0"/>
              <a:t>Need a starting point, x</a:t>
            </a:r>
            <a:r>
              <a:rPr lang="en-US" baseline="-25000" dirty="0"/>
              <a:t>0</a:t>
            </a:r>
            <a:r>
              <a:rPr lang="en-US" dirty="0"/>
              <a:t>, called the </a:t>
            </a:r>
            <a:r>
              <a:rPr lang="en-US" i="1" dirty="0"/>
              <a:t>seed</a:t>
            </a:r>
            <a:r>
              <a:rPr lang="en-US" dirty="0"/>
              <a:t> </a:t>
            </a:r>
            <a:r>
              <a:rPr lang="en-US" dirty="0">
                <a:latin typeface="Courier"/>
                <a:cs typeface="Courier"/>
              </a:rPr>
              <a:t> </a:t>
            </a:r>
            <a:endParaRPr lang="en-US" dirty="0"/>
          </a:p>
        </p:txBody>
      </p:sp>
    </p:spTree>
    <p:extLst>
      <p:ext uri="{BB962C8B-B14F-4D97-AF65-F5344CB8AC3E}">
        <p14:creationId xmlns:p14="http://schemas.microsoft.com/office/powerpoint/2010/main" val="389131629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500" dirty="0"/>
              <a:t>a=3 and M = 64</a:t>
            </a:r>
            <a:endParaRPr lang="en-US" sz="4500" dirty="0">
              <a:latin typeface="Courier"/>
              <a:cs typeface="Courier"/>
            </a:endParaRPr>
          </a:p>
        </p:txBody>
      </p:sp>
      <p:sp>
        <p:nvSpPr>
          <p:cNvPr id="3" name="Content Placeholder 2"/>
          <p:cNvSpPr>
            <a:spLocks noGrp="1"/>
          </p:cNvSpPr>
          <p:nvPr>
            <p:ph sz="half" idx="1"/>
          </p:nvPr>
        </p:nvSpPr>
        <p:spPr>
          <a:xfrm>
            <a:off x="838200" y="1825625"/>
            <a:ext cx="5181600" cy="4790470"/>
          </a:xfrm>
        </p:spPr>
        <p:txBody>
          <a:bodyPr>
            <a:normAutofit fontScale="85000" lnSpcReduction="10000"/>
          </a:bodyPr>
          <a:lstStyle/>
          <a:p>
            <a:pPr marL="0" indent="0" algn="l"/>
            <a:r>
              <a:rPr lang="en-US" dirty="0"/>
              <a:t>Seed = 17</a:t>
            </a:r>
          </a:p>
          <a:p>
            <a:pPr marL="0" indent="0" algn="l"/>
            <a:r>
              <a:rPr lang="en-US" dirty="0"/>
              <a:t>3 * 17 mod 64 = 51 mod 64 = 51</a:t>
            </a:r>
          </a:p>
          <a:p>
            <a:pPr marL="0" indent="0" algn="l"/>
            <a:r>
              <a:rPr lang="en-US" dirty="0"/>
              <a:t>3 * 51 mod 64 = 153 mod 64 = 25</a:t>
            </a:r>
          </a:p>
          <a:p>
            <a:pPr marL="0" indent="0" algn="l"/>
            <a:r>
              <a:rPr lang="en-US" dirty="0"/>
              <a:t>3 * 25 mode 64 = 75 mod 64 = 11</a:t>
            </a:r>
          </a:p>
          <a:p>
            <a:pPr marL="0" indent="0" algn="l"/>
            <a:r>
              <a:rPr lang="en-US" dirty="0"/>
              <a:t>And so on.  </a:t>
            </a:r>
          </a:p>
          <a:p>
            <a:pPr marL="0" indent="0" algn="l"/>
            <a:r>
              <a:rPr lang="en-US" dirty="0"/>
              <a:t>The first 20 “random” numbers are</a:t>
            </a:r>
          </a:p>
          <a:p>
            <a:pPr marL="0" indent="0" algn="l"/>
            <a:r>
              <a:rPr lang="en-US" dirty="0">
                <a:latin typeface="Courier"/>
                <a:cs typeface="Courier"/>
              </a:rPr>
              <a:t>51 25 11 33 35 41 59 49 19 57 43  1  3  9 27 17 51 25 11 33</a:t>
            </a:r>
          </a:p>
          <a:p>
            <a:pPr marL="0" indent="0" algn="l"/>
            <a:endParaRPr lang="en-US" dirty="0"/>
          </a:p>
          <a:p>
            <a:pPr marL="0" indent="0" algn="l"/>
            <a:endParaRPr lang="en-US" dirty="0"/>
          </a:p>
        </p:txBody>
      </p:sp>
      <p:pic>
        <p:nvPicPr>
          <p:cNvPr id="5" name="Content Placeholder 4" descr="plotCong3b64.png"/>
          <p:cNvPicPr>
            <a:picLocks noGrp="1" noChangeAspect="1"/>
          </p:cNvPicPr>
          <p:nvPr>
            <p:ph sz="half" idx="2"/>
          </p:nvPr>
        </p:nvPicPr>
        <p:blipFill>
          <a:blip r:embed="rId2">
            <a:extLst>
              <a:ext uri="{28A0092B-C50C-407E-A947-70E740481C1C}">
                <a14:useLocalDpi xmlns:a14="http://schemas.microsoft.com/office/drawing/2010/main" val="0"/>
              </a:ext>
            </a:extLst>
          </a:blip>
          <a:srcRect t="-9151" b="-9151"/>
          <a:stretch>
            <a:fillRect/>
          </a:stretch>
        </p:blipFill>
        <p:spPr>
          <a:prstGeom prst="rect">
            <a:avLst/>
          </a:prstGeom>
        </p:spPr>
      </p:pic>
      <p:sp>
        <p:nvSpPr>
          <p:cNvPr id="6" name="TextBox 5"/>
          <p:cNvSpPr txBox="1"/>
          <p:nvPr/>
        </p:nvSpPr>
        <p:spPr>
          <a:xfrm>
            <a:off x="7220858" y="1825625"/>
            <a:ext cx="3664856" cy="523220"/>
          </a:xfrm>
          <a:prstGeom prst="rect">
            <a:avLst/>
          </a:prstGeom>
        </p:spPr>
        <p:txBody>
          <a:bodyPr wrap="square" rtlCol="0">
            <a:spAutoFit/>
          </a:bodyPr>
          <a:lstStyle/>
          <a:p>
            <a:r>
              <a:rPr lang="en-US" sz="2800" b="1" dirty="0"/>
              <a:t>What is the period?</a:t>
            </a:r>
          </a:p>
        </p:txBody>
      </p:sp>
      <p:sp>
        <p:nvSpPr>
          <p:cNvPr id="4" name="Rectangle 3">
            <a:extLst>
              <a:ext uri="{FF2B5EF4-FFF2-40B4-BE49-F238E27FC236}">
                <a16:creationId xmlns:a16="http://schemas.microsoft.com/office/drawing/2014/main" id="{95781883-C729-8E46-9A3F-19ABEA0E6DBB}"/>
              </a:ext>
            </a:extLst>
          </p:cNvPr>
          <p:cNvSpPr/>
          <p:nvPr/>
        </p:nvSpPr>
        <p:spPr>
          <a:xfrm>
            <a:off x="5953125" y="691068"/>
            <a:ext cx="5594801" cy="584775"/>
          </a:xfrm>
          <a:prstGeom prst="rect">
            <a:avLst/>
          </a:prstGeom>
        </p:spPr>
        <p:txBody>
          <a:bodyPr wrap="none">
            <a:spAutoFit/>
          </a:bodyPr>
          <a:lstStyle/>
          <a:p>
            <a:r>
              <a:rPr lang="en-US" sz="3200" b="1" dirty="0">
                <a:solidFill>
                  <a:schemeClr val="accent5"/>
                </a:solidFill>
              </a:rPr>
              <a:t>http://</a:t>
            </a:r>
            <a:r>
              <a:rPr lang="en-US" sz="3200" b="1" dirty="0" err="1">
                <a:solidFill>
                  <a:schemeClr val="accent5"/>
                </a:solidFill>
              </a:rPr>
              <a:t>bit.ly</a:t>
            </a:r>
            <a:r>
              <a:rPr lang="en-US" sz="3200" b="1" dirty="0">
                <a:solidFill>
                  <a:schemeClr val="accent5"/>
                </a:solidFill>
              </a:rPr>
              <a:t>/ds100-fa18-???</a:t>
            </a:r>
          </a:p>
        </p:txBody>
      </p:sp>
    </p:spTree>
    <p:extLst>
      <p:ext uri="{BB962C8B-B14F-4D97-AF65-F5344CB8AC3E}">
        <p14:creationId xmlns:p14="http://schemas.microsoft.com/office/powerpoint/2010/main" val="410020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endParaRPr lang="en-US" i="1" dirty="0">
              <a:uFillTx/>
            </a:endParaRPr>
          </a:p>
        </p:txBody>
      </p:sp>
      <p:sp>
        <p:nvSpPr>
          <p:cNvPr id="4" name="Content Placeholder 3"/>
          <p:cNvSpPr>
            <a:spLocks noGrp="1"/>
          </p:cNvSpPr>
          <p:nvPr>
            <p:ph idx="1"/>
          </p:nvPr>
        </p:nvSpPr>
        <p:spPr>
          <a:xfrm>
            <a:off x="838200" y="3814916"/>
            <a:ext cx="10515600" cy="2182661"/>
          </a:xfrm>
        </p:spPr>
        <p:txBody>
          <a:bodyPr>
            <a:normAutofit/>
          </a:bodyPr>
          <a:lstStyle/>
          <a:p>
            <a:pPr marL="14287" indent="0">
              <a:buNone/>
            </a:pPr>
            <a:r>
              <a:rPr lang="en-US" sz="4400" dirty="0"/>
              <a:t>Python Demo - </a:t>
            </a:r>
            <a:r>
              <a:rPr lang="en-US" sz="4400" dirty="0" err="1"/>
              <a:t>prngs</a:t>
            </a:r>
            <a:endParaRPr lang="en-US" sz="4400" dirty="0"/>
          </a:p>
        </p:txBody>
      </p:sp>
    </p:spTree>
    <p:extLst>
      <p:ext uri="{BB962C8B-B14F-4D97-AF65-F5344CB8AC3E}">
        <p14:creationId xmlns:p14="http://schemas.microsoft.com/office/powerpoint/2010/main" val="32311942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90626" y="162136"/>
            <a:ext cx="9810751" cy="1287159"/>
          </a:xfrm>
        </p:spPr>
        <p:txBody>
          <a:bodyPr>
            <a:normAutofit/>
          </a:bodyPr>
          <a:lstStyle/>
          <a:p>
            <a:r>
              <a:rPr lang="en-US" sz="4500" dirty="0">
                <a:latin typeface="Century Gothic"/>
                <a:cs typeface="Century Gothic"/>
              </a:rPr>
              <a:t>a=69069, M=2</a:t>
            </a:r>
            <a:r>
              <a:rPr lang="en-US" sz="4500" baseline="30000" dirty="0">
                <a:latin typeface="Century Gothic"/>
                <a:cs typeface="Century Gothic"/>
              </a:rPr>
              <a:t>32</a:t>
            </a:r>
            <a:endParaRPr lang="en-US" sz="4500" dirty="0">
              <a:latin typeface="Century Gothic"/>
              <a:cs typeface="Century Gothic"/>
            </a:endParaRPr>
          </a:p>
        </p:txBody>
      </p:sp>
      <p:pic>
        <p:nvPicPr>
          <p:cNvPr id="5" name="Content Placeholder 4" descr="plotCong69069b2to32.png"/>
          <p:cNvPicPr>
            <a:picLocks noGrp="1" noChangeAspect="1"/>
          </p:cNvPicPr>
          <p:nvPr>
            <p:ph idx="1"/>
          </p:nvPr>
        </p:nvPicPr>
        <p:blipFill>
          <a:blip r:embed="rId2">
            <a:extLst>
              <a:ext uri="{28A0092B-C50C-407E-A947-70E740481C1C}">
                <a14:useLocalDpi xmlns:a14="http://schemas.microsoft.com/office/drawing/2010/main" val="0"/>
              </a:ext>
            </a:extLst>
          </a:blip>
          <a:srcRect t="13125" b="13125"/>
          <a:stretch>
            <a:fillRect/>
          </a:stretch>
        </p:blipFill>
        <p:spPr>
          <a:xfrm>
            <a:off x="469900" y="1733551"/>
            <a:ext cx="11523133" cy="4524375"/>
          </a:xfrm>
        </p:spPr>
      </p:pic>
    </p:spTree>
    <p:extLst>
      <p:ext uri="{BB962C8B-B14F-4D97-AF65-F5344CB8AC3E}">
        <p14:creationId xmlns:p14="http://schemas.microsoft.com/office/powerpoint/2010/main" val="117823372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Real Random Number Generators</a:t>
            </a:r>
          </a:p>
        </p:txBody>
      </p:sp>
      <p:sp>
        <p:nvSpPr>
          <p:cNvPr id="3" name="Content Placeholder 2"/>
          <p:cNvSpPr>
            <a:spLocks noGrp="1"/>
          </p:cNvSpPr>
          <p:nvPr>
            <p:ph sz="half" idx="1"/>
          </p:nvPr>
        </p:nvSpPr>
        <p:spPr/>
        <p:txBody>
          <a:bodyPr>
            <a:normAutofit lnSpcReduction="10000"/>
          </a:bodyPr>
          <a:lstStyle/>
          <a:p>
            <a:r>
              <a:rPr lang="en-US" dirty="0"/>
              <a:t>Generate values from a physical process that is truly random</a:t>
            </a:r>
          </a:p>
          <a:p>
            <a:r>
              <a:rPr lang="en-US" dirty="0"/>
              <a:t>Devices have been built to do this: </a:t>
            </a:r>
          </a:p>
          <a:p>
            <a:r>
              <a:rPr lang="en-US" dirty="0"/>
              <a:t>Some use radioactive particle decay </a:t>
            </a:r>
          </a:p>
          <a:p>
            <a:r>
              <a:rPr lang="en-US" dirty="0"/>
              <a:t>RANDOM.ORG uses atmospheric noise</a:t>
            </a:r>
          </a:p>
        </p:txBody>
      </p:sp>
      <p:pic>
        <p:nvPicPr>
          <p:cNvPr id="5" name="Content Placeholder 4" descr="rdo-v1.jpg"/>
          <p:cNvPicPr>
            <a:picLocks noGrp="1" noChangeAspect="1"/>
          </p:cNvPicPr>
          <p:nvPr>
            <p:ph sz="half" idx="2"/>
          </p:nvPr>
        </p:nvPicPr>
        <p:blipFill>
          <a:blip r:embed="rId2">
            <a:extLst>
              <a:ext uri="{28A0092B-C50C-407E-A947-70E740481C1C}">
                <a14:useLocalDpi xmlns:a14="http://schemas.microsoft.com/office/drawing/2010/main" val="0"/>
              </a:ext>
            </a:extLst>
          </a:blip>
          <a:srcRect t="-16825" b="-16825"/>
          <a:stretch>
            <a:fillRect/>
          </a:stretch>
        </p:blipFill>
        <p:spPr/>
      </p:pic>
      <p:sp>
        <p:nvSpPr>
          <p:cNvPr id="6" name="TextBox 5"/>
          <p:cNvSpPr txBox="1"/>
          <p:nvPr/>
        </p:nvSpPr>
        <p:spPr>
          <a:xfrm>
            <a:off x="6301619" y="6035524"/>
            <a:ext cx="4668762" cy="646331"/>
          </a:xfrm>
          <a:prstGeom prst="rect">
            <a:avLst/>
          </a:prstGeom>
        </p:spPr>
        <p:txBody>
          <a:bodyPr wrap="square" rtlCol="0">
            <a:spAutoFit/>
          </a:bodyPr>
          <a:lstStyle/>
          <a:p>
            <a:r>
              <a:rPr lang="en-US" dirty="0"/>
              <a:t>Photo from RANDOM.ORG built in 1998</a:t>
            </a:r>
          </a:p>
          <a:p>
            <a:endParaRPr lang="en-US" dirty="0"/>
          </a:p>
        </p:txBody>
      </p:sp>
      <p:sp>
        <p:nvSpPr>
          <p:cNvPr id="7" name="TextBox 6"/>
          <p:cNvSpPr txBox="1"/>
          <p:nvPr/>
        </p:nvSpPr>
        <p:spPr>
          <a:xfrm>
            <a:off x="6019800" y="1646238"/>
            <a:ext cx="5833533" cy="646331"/>
          </a:xfrm>
          <a:prstGeom prst="rect">
            <a:avLst/>
          </a:prstGeom>
        </p:spPr>
        <p:txBody>
          <a:bodyPr wrap="square" rtlCol="0">
            <a:spAutoFit/>
          </a:bodyPr>
          <a:lstStyle/>
          <a:p>
            <a:r>
              <a:rPr lang="en-US" dirty="0"/>
              <a:t>“As of today, RANDOM.ORG has generated 1.55 trillion random bits for the Internet community.”</a:t>
            </a:r>
          </a:p>
        </p:txBody>
      </p:sp>
    </p:spTree>
    <p:extLst>
      <p:ext uri="{BB962C8B-B14F-4D97-AF65-F5344CB8AC3E}">
        <p14:creationId xmlns:p14="http://schemas.microsoft.com/office/powerpoint/2010/main" val="30564492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i="1" dirty="0"/>
              <a:t>The Central Limit Theorem</a:t>
            </a:r>
          </a:p>
        </p:txBody>
      </p:sp>
      <p:sp>
        <p:nvSpPr>
          <p:cNvPr id="4" name="Subtitle 3">
            <a:extLst>
              <a:ext uri="{FF2B5EF4-FFF2-40B4-BE49-F238E27FC236}">
                <a16:creationId xmlns:a16="http://schemas.microsoft.com/office/drawing/2014/main" id="{76DE60C7-1D7F-874B-8825-67D3A4AA3DEB}"/>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50785897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90626" y="162136"/>
            <a:ext cx="9810751" cy="1287159"/>
          </a:xfrm>
        </p:spPr>
        <p:txBody>
          <a:bodyPr>
            <a:normAutofit/>
          </a:bodyPr>
          <a:lstStyle/>
          <a:p>
            <a:r>
              <a:rPr lang="en-US" sz="4500" dirty="0"/>
              <a:t>Advantages to Pseudo-ness</a:t>
            </a:r>
          </a:p>
        </p:txBody>
      </p:sp>
      <p:sp>
        <p:nvSpPr>
          <p:cNvPr id="3" name="Content Placeholder 2"/>
          <p:cNvSpPr>
            <a:spLocks noGrp="1"/>
          </p:cNvSpPr>
          <p:nvPr>
            <p:ph idx="1"/>
          </p:nvPr>
        </p:nvSpPr>
        <p:spPr>
          <a:xfrm>
            <a:off x="470746" y="1733177"/>
            <a:ext cx="11522039" cy="4736353"/>
          </a:xfrm>
        </p:spPr>
        <p:txBody>
          <a:bodyPr>
            <a:normAutofit/>
          </a:bodyPr>
          <a:lstStyle/>
          <a:p>
            <a:pPr algn="l"/>
            <a:r>
              <a:rPr lang="en-US" dirty="0"/>
              <a:t>We can </a:t>
            </a:r>
            <a:r>
              <a:rPr lang="en-US" i="1" dirty="0"/>
              <a:t>reproduce</a:t>
            </a:r>
            <a:r>
              <a:rPr lang="en-US" dirty="0"/>
              <a:t> our simulation results by controlling the starting point, i.e., the initial state (the seed )	</a:t>
            </a:r>
          </a:p>
          <a:p>
            <a:pPr algn="l"/>
            <a:r>
              <a:rPr lang="en-US" dirty="0"/>
              <a:t>We do not need as much space to store our simulation results because we need only the seed and the RNG</a:t>
            </a:r>
          </a:p>
          <a:p>
            <a:pPr algn="l"/>
            <a:r>
              <a:rPr lang="en-US" dirty="0"/>
              <a:t>Pseudo RNGs are typically much faster </a:t>
            </a:r>
          </a:p>
          <a:p>
            <a:pPr algn="l"/>
            <a:r>
              <a:rPr lang="en-US" dirty="0"/>
              <a:t>Even real RNGs can fail tests of randomness</a:t>
            </a:r>
          </a:p>
        </p:txBody>
      </p:sp>
      <p:sp>
        <p:nvSpPr>
          <p:cNvPr id="4" name="TextBox 3"/>
          <p:cNvSpPr txBox="1"/>
          <p:nvPr/>
        </p:nvSpPr>
        <p:spPr>
          <a:xfrm>
            <a:off x="1644952" y="5442857"/>
            <a:ext cx="7486953" cy="646331"/>
          </a:xfrm>
          <a:prstGeom prst="rect">
            <a:avLst/>
          </a:prstGeom>
        </p:spPr>
        <p:txBody>
          <a:bodyPr wrap="square" rtlCol="0">
            <a:spAutoFit/>
          </a:bodyPr>
          <a:lstStyle/>
          <a:p>
            <a:r>
              <a:rPr lang="en-US" dirty="0" err="1"/>
              <a:t>numpy</a:t>
            </a:r>
            <a:r>
              <a:rPr lang="en-US" dirty="0"/>
              <a:t> uses the </a:t>
            </a:r>
            <a:r>
              <a:rPr lang="en-US" dirty="0" err="1"/>
              <a:t>Marsenne</a:t>
            </a:r>
            <a:r>
              <a:rPr lang="en-US" dirty="0"/>
              <a:t> Twister pseudo-RNG.</a:t>
            </a:r>
          </a:p>
          <a:p>
            <a:r>
              <a:rPr lang="en-US" dirty="0"/>
              <a:t>(Matsumoto and Nishimura, 1998) It has a period of 2</a:t>
            </a:r>
            <a:r>
              <a:rPr lang="en-US" baseline="30000" dirty="0"/>
              <a:t>19937</a:t>
            </a:r>
            <a:r>
              <a:rPr lang="en-US" dirty="0"/>
              <a:t>-1</a:t>
            </a:r>
          </a:p>
        </p:txBody>
      </p:sp>
    </p:spTree>
    <p:extLst>
      <p:ext uri="{BB962C8B-B14F-4D97-AF65-F5344CB8AC3E}">
        <p14:creationId xmlns:p14="http://schemas.microsoft.com/office/powerpoint/2010/main" val="32201961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normAutofit/>
          </a:bodyPr>
          <a:lstStyle/>
          <a:p>
            <a:r>
              <a:rPr lang="en-US" i="1" dirty="0"/>
              <a:t>3. Bootstrapping the 75</a:t>
            </a:r>
            <a:r>
              <a:rPr lang="en-US" i="1" baseline="30000" dirty="0"/>
              <a:t>th</a:t>
            </a:r>
            <a:r>
              <a:rPr lang="en-US" i="1" dirty="0"/>
              <a:t> Percentile</a:t>
            </a:r>
          </a:p>
        </p:txBody>
      </p:sp>
      <p:sp>
        <p:nvSpPr>
          <p:cNvPr id="3" name="Subtitle 2"/>
          <p:cNvSpPr>
            <a:spLocks noGrp="1"/>
          </p:cNvSpPr>
          <p:nvPr>
            <p:ph type="subTitle" idx="1"/>
          </p:nvPr>
        </p:nvSpPr>
        <p:spPr/>
        <p:txBody>
          <a:bodyPr>
            <a:normAutofit/>
          </a:bodyPr>
          <a:lstStyle/>
          <a:p>
            <a:endParaRPr lang="en-US" dirty="0"/>
          </a:p>
        </p:txBody>
      </p:sp>
    </p:spTree>
    <p:extLst>
      <p:ext uri="{BB962C8B-B14F-4D97-AF65-F5344CB8AC3E}">
        <p14:creationId xmlns:p14="http://schemas.microsoft.com/office/powerpoint/2010/main" val="341340007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Consider a New Loss Function</a:t>
            </a:r>
          </a:p>
        </p:txBody>
      </p:sp>
      <p:pic>
        <p:nvPicPr>
          <p:cNvPr id="3" name="Picture 2" descr="l1mod_plt.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74833" y="1646238"/>
            <a:ext cx="5055635" cy="3476171"/>
          </a:xfrm>
          <a:prstGeom prst="rect">
            <a:avLst/>
          </a:prstGeom>
        </p:spPr>
      </p:pic>
      <p:graphicFrame>
        <p:nvGraphicFramePr>
          <p:cNvPr id="4" name="Object 3"/>
          <p:cNvGraphicFramePr>
            <a:graphicFrameLocks noChangeAspect="1"/>
          </p:cNvGraphicFramePr>
          <p:nvPr>
            <p:extLst>
              <p:ext uri="{D42A27DB-BD31-4B8C-83A1-F6EECF244321}">
                <p14:modId xmlns:p14="http://schemas.microsoft.com/office/powerpoint/2010/main" val="2163547285"/>
              </p:ext>
            </p:extLst>
          </p:nvPr>
        </p:nvGraphicFramePr>
        <p:xfrm>
          <a:off x="674511" y="1772179"/>
          <a:ext cx="4989689" cy="1285223"/>
        </p:xfrm>
        <a:graphic>
          <a:graphicData uri="http://schemas.openxmlformats.org/presentationml/2006/ole">
            <mc:AlternateContent xmlns:mc="http://schemas.openxmlformats.org/markup-compatibility/2006">
              <mc:Choice xmlns:v="urn:schemas-microsoft-com:vml" Requires="v">
                <p:oleObj spid="_x0000_s19747" name="Equation" r:id="rId4" imgW="1676400" imgH="431800" progId="Equation.3">
                  <p:embed/>
                </p:oleObj>
              </mc:Choice>
              <mc:Fallback>
                <p:oleObj name="Equation" r:id="rId4" imgW="1676400" imgH="431800" progId="Equation.3">
                  <p:embed/>
                  <p:pic>
                    <p:nvPicPr>
                      <p:cNvPr id="0" name=""/>
                      <p:cNvPicPr/>
                      <p:nvPr/>
                    </p:nvPicPr>
                    <p:blipFill>
                      <a:blip r:embed="rId5"/>
                      <a:stretch>
                        <a:fillRect/>
                      </a:stretch>
                    </p:blipFill>
                    <p:spPr>
                      <a:xfrm>
                        <a:off x="674511" y="1772179"/>
                        <a:ext cx="4989689" cy="1285223"/>
                      </a:xfrm>
                      <a:prstGeom prst="rect">
                        <a:avLst/>
                      </a:prstGeom>
                    </p:spPr>
                  </p:pic>
                </p:oleObj>
              </mc:Fallback>
            </mc:AlternateContent>
          </a:graphicData>
        </a:graphic>
      </p:graphicFrame>
      <p:graphicFrame>
        <p:nvGraphicFramePr>
          <p:cNvPr id="15" name="Object 14"/>
          <p:cNvGraphicFramePr>
            <a:graphicFrameLocks noChangeAspect="1"/>
          </p:cNvGraphicFramePr>
          <p:nvPr>
            <p:extLst>
              <p:ext uri="{D42A27DB-BD31-4B8C-83A1-F6EECF244321}">
                <p14:modId xmlns:p14="http://schemas.microsoft.com/office/powerpoint/2010/main" val="1453049449"/>
              </p:ext>
            </p:extLst>
          </p:nvPr>
        </p:nvGraphicFramePr>
        <p:xfrm>
          <a:off x="843264" y="4654550"/>
          <a:ext cx="4687888" cy="1851025"/>
        </p:xfrm>
        <a:graphic>
          <a:graphicData uri="http://schemas.openxmlformats.org/presentationml/2006/ole">
            <mc:AlternateContent xmlns:mc="http://schemas.openxmlformats.org/markup-compatibility/2006">
              <mc:Choice xmlns:v="urn:schemas-microsoft-com:vml" Requires="v">
                <p:oleObj spid="_x0000_s19748" name="Equation" r:id="rId6" imgW="1574800" imgH="622300" progId="Equation.3">
                  <p:embed/>
                </p:oleObj>
              </mc:Choice>
              <mc:Fallback>
                <p:oleObj name="Equation" r:id="rId6" imgW="1574800" imgH="622300" progId="Equation.3">
                  <p:embed/>
                  <p:pic>
                    <p:nvPicPr>
                      <p:cNvPr id="0" name=""/>
                      <p:cNvPicPr/>
                      <p:nvPr/>
                    </p:nvPicPr>
                    <p:blipFill>
                      <a:blip r:embed="rId7"/>
                      <a:stretch>
                        <a:fillRect/>
                      </a:stretch>
                    </p:blipFill>
                    <p:spPr>
                      <a:xfrm>
                        <a:off x="843264" y="4654550"/>
                        <a:ext cx="4687888" cy="1851025"/>
                      </a:xfrm>
                      <a:prstGeom prst="rect">
                        <a:avLst/>
                      </a:prstGeom>
                    </p:spPr>
                  </p:pic>
                </p:oleObj>
              </mc:Fallback>
            </mc:AlternateContent>
          </a:graphicData>
        </a:graphic>
      </p:graphicFrame>
      <p:sp>
        <p:nvSpPr>
          <p:cNvPr id="5" name="TextBox 4"/>
          <p:cNvSpPr txBox="1"/>
          <p:nvPr/>
        </p:nvSpPr>
        <p:spPr>
          <a:xfrm>
            <a:off x="674511" y="3531810"/>
            <a:ext cx="3631974" cy="954107"/>
          </a:xfrm>
          <a:prstGeom prst="rect">
            <a:avLst/>
          </a:prstGeom>
        </p:spPr>
        <p:txBody>
          <a:bodyPr wrap="square" rtlCol="0">
            <a:spAutoFit/>
          </a:bodyPr>
          <a:lstStyle/>
          <a:p>
            <a:r>
              <a:rPr lang="en-US" sz="2800" dirty="0"/>
              <a:t>Differentiate with respect to </a:t>
            </a:r>
            <a:r>
              <a:rPr lang="en-US" sz="2800" dirty="0" err="1"/>
              <a:t>θ</a:t>
            </a:r>
            <a:endParaRPr lang="en-US" sz="2800" dirty="0"/>
          </a:p>
        </p:txBody>
      </p:sp>
    </p:spTree>
    <p:extLst>
      <p:ext uri="{BB962C8B-B14F-4D97-AF65-F5344CB8AC3E}">
        <p14:creationId xmlns:p14="http://schemas.microsoft.com/office/powerpoint/2010/main" val="697897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Minimizing Average Loss</a:t>
            </a:r>
          </a:p>
        </p:txBody>
      </p:sp>
      <p:pic>
        <p:nvPicPr>
          <p:cNvPr id="3" name="Picture 2" descr="l1mod_plt.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74833" y="1319316"/>
            <a:ext cx="5055635" cy="3476171"/>
          </a:xfrm>
          <a:prstGeom prst="rect">
            <a:avLst/>
          </a:prstGeom>
        </p:spPr>
      </p:pic>
      <p:graphicFrame>
        <p:nvGraphicFramePr>
          <p:cNvPr id="4" name="Object 3"/>
          <p:cNvGraphicFramePr>
            <a:graphicFrameLocks noChangeAspect="1"/>
          </p:cNvGraphicFramePr>
          <p:nvPr>
            <p:extLst>
              <p:ext uri="{D42A27DB-BD31-4B8C-83A1-F6EECF244321}">
                <p14:modId xmlns:p14="http://schemas.microsoft.com/office/powerpoint/2010/main" val="2459901756"/>
              </p:ext>
            </p:extLst>
          </p:nvPr>
        </p:nvGraphicFramePr>
        <p:xfrm>
          <a:off x="843264" y="1735138"/>
          <a:ext cx="3627438" cy="1360487"/>
        </p:xfrm>
        <a:graphic>
          <a:graphicData uri="http://schemas.openxmlformats.org/presentationml/2006/ole">
            <mc:AlternateContent xmlns:mc="http://schemas.openxmlformats.org/markup-compatibility/2006">
              <mc:Choice xmlns:v="urn:schemas-microsoft-com:vml" Requires="v">
                <p:oleObj spid="_x0000_s20909" name="Equation" r:id="rId4" imgW="1219200" imgH="457200" progId="Equation.3">
                  <p:embed/>
                </p:oleObj>
              </mc:Choice>
              <mc:Fallback>
                <p:oleObj name="Equation" r:id="rId4" imgW="1219200" imgH="457200" progId="Equation.3">
                  <p:embed/>
                  <p:pic>
                    <p:nvPicPr>
                      <p:cNvPr id="0" name=""/>
                      <p:cNvPicPr/>
                      <p:nvPr/>
                    </p:nvPicPr>
                    <p:blipFill>
                      <a:blip r:embed="rId5"/>
                      <a:stretch>
                        <a:fillRect/>
                      </a:stretch>
                    </p:blipFill>
                    <p:spPr>
                      <a:xfrm>
                        <a:off x="843264" y="1735138"/>
                        <a:ext cx="3627438" cy="1360487"/>
                      </a:xfrm>
                      <a:prstGeom prst="rect">
                        <a:avLst/>
                      </a:prstGeom>
                    </p:spPr>
                  </p:pic>
                </p:oleObj>
              </mc:Fallback>
            </mc:AlternateContent>
          </a:graphicData>
        </a:graphic>
      </p:graphicFrame>
      <p:sp>
        <p:nvSpPr>
          <p:cNvPr id="5" name="TextBox 4"/>
          <p:cNvSpPr txBox="1"/>
          <p:nvPr/>
        </p:nvSpPr>
        <p:spPr>
          <a:xfrm>
            <a:off x="674510" y="3531810"/>
            <a:ext cx="4856641" cy="954107"/>
          </a:xfrm>
          <a:prstGeom prst="rect">
            <a:avLst/>
          </a:prstGeom>
        </p:spPr>
        <p:txBody>
          <a:bodyPr wrap="square" rtlCol="0">
            <a:spAutoFit/>
          </a:bodyPr>
          <a:lstStyle/>
          <a:p>
            <a:r>
              <a:rPr lang="en-US" sz="2800" dirty="0"/>
              <a:t>Differentiate with respect </a:t>
            </a:r>
            <a:r>
              <a:rPr lang="en-US" sz="2800" dirty="0" err="1"/>
              <a:t>toθand</a:t>
            </a:r>
            <a:r>
              <a:rPr lang="en-US" sz="2800" dirty="0"/>
              <a:t> set to 0</a:t>
            </a:r>
          </a:p>
        </p:txBody>
      </p:sp>
      <p:graphicFrame>
        <p:nvGraphicFramePr>
          <p:cNvPr id="7" name="Object 6"/>
          <p:cNvGraphicFramePr>
            <a:graphicFrameLocks noChangeAspect="1"/>
          </p:cNvGraphicFramePr>
          <p:nvPr>
            <p:extLst>
              <p:ext uri="{D42A27DB-BD31-4B8C-83A1-F6EECF244321}">
                <p14:modId xmlns:p14="http://schemas.microsoft.com/office/powerpoint/2010/main" val="3374659063"/>
              </p:ext>
            </p:extLst>
          </p:nvPr>
        </p:nvGraphicFramePr>
        <p:xfrm>
          <a:off x="674510" y="4539598"/>
          <a:ext cx="2530475" cy="1549400"/>
        </p:xfrm>
        <a:graphic>
          <a:graphicData uri="http://schemas.openxmlformats.org/presentationml/2006/ole">
            <mc:AlternateContent xmlns:mc="http://schemas.openxmlformats.org/markup-compatibility/2006">
              <mc:Choice xmlns:v="urn:schemas-microsoft-com:vml" Requires="v">
                <p:oleObj spid="_x0000_s20910" name="Equation" r:id="rId6" imgW="850900" imgH="520700" progId="Equation.3">
                  <p:embed/>
                </p:oleObj>
              </mc:Choice>
              <mc:Fallback>
                <p:oleObj name="Equation" r:id="rId6" imgW="850900" imgH="520700" progId="Equation.3">
                  <p:embed/>
                  <p:pic>
                    <p:nvPicPr>
                      <p:cNvPr id="0" name=""/>
                      <p:cNvPicPr/>
                      <p:nvPr/>
                    </p:nvPicPr>
                    <p:blipFill>
                      <a:blip r:embed="rId7"/>
                      <a:stretch>
                        <a:fillRect/>
                      </a:stretch>
                    </p:blipFill>
                    <p:spPr>
                      <a:xfrm>
                        <a:off x="674510" y="4539598"/>
                        <a:ext cx="2530475" cy="1549400"/>
                      </a:xfrm>
                      <a:prstGeom prst="rect">
                        <a:avLst/>
                      </a:prstGeom>
                    </p:spPr>
                  </p:pic>
                </p:oleObj>
              </mc:Fallback>
            </mc:AlternateContent>
          </a:graphicData>
        </a:graphic>
      </p:graphicFrame>
      <p:graphicFrame>
        <p:nvGraphicFramePr>
          <p:cNvPr id="8" name="Object 7"/>
          <p:cNvGraphicFramePr>
            <a:graphicFrameLocks noChangeAspect="1"/>
          </p:cNvGraphicFramePr>
          <p:nvPr>
            <p:extLst>
              <p:ext uri="{D42A27DB-BD31-4B8C-83A1-F6EECF244321}">
                <p14:modId xmlns:p14="http://schemas.microsoft.com/office/powerpoint/2010/main" val="1400160492"/>
              </p:ext>
            </p:extLst>
          </p:nvPr>
        </p:nvGraphicFramePr>
        <p:xfrm>
          <a:off x="4755824" y="5366572"/>
          <a:ext cx="5999692" cy="1163648"/>
        </p:xfrm>
        <a:graphic>
          <a:graphicData uri="http://schemas.openxmlformats.org/presentationml/2006/ole">
            <mc:AlternateContent xmlns:mc="http://schemas.openxmlformats.org/markup-compatibility/2006">
              <mc:Choice xmlns:v="urn:schemas-microsoft-com:vml" Requires="v">
                <p:oleObj spid="_x0000_s20911" name="Equation" r:id="rId8" imgW="2095500" imgH="406400" progId="Equation.3">
                  <p:embed/>
                </p:oleObj>
              </mc:Choice>
              <mc:Fallback>
                <p:oleObj name="Equation" r:id="rId8" imgW="2095500" imgH="406400" progId="Equation.3">
                  <p:embed/>
                  <p:pic>
                    <p:nvPicPr>
                      <p:cNvPr id="0" name=""/>
                      <p:cNvPicPr/>
                      <p:nvPr/>
                    </p:nvPicPr>
                    <p:blipFill>
                      <a:blip r:embed="rId9"/>
                      <a:stretch>
                        <a:fillRect/>
                      </a:stretch>
                    </p:blipFill>
                    <p:spPr>
                      <a:xfrm>
                        <a:off x="4755824" y="5366572"/>
                        <a:ext cx="5999692" cy="1163648"/>
                      </a:xfrm>
                      <a:prstGeom prst="rect">
                        <a:avLst/>
                      </a:prstGeom>
                    </p:spPr>
                  </p:pic>
                </p:oleObj>
              </mc:Fallback>
            </mc:AlternateContent>
          </a:graphicData>
        </a:graphic>
      </p:graphicFrame>
      <p:sp>
        <p:nvSpPr>
          <p:cNvPr id="6" name="TextBox 5"/>
          <p:cNvSpPr txBox="1"/>
          <p:nvPr/>
        </p:nvSpPr>
        <p:spPr>
          <a:xfrm>
            <a:off x="4635499" y="4578756"/>
            <a:ext cx="2878667" cy="954107"/>
          </a:xfrm>
          <a:prstGeom prst="rect">
            <a:avLst/>
          </a:prstGeom>
        </p:spPr>
        <p:txBody>
          <a:bodyPr wrap="square" rtlCol="0">
            <a:spAutoFit/>
          </a:bodyPr>
          <a:lstStyle/>
          <a:p>
            <a:r>
              <a:rPr lang="en-US" sz="2800" dirty="0"/>
              <a:t>The minimizer is defined as</a:t>
            </a:r>
          </a:p>
        </p:txBody>
      </p:sp>
      <p:sp>
        <p:nvSpPr>
          <p:cNvPr id="9" name="TextBox 8"/>
          <p:cNvSpPr txBox="1"/>
          <p:nvPr/>
        </p:nvSpPr>
        <p:spPr>
          <a:xfrm>
            <a:off x="4470702" y="6268610"/>
            <a:ext cx="4255129" cy="523220"/>
          </a:xfrm>
          <a:prstGeom prst="rect">
            <a:avLst/>
          </a:prstGeom>
        </p:spPr>
        <p:txBody>
          <a:bodyPr wrap="square" rtlCol="0">
            <a:spAutoFit/>
          </a:bodyPr>
          <a:lstStyle/>
          <a:p>
            <a:r>
              <a:rPr lang="en-US" sz="2800" dirty="0"/>
              <a:t>AKA the 75</a:t>
            </a:r>
            <a:r>
              <a:rPr lang="en-US" sz="2800" baseline="30000" dirty="0"/>
              <a:t>th</a:t>
            </a:r>
            <a:r>
              <a:rPr lang="en-US" sz="2800" dirty="0"/>
              <a:t> percentile</a:t>
            </a:r>
          </a:p>
        </p:txBody>
      </p:sp>
    </p:spTree>
    <p:extLst>
      <p:ext uri="{BB962C8B-B14F-4D97-AF65-F5344CB8AC3E}">
        <p14:creationId xmlns:p14="http://schemas.microsoft.com/office/powerpoint/2010/main" val="2764102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additive="base">
                                        <p:cTn id="23" dur="500" fill="hold"/>
                                        <p:tgtEl>
                                          <p:spTgt spid="8"/>
                                        </p:tgtEl>
                                        <p:attrNameLst>
                                          <p:attrName>ppt_x</p:attrName>
                                        </p:attrNameLst>
                                      </p:cBhvr>
                                      <p:tavLst>
                                        <p:tav tm="0">
                                          <p:val>
                                            <p:strVal val="#ppt_x"/>
                                          </p:val>
                                        </p:tav>
                                        <p:tav tm="100000">
                                          <p:val>
                                            <p:strVal val="#ppt_x"/>
                                          </p:val>
                                        </p:tav>
                                      </p:tavLst>
                                    </p:anim>
                                    <p:anim calcmode="lin" valueType="num">
                                      <p:cBhvr additive="base">
                                        <p:cTn id="2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9"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Return to our sample</a:t>
            </a:r>
          </a:p>
        </p:txBody>
      </p:sp>
      <p:sp>
        <p:nvSpPr>
          <p:cNvPr id="5" name="Subtitle 4"/>
          <p:cNvSpPr>
            <a:spLocks noGrp="1"/>
          </p:cNvSpPr>
          <p:nvPr>
            <p:ph type="subTitle" idx="1"/>
          </p:nvPr>
        </p:nvSpPr>
        <p:spPr/>
        <p:txBody>
          <a:bodyPr/>
          <a:lstStyle/>
          <a:p>
            <a:endParaRPr lang="en-US"/>
          </a:p>
        </p:txBody>
      </p:sp>
    </p:spTree>
    <p:extLst>
      <p:ext uri="{BB962C8B-B14F-4D97-AF65-F5344CB8AC3E}">
        <p14:creationId xmlns:p14="http://schemas.microsoft.com/office/powerpoint/2010/main" val="286740108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Here is our sample</a:t>
            </a:r>
          </a:p>
        </p:txBody>
      </p:sp>
      <p:pic>
        <p:nvPicPr>
          <p:cNvPr id="4" name="Content Placeholder 3" descr="barplot_samp100.pdf"/>
          <p:cNvPicPr>
            <a:picLocks noGrp="1" noChangeAspect="1"/>
          </p:cNvPicPr>
          <p:nvPr>
            <p:ph idx="1"/>
          </p:nvPr>
        </p:nvPicPr>
        <p:blipFill>
          <a:blip r:embed="rId2">
            <a:extLst>
              <a:ext uri="{28A0092B-C50C-407E-A947-70E740481C1C}">
                <a14:useLocalDpi xmlns:a14="http://schemas.microsoft.com/office/drawing/2010/main" val="0"/>
              </a:ext>
            </a:extLst>
          </a:blip>
          <a:srcRect l="-33072" r="-33072"/>
          <a:stretch>
            <a:fillRect/>
          </a:stretch>
        </p:blipFill>
        <p:spPr>
          <a:xfrm>
            <a:off x="-1387324" y="1646238"/>
            <a:ext cx="10515600" cy="4351339"/>
          </a:xfrm>
        </p:spPr>
      </p:pic>
      <p:sp>
        <p:nvSpPr>
          <p:cNvPr id="6" name="TextBox 5"/>
          <p:cNvSpPr txBox="1"/>
          <p:nvPr/>
        </p:nvSpPr>
        <p:spPr>
          <a:xfrm>
            <a:off x="7003143" y="1495980"/>
            <a:ext cx="3604382" cy="4401205"/>
          </a:xfrm>
          <a:prstGeom prst="rect">
            <a:avLst/>
          </a:prstGeom>
        </p:spPr>
        <p:txBody>
          <a:bodyPr wrap="square" rtlCol="0">
            <a:spAutoFit/>
          </a:bodyPr>
          <a:lstStyle/>
          <a:p>
            <a:r>
              <a:rPr lang="en-US" sz="2800" dirty="0"/>
              <a:t>If we only want to make statements about the sample, then we simply minimize the average loss</a:t>
            </a:r>
          </a:p>
          <a:p>
            <a:endParaRPr lang="en-US" sz="2800" dirty="0"/>
          </a:p>
          <a:p>
            <a:r>
              <a:rPr lang="en-US" sz="2800" dirty="0"/>
              <a:t>And get the 75</a:t>
            </a:r>
            <a:r>
              <a:rPr lang="en-US" sz="2800" baseline="30000" dirty="0"/>
              <a:t>th</a:t>
            </a:r>
            <a:r>
              <a:rPr lang="en-US" sz="2800" dirty="0"/>
              <a:t> percentile of our data – this is 96 </a:t>
            </a:r>
          </a:p>
        </p:txBody>
      </p:sp>
    </p:spTree>
    <p:extLst>
      <p:ext uri="{BB962C8B-B14F-4D97-AF65-F5344CB8AC3E}">
        <p14:creationId xmlns:p14="http://schemas.microsoft.com/office/powerpoint/2010/main" val="123194178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Bootstrap the 75</a:t>
            </a:r>
            <a:r>
              <a:rPr lang="en-US" baseline="30000" dirty="0"/>
              <a:t>th</a:t>
            </a:r>
            <a:r>
              <a:rPr lang="en-US" dirty="0"/>
              <a:t> percentile</a:t>
            </a:r>
          </a:p>
        </p:txBody>
      </p:sp>
      <p:sp>
        <p:nvSpPr>
          <p:cNvPr id="5" name="Content Placeholder 4"/>
          <p:cNvSpPr>
            <a:spLocks noGrp="1"/>
          </p:cNvSpPr>
          <p:nvPr>
            <p:ph sz="half" idx="1"/>
          </p:nvPr>
        </p:nvSpPr>
        <p:spPr/>
        <p:txBody>
          <a:bodyPr>
            <a:normAutofit lnSpcReduction="10000"/>
          </a:bodyPr>
          <a:lstStyle/>
          <a:p>
            <a:r>
              <a:rPr lang="en-US" dirty="0"/>
              <a:t>Notice that due to the separation of the values in the population, the 75</a:t>
            </a:r>
            <a:r>
              <a:rPr lang="en-US" baseline="30000" dirty="0"/>
              <a:t>th</a:t>
            </a:r>
            <a:r>
              <a:rPr lang="en-US" dirty="0"/>
              <a:t> percentile are quite separated. </a:t>
            </a:r>
          </a:p>
          <a:p>
            <a:r>
              <a:rPr lang="en-US" dirty="0"/>
              <a:t>Nearly 6000 of the 10000 bootstrap 75</a:t>
            </a:r>
            <a:r>
              <a:rPr lang="en-US" baseline="30000" dirty="0"/>
              <a:t>th</a:t>
            </a:r>
            <a:r>
              <a:rPr lang="en-US" dirty="0"/>
              <a:t> percentiles are 96</a:t>
            </a:r>
          </a:p>
          <a:p>
            <a:r>
              <a:rPr lang="en-US" dirty="0"/>
              <a:t>The 95% confidence interval is (94, 100) – the whole range</a:t>
            </a:r>
          </a:p>
        </p:txBody>
      </p:sp>
      <p:pic>
        <p:nvPicPr>
          <p:cNvPr id="7" name="Content Placeholder 6" descr="bootstrap_hist_UQ.pdf"/>
          <p:cNvPicPr>
            <a:picLocks noGrp="1" noChangeAspect="1"/>
          </p:cNvPicPr>
          <p:nvPr>
            <p:ph sz="half" idx="2"/>
          </p:nvPr>
        </p:nvPicPr>
        <p:blipFill>
          <a:blip r:embed="rId2">
            <a:extLst>
              <a:ext uri="{28A0092B-C50C-407E-A947-70E740481C1C}">
                <a14:useLocalDpi xmlns:a14="http://schemas.microsoft.com/office/drawing/2010/main" val="0"/>
              </a:ext>
            </a:extLst>
          </a:blip>
          <a:srcRect t="-11067" b="-11067"/>
          <a:stretch>
            <a:fillRect/>
          </a:stretch>
        </p:blipFill>
        <p:spPr/>
      </p:pic>
    </p:spTree>
    <p:extLst>
      <p:ext uri="{BB962C8B-B14F-4D97-AF65-F5344CB8AC3E}">
        <p14:creationId xmlns:p14="http://schemas.microsoft.com/office/powerpoint/2010/main" val="373042502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bootstrap_ci_UQ.pdf"/>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l="-26774" r="-26774"/>
          <a:stretch/>
        </p:blipFill>
        <p:spPr>
          <a:xfrm>
            <a:off x="6172200" y="320675"/>
            <a:ext cx="5181600" cy="6749143"/>
          </a:xfrm>
        </p:spPr>
      </p:pic>
      <p:sp>
        <p:nvSpPr>
          <p:cNvPr id="4" name="Title 3"/>
          <p:cNvSpPr>
            <a:spLocks noGrp="1"/>
          </p:cNvSpPr>
          <p:nvPr>
            <p:ph type="title"/>
          </p:nvPr>
        </p:nvSpPr>
        <p:spPr/>
        <p:txBody>
          <a:bodyPr/>
          <a:lstStyle/>
          <a:p>
            <a:r>
              <a:rPr lang="en-US" dirty="0"/>
              <a:t>95% Confidence Intervals for the 75</a:t>
            </a:r>
            <a:r>
              <a:rPr lang="en-US" baseline="30000" dirty="0"/>
              <a:t>th</a:t>
            </a:r>
            <a:r>
              <a:rPr lang="en-US" dirty="0"/>
              <a:t> percentile</a:t>
            </a:r>
          </a:p>
        </p:txBody>
      </p:sp>
      <p:sp>
        <p:nvSpPr>
          <p:cNvPr id="5" name="Content Placeholder 4"/>
          <p:cNvSpPr>
            <a:spLocks noGrp="1"/>
          </p:cNvSpPr>
          <p:nvPr>
            <p:ph sz="half" idx="1"/>
          </p:nvPr>
        </p:nvSpPr>
        <p:spPr/>
        <p:txBody>
          <a:bodyPr>
            <a:normAutofit/>
          </a:bodyPr>
          <a:lstStyle/>
          <a:p>
            <a:r>
              <a:rPr lang="en-US" dirty="0"/>
              <a:t>Notice that due to the separation of the values the intervals are sometimes quite short and other times quite long</a:t>
            </a:r>
          </a:p>
          <a:p>
            <a:r>
              <a:rPr lang="en-US" dirty="0"/>
              <a:t>All 100 of them include the true value, but for many the true value is at the endpoint of the interval</a:t>
            </a:r>
          </a:p>
        </p:txBody>
      </p:sp>
    </p:spTree>
    <p:extLst>
      <p:ext uri="{BB962C8B-B14F-4D97-AF65-F5344CB8AC3E}">
        <p14:creationId xmlns:p14="http://schemas.microsoft.com/office/powerpoint/2010/main" val="274612568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Bootstrapping is powerful BUT</a:t>
            </a:r>
          </a:p>
        </p:txBody>
      </p:sp>
      <p:sp>
        <p:nvSpPr>
          <p:cNvPr id="6" name="Content Placeholder 5"/>
          <p:cNvSpPr>
            <a:spLocks noGrp="1"/>
          </p:cNvSpPr>
          <p:nvPr>
            <p:ph idx="1"/>
          </p:nvPr>
        </p:nvSpPr>
        <p:spPr/>
        <p:txBody>
          <a:bodyPr/>
          <a:lstStyle/>
          <a:p>
            <a:r>
              <a:rPr lang="en-US" dirty="0"/>
              <a:t>Make sure that the original sample is </a:t>
            </a:r>
            <a:r>
              <a:rPr lang="en-US" i="1" dirty="0"/>
              <a:t>large and random </a:t>
            </a:r>
            <a:r>
              <a:rPr lang="en-US" dirty="0"/>
              <a:t>so that the sample resembles the population</a:t>
            </a:r>
          </a:p>
          <a:p>
            <a:r>
              <a:rPr lang="en-US" dirty="0"/>
              <a:t>Repeat the bootstrap process many times. Typically 10,000 replications is a reasonable number</a:t>
            </a:r>
          </a:p>
          <a:p>
            <a:r>
              <a:rPr lang="en-US" dirty="0"/>
              <a:t>The bootstrap tends to have difficulties when</a:t>
            </a:r>
          </a:p>
          <a:p>
            <a:pPr lvl="1"/>
            <a:r>
              <a:rPr lang="en-US" dirty="0"/>
              <a:t>Parameter estimate is influenced by outliers</a:t>
            </a:r>
          </a:p>
          <a:p>
            <a:pPr lvl="1"/>
            <a:r>
              <a:rPr lang="en-US" dirty="0"/>
              <a:t>Parameter is based on extreme values of the distribution</a:t>
            </a:r>
          </a:p>
          <a:p>
            <a:pPr lvl="1"/>
            <a:r>
              <a:rPr lang="en-US" dirty="0"/>
              <a:t>Sampling distribution of the statistic is far from bell-shaped</a:t>
            </a:r>
          </a:p>
        </p:txBody>
      </p:sp>
    </p:spTree>
    <p:extLst>
      <p:ext uri="{BB962C8B-B14F-4D97-AF65-F5344CB8AC3E}">
        <p14:creationId xmlns:p14="http://schemas.microsoft.com/office/powerpoint/2010/main" val="124335145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120920-D5FD-F344-AC9B-995C1A87BAB8}"/>
              </a:ext>
            </a:extLst>
          </p:cNvPr>
          <p:cNvSpPr>
            <a:spLocks noGrp="1"/>
          </p:cNvSpPr>
          <p:nvPr>
            <p:ph type="title"/>
          </p:nvPr>
        </p:nvSpPr>
        <p:spPr/>
        <p:txBody>
          <a:bodyPr/>
          <a:lstStyle/>
          <a:p>
            <a:r>
              <a:rPr lang="en-US" dirty="0"/>
              <a:t>Ethics quote of the day</a:t>
            </a:r>
          </a:p>
        </p:txBody>
      </p:sp>
      <p:sp>
        <p:nvSpPr>
          <p:cNvPr id="3" name="Content Placeholder 2">
            <a:extLst>
              <a:ext uri="{FF2B5EF4-FFF2-40B4-BE49-F238E27FC236}">
                <a16:creationId xmlns:a16="http://schemas.microsoft.com/office/drawing/2014/main" id="{086C5FDC-27D3-F04E-900D-C2C091B4927D}"/>
              </a:ext>
            </a:extLst>
          </p:cNvPr>
          <p:cNvSpPr>
            <a:spLocks noGrp="1"/>
          </p:cNvSpPr>
          <p:nvPr>
            <p:ph idx="1"/>
          </p:nvPr>
        </p:nvSpPr>
        <p:spPr/>
        <p:txBody>
          <a:bodyPr>
            <a:normAutofit lnSpcReduction="10000"/>
          </a:bodyPr>
          <a:lstStyle/>
          <a:p>
            <a:pPr marL="14287" indent="0" algn="ctr">
              <a:buNone/>
            </a:pPr>
            <a:r>
              <a:rPr lang="en-US" b="1" dirty="0"/>
              <a:t>“There is no such thing as ethics-free data science; there is only data science whose ethical baggage is taken on board without examination” </a:t>
            </a:r>
          </a:p>
          <a:p>
            <a:pPr marL="14287" indent="0">
              <a:buNone/>
            </a:pPr>
            <a:endParaRPr lang="en-US" dirty="0"/>
          </a:p>
          <a:p>
            <a:pPr marL="14287" indent="0">
              <a:buNone/>
            </a:pPr>
            <a:r>
              <a:rPr lang="en-US" dirty="0"/>
              <a:t>(Paraphrasing this original)</a:t>
            </a:r>
          </a:p>
          <a:p>
            <a:pPr marL="14287" indent="0">
              <a:buNone/>
            </a:pPr>
            <a:r>
              <a:rPr lang="en-US" dirty="0"/>
              <a:t>“There is no such thing as philosophy-free science; there is only data science whose philosophical baggage is taken on board without examination”</a:t>
            </a:r>
          </a:p>
          <a:p>
            <a:pPr marL="14287" indent="0" algn="r">
              <a:buNone/>
            </a:pPr>
            <a:r>
              <a:rPr lang="en-US" dirty="0"/>
              <a:t>Daniel C. Dennett, </a:t>
            </a:r>
            <a:r>
              <a:rPr lang="en-US" i="1" dirty="0"/>
              <a:t>Darwin’s Dangerous Idea</a:t>
            </a:r>
            <a:r>
              <a:rPr lang="en-US" dirty="0"/>
              <a:t>, 1996</a:t>
            </a:r>
          </a:p>
        </p:txBody>
      </p:sp>
    </p:spTree>
    <p:extLst>
      <p:ext uri="{BB962C8B-B14F-4D97-AF65-F5344CB8AC3E}">
        <p14:creationId xmlns:p14="http://schemas.microsoft.com/office/powerpoint/2010/main" val="12721415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1229C0-F471-FD48-A429-818F9641D660}"/>
              </a:ext>
            </a:extLst>
          </p:cNvPr>
          <p:cNvSpPr>
            <a:spLocks noGrp="1"/>
          </p:cNvSpPr>
          <p:nvPr>
            <p:ph type="title"/>
          </p:nvPr>
        </p:nvSpPr>
        <p:spPr/>
        <p:txBody>
          <a:bodyPr/>
          <a:lstStyle/>
          <a:p>
            <a:r>
              <a:rPr lang="en-US" dirty="0"/>
              <a:t>The Central Limit Theorem</a:t>
            </a:r>
          </a:p>
        </p:txBody>
      </p:sp>
      <p:sp>
        <p:nvSpPr>
          <p:cNvPr id="3" name="Content Placeholder 2">
            <a:extLst>
              <a:ext uri="{FF2B5EF4-FFF2-40B4-BE49-F238E27FC236}">
                <a16:creationId xmlns:a16="http://schemas.microsoft.com/office/drawing/2014/main" id="{8330053E-6BDA-C146-9EC5-D0CF6821F1C3}"/>
              </a:ext>
            </a:extLst>
          </p:cNvPr>
          <p:cNvSpPr>
            <a:spLocks noGrp="1"/>
          </p:cNvSpPr>
          <p:nvPr>
            <p:ph idx="1"/>
          </p:nvPr>
        </p:nvSpPr>
        <p:spPr/>
        <p:txBody>
          <a:bodyPr/>
          <a:lstStyle/>
          <a:p>
            <a:r>
              <a:rPr lang="en-US" dirty="0"/>
              <a:t>In most situations, the distribution of the means of independent random variables tends towards a normal distribution, </a:t>
            </a:r>
            <a:r>
              <a:rPr lang="en-US" b="1" dirty="0"/>
              <a:t>regardless of their original distribution</a:t>
            </a:r>
            <a:r>
              <a:rPr lang="en-US" dirty="0"/>
              <a:t>.</a:t>
            </a:r>
          </a:p>
          <a:p>
            <a:pPr lvl="1"/>
            <a:r>
              <a:rPr lang="en-US" dirty="0"/>
              <a:t>There are conditions: e.g. original distribution must have </a:t>
            </a:r>
            <a:r>
              <a:rPr lang="en-US" b="1" dirty="0"/>
              <a:t>finite variance.</a:t>
            </a:r>
            <a:endParaRPr lang="en-US" dirty="0"/>
          </a:p>
        </p:txBody>
      </p:sp>
      <p:pic>
        <p:nvPicPr>
          <p:cNvPr id="4" name="Picture 3">
            <a:extLst>
              <a:ext uri="{FF2B5EF4-FFF2-40B4-BE49-F238E27FC236}">
                <a16:creationId xmlns:a16="http://schemas.microsoft.com/office/drawing/2014/main" id="{4F609035-E95A-3D44-98BF-E83F08BFA56C}"/>
              </a:ext>
            </a:extLst>
          </p:cNvPr>
          <p:cNvPicPr>
            <a:picLocks noChangeAspect="1"/>
          </p:cNvPicPr>
          <p:nvPr/>
        </p:nvPicPr>
        <p:blipFill>
          <a:blip r:embed="rId3"/>
          <a:stretch>
            <a:fillRect/>
          </a:stretch>
        </p:blipFill>
        <p:spPr>
          <a:xfrm>
            <a:off x="3569314" y="4001294"/>
            <a:ext cx="4453808" cy="2673787"/>
          </a:xfrm>
          <a:prstGeom prst="rect">
            <a:avLst/>
          </a:prstGeom>
        </p:spPr>
      </p:pic>
      <p:sp>
        <p:nvSpPr>
          <p:cNvPr id="5" name="TextBox 4">
            <a:extLst>
              <a:ext uri="{FF2B5EF4-FFF2-40B4-BE49-F238E27FC236}">
                <a16:creationId xmlns:a16="http://schemas.microsoft.com/office/drawing/2014/main" id="{273F8944-025B-1E45-B7B7-DC4C2864A65C}"/>
              </a:ext>
            </a:extLst>
          </p:cNvPr>
          <p:cNvSpPr txBox="1"/>
          <p:nvPr/>
        </p:nvSpPr>
        <p:spPr>
          <a:xfrm>
            <a:off x="8221895" y="4953466"/>
            <a:ext cx="1466565" cy="769441"/>
          </a:xfrm>
          <a:prstGeom prst="rect">
            <a:avLst/>
          </a:prstGeom>
        </p:spPr>
        <p:txBody>
          <a:bodyPr wrap="square" rtlCol="0">
            <a:spAutoFit/>
          </a:bodyPr>
          <a:lstStyle/>
          <a:p>
            <a:r>
              <a:rPr lang="en-US" sz="4400" dirty="0"/>
              <a:t>???</a:t>
            </a:r>
          </a:p>
        </p:txBody>
      </p:sp>
    </p:spTree>
    <p:extLst>
      <p:ext uri="{BB962C8B-B14F-4D97-AF65-F5344CB8AC3E}">
        <p14:creationId xmlns:p14="http://schemas.microsoft.com/office/powerpoint/2010/main" val="10243644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B36AB5-DF04-BD4C-BD0C-EA771DB075B3}"/>
              </a:ext>
            </a:extLst>
          </p:cNvPr>
          <p:cNvSpPr>
            <a:spLocks noGrp="1"/>
          </p:cNvSpPr>
          <p:nvPr>
            <p:ph type="title"/>
          </p:nvPr>
        </p:nvSpPr>
        <p:spPr/>
        <p:txBody>
          <a:bodyPr/>
          <a:lstStyle/>
          <a:p>
            <a:r>
              <a:rPr lang="en-US" dirty="0"/>
              <a:t>The Central Limit Theorem</a:t>
            </a:r>
          </a:p>
        </p:txBody>
      </p:sp>
      <p:pic>
        <p:nvPicPr>
          <p:cNvPr id="4" name="Content Placeholder 3">
            <a:extLst>
              <a:ext uri="{FF2B5EF4-FFF2-40B4-BE49-F238E27FC236}">
                <a16:creationId xmlns:a16="http://schemas.microsoft.com/office/drawing/2014/main" id="{C3438A98-C9E9-9447-B7C4-5F159EFAD8ED}"/>
              </a:ext>
            </a:extLst>
          </p:cNvPr>
          <p:cNvPicPr>
            <a:picLocks noGrp="1" noChangeAspect="1"/>
          </p:cNvPicPr>
          <p:nvPr>
            <p:ph idx="1"/>
          </p:nvPr>
        </p:nvPicPr>
        <p:blipFill>
          <a:blip r:embed="rId2"/>
          <a:stretch>
            <a:fillRect/>
          </a:stretch>
        </p:blipFill>
        <p:spPr>
          <a:xfrm>
            <a:off x="2295525" y="4882305"/>
            <a:ext cx="7315200" cy="1384300"/>
          </a:xfrm>
          <a:prstGeom prst="rect">
            <a:avLst/>
          </a:prstGeom>
        </p:spPr>
      </p:pic>
      <p:sp>
        <p:nvSpPr>
          <p:cNvPr id="5" name="TextBox 4">
            <a:extLst>
              <a:ext uri="{FF2B5EF4-FFF2-40B4-BE49-F238E27FC236}">
                <a16:creationId xmlns:a16="http://schemas.microsoft.com/office/drawing/2014/main" id="{D4DC5FBF-8D15-7446-A57E-5CE1C30F8619}"/>
              </a:ext>
            </a:extLst>
          </p:cNvPr>
          <p:cNvSpPr txBox="1"/>
          <p:nvPr/>
        </p:nvSpPr>
        <p:spPr>
          <a:xfrm>
            <a:off x="1803912" y="1909829"/>
            <a:ext cx="7806813" cy="2246769"/>
          </a:xfrm>
          <a:prstGeom prst="rect">
            <a:avLst/>
          </a:prstGeom>
        </p:spPr>
        <p:txBody>
          <a:bodyPr wrap="square" rtlCol="0">
            <a:spAutoFit/>
          </a:bodyPr>
          <a:lstStyle/>
          <a:p>
            <a:r>
              <a:rPr lang="en-US" sz="2800" dirty="0"/>
              <a:t>Suppose {</a:t>
            </a:r>
            <a:r>
              <a:rPr lang="en-US" sz="2800" i="1" dirty="0"/>
              <a:t>X</a:t>
            </a:r>
            <a:r>
              <a:rPr lang="en-US" sz="2800" baseline="-25000" dirty="0"/>
              <a:t>1</a:t>
            </a:r>
            <a:r>
              <a:rPr lang="en-US" sz="2800" dirty="0"/>
              <a:t>, </a:t>
            </a:r>
            <a:r>
              <a:rPr lang="en-US" sz="2800" i="1" dirty="0"/>
              <a:t>X</a:t>
            </a:r>
            <a:r>
              <a:rPr lang="en-US" sz="2800" baseline="-25000" dirty="0"/>
              <a:t>2</a:t>
            </a:r>
            <a:r>
              <a:rPr lang="en-US" sz="2800" dirty="0"/>
              <a:t>, …} is a sequence of </a:t>
            </a:r>
            <a:r>
              <a:rPr lang="en-US" sz="2800" dirty="0">
                <a:hlinkClick r:id="rId3" tooltip="Independent and identically distributed"/>
              </a:rPr>
              <a:t>i.i.d.</a:t>
            </a:r>
            <a:r>
              <a:rPr lang="en-US" sz="2800" dirty="0"/>
              <a:t> random variables with E[</a:t>
            </a:r>
            <a:r>
              <a:rPr lang="en-US" sz="2800" i="1" dirty="0"/>
              <a:t>X</a:t>
            </a:r>
            <a:r>
              <a:rPr lang="en-US" sz="2800" i="1" baseline="-25000" dirty="0"/>
              <a:t>i</a:t>
            </a:r>
            <a:r>
              <a:rPr lang="en-US" sz="2800" dirty="0"/>
              <a:t>] = </a:t>
            </a:r>
            <a:r>
              <a:rPr lang="en-US" sz="2800" i="1" dirty="0"/>
              <a:t>µ</a:t>
            </a:r>
            <a:r>
              <a:rPr lang="en-US" sz="2800" dirty="0"/>
              <a:t> and </a:t>
            </a:r>
            <a:r>
              <a:rPr lang="en-US" sz="2800" dirty="0" err="1"/>
              <a:t>Var</a:t>
            </a:r>
            <a:r>
              <a:rPr lang="en-US" sz="2800" dirty="0"/>
              <a:t>[</a:t>
            </a:r>
            <a:r>
              <a:rPr lang="en-US" sz="2800" i="1" dirty="0"/>
              <a:t>X</a:t>
            </a:r>
            <a:r>
              <a:rPr lang="en-US" sz="2800" i="1" baseline="-25000" dirty="0"/>
              <a:t>i</a:t>
            </a:r>
            <a:r>
              <a:rPr lang="en-US" sz="2800" dirty="0"/>
              <a:t>] = </a:t>
            </a:r>
            <a:r>
              <a:rPr lang="el-GR" sz="2800" i="1" dirty="0"/>
              <a:t>σ</a:t>
            </a:r>
            <a:r>
              <a:rPr lang="el-GR" sz="2800" baseline="30000" dirty="0"/>
              <a:t>2</a:t>
            </a:r>
            <a:r>
              <a:rPr lang="el-GR" sz="2800" dirty="0"/>
              <a:t> &lt; ∞. </a:t>
            </a:r>
            <a:r>
              <a:rPr lang="en-US" sz="2800" dirty="0"/>
              <a:t>Then as </a:t>
            </a:r>
            <a:r>
              <a:rPr lang="en-US" sz="2800" i="1" dirty="0"/>
              <a:t>n</a:t>
            </a:r>
            <a:r>
              <a:rPr lang="en-US" sz="2800" dirty="0"/>
              <a:t> approaches infinity, the random variables √</a:t>
            </a:r>
            <a:r>
              <a:rPr lang="en-US" sz="2800" i="1" dirty="0"/>
              <a:t>n</a:t>
            </a:r>
            <a:r>
              <a:rPr lang="en-US" sz="2800" dirty="0"/>
              <a:t>(</a:t>
            </a:r>
            <a:r>
              <a:rPr lang="en-US" sz="2800" i="1" dirty="0"/>
              <a:t>S</a:t>
            </a:r>
            <a:r>
              <a:rPr lang="en-US" sz="2800" i="1" baseline="-25000" dirty="0"/>
              <a:t>n</a:t>
            </a:r>
            <a:r>
              <a:rPr lang="en-US" sz="2800" dirty="0"/>
              <a:t> − </a:t>
            </a:r>
            <a:r>
              <a:rPr lang="en-US" sz="2800" i="1" dirty="0"/>
              <a:t>µ</a:t>
            </a:r>
            <a:r>
              <a:rPr lang="en-US" sz="2800" dirty="0"/>
              <a:t>) </a:t>
            </a:r>
            <a:r>
              <a:rPr lang="en-US" sz="2800" dirty="0">
                <a:hlinkClick r:id="rId4" tooltip="Convergence in distribution"/>
              </a:rPr>
              <a:t>converge in distribution</a:t>
            </a:r>
            <a:r>
              <a:rPr lang="en-US" sz="2800" dirty="0"/>
              <a:t> to a </a:t>
            </a:r>
            <a:r>
              <a:rPr lang="en-US" sz="2800" dirty="0">
                <a:hlinkClick r:id="rId5" tooltip="Normal distribution"/>
              </a:rPr>
              <a:t>normal</a:t>
            </a:r>
            <a:r>
              <a:rPr lang="en-US" sz="2800" dirty="0"/>
              <a:t> </a:t>
            </a:r>
            <a:r>
              <a:rPr lang="en-US" sz="2800" i="1" dirty="0"/>
              <a:t>N</a:t>
            </a:r>
            <a:r>
              <a:rPr lang="en-US" sz="2800" dirty="0"/>
              <a:t>(0,</a:t>
            </a:r>
            <a:r>
              <a:rPr lang="el-GR" sz="2800" i="1" dirty="0"/>
              <a:t>σ</a:t>
            </a:r>
            <a:r>
              <a:rPr lang="el-GR" sz="2800" baseline="30000" dirty="0"/>
              <a:t>2</a:t>
            </a:r>
            <a:r>
              <a:rPr lang="el-GR" sz="2800" dirty="0"/>
              <a:t>):</a:t>
            </a:r>
            <a:endParaRPr lang="en-US" sz="2800" dirty="0"/>
          </a:p>
        </p:txBody>
      </p:sp>
    </p:spTree>
    <p:extLst>
      <p:ext uri="{BB962C8B-B14F-4D97-AF65-F5344CB8AC3E}">
        <p14:creationId xmlns:p14="http://schemas.microsoft.com/office/powerpoint/2010/main" val="5730209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410E88ED-8C10-684F-AF11-5E30C95E38CA}"/>
              </a:ext>
            </a:extLst>
          </p:cNvPr>
          <p:cNvGrpSpPr/>
          <p:nvPr/>
        </p:nvGrpSpPr>
        <p:grpSpPr>
          <a:xfrm>
            <a:off x="953729" y="1052051"/>
            <a:ext cx="10352547" cy="5696229"/>
            <a:chOff x="487926" y="292443"/>
            <a:chExt cx="11477111" cy="6455838"/>
          </a:xfrm>
        </p:grpSpPr>
        <p:pic>
          <p:nvPicPr>
            <p:cNvPr id="4" name="Picture 3">
              <a:extLst>
                <a:ext uri="{FF2B5EF4-FFF2-40B4-BE49-F238E27FC236}">
                  <a16:creationId xmlns:a16="http://schemas.microsoft.com/office/drawing/2014/main" id="{7B34FAD3-3C94-1140-B898-E18BBF7F4383}"/>
                </a:ext>
              </a:extLst>
            </p:cNvPr>
            <p:cNvPicPr>
              <a:picLocks noChangeAspect="1"/>
            </p:cNvPicPr>
            <p:nvPr/>
          </p:nvPicPr>
          <p:blipFill>
            <a:blip r:embed="rId2"/>
            <a:stretch>
              <a:fillRect/>
            </a:stretch>
          </p:blipFill>
          <p:spPr>
            <a:xfrm>
              <a:off x="487926" y="292443"/>
              <a:ext cx="5263945" cy="3187900"/>
            </a:xfrm>
            <a:prstGeom prst="rect">
              <a:avLst/>
            </a:prstGeom>
          </p:spPr>
        </p:pic>
        <p:pic>
          <p:nvPicPr>
            <p:cNvPr id="5" name="Picture 4">
              <a:extLst>
                <a:ext uri="{FF2B5EF4-FFF2-40B4-BE49-F238E27FC236}">
                  <a16:creationId xmlns:a16="http://schemas.microsoft.com/office/drawing/2014/main" id="{FB9F51A7-7650-144E-9E2D-928F0036EE11}"/>
                </a:ext>
              </a:extLst>
            </p:cNvPr>
            <p:cNvPicPr>
              <a:picLocks noChangeAspect="1"/>
            </p:cNvPicPr>
            <p:nvPr/>
          </p:nvPicPr>
          <p:blipFill>
            <a:blip r:embed="rId3"/>
            <a:stretch>
              <a:fillRect/>
            </a:stretch>
          </p:blipFill>
          <p:spPr>
            <a:xfrm>
              <a:off x="6596624" y="292443"/>
              <a:ext cx="5368413" cy="3188038"/>
            </a:xfrm>
            <a:prstGeom prst="rect">
              <a:avLst/>
            </a:prstGeom>
          </p:spPr>
        </p:pic>
        <p:pic>
          <p:nvPicPr>
            <p:cNvPr id="6" name="Picture 5">
              <a:extLst>
                <a:ext uri="{FF2B5EF4-FFF2-40B4-BE49-F238E27FC236}">
                  <a16:creationId xmlns:a16="http://schemas.microsoft.com/office/drawing/2014/main" id="{31984341-215A-FE4A-B917-C10D7791C258}"/>
                </a:ext>
              </a:extLst>
            </p:cNvPr>
            <p:cNvPicPr>
              <a:picLocks noChangeAspect="1"/>
            </p:cNvPicPr>
            <p:nvPr/>
          </p:nvPicPr>
          <p:blipFill>
            <a:blip r:embed="rId4"/>
            <a:stretch>
              <a:fillRect/>
            </a:stretch>
          </p:blipFill>
          <p:spPr>
            <a:xfrm>
              <a:off x="613453" y="3560380"/>
              <a:ext cx="5246573" cy="3187901"/>
            </a:xfrm>
            <a:prstGeom prst="rect">
              <a:avLst/>
            </a:prstGeom>
          </p:spPr>
        </p:pic>
        <p:pic>
          <p:nvPicPr>
            <p:cNvPr id="7" name="Picture 6">
              <a:extLst>
                <a:ext uri="{FF2B5EF4-FFF2-40B4-BE49-F238E27FC236}">
                  <a16:creationId xmlns:a16="http://schemas.microsoft.com/office/drawing/2014/main" id="{94F956E3-9CF6-554B-BCA5-E4ECB35F8670}"/>
                </a:ext>
              </a:extLst>
            </p:cNvPr>
            <p:cNvPicPr>
              <a:picLocks noChangeAspect="1"/>
            </p:cNvPicPr>
            <p:nvPr/>
          </p:nvPicPr>
          <p:blipFill>
            <a:blip r:embed="rId5"/>
            <a:stretch>
              <a:fillRect/>
            </a:stretch>
          </p:blipFill>
          <p:spPr>
            <a:xfrm>
              <a:off x="6596624" y="3556614"/>
              <a:ext cx="5339737" cy="3191667"/>
            </a:xfrm>
            <a:prstGeom prst="rect">
              <a:avLst/>
            </a:prstGeom>
          </p:spPr>
        </p:pic>
      </p:grpSp>
      <p:sp>
        <p:nvSpPr>
          <p:cNvPr id="9" name="TextBox 8">
            <a:extLst>
              <a:ext uri="{FF2B5EF4-FFF2-40B4-BE49-F238E27FC236}">
                <a16:creationId xmlns:a16="http://schemas.microsoft.com/office/drawing/2014/main" id="{F6043699-13D6-6343-94E4-41E6CB07ADBD}"/>
              </a:ext>
            </a:extLst>
          </p:cNvPr>
          <p:cNvSpPr txBox="1"/>
          <p:nvPr/>
        </p:nvSpPr>
        <p:spPr>
          <a:xfrm>
            <a:off x="3230306" y="231911"/>
            <a:ext cx="5899372" cy="523220"/>
          </a:xfrm>
          <a:prstGeom prst="rect">
            <a:avLst/>
          </a:prstGeom>
        </p:spPr>
        <p:txBody>
          <a:bodyPr wrap="none" rtlCol="0">
            <a:spAutoFit/>
          </a:bodyPr>
          <a:lstStyle/>
          <a:p>
            <a:r>
              <a:rPr lang="en-US" sz="2800" dirty="0"/>
              <a:t>For uniform distribution, σ</a:t>
            </a:r>
            <a:r>
              <a:rPr lang="en-US" sz="2800" baseline="30000" dirty="0"/>
              <a:t>2 </a:t>
            </a:r>
            <a:r>
              <a:rPr lang="en-US" sz="2800" dirty="0"/>
              <a:t> = 1/12</a:t>
            </a:r>
          </a:p>
        </p:txBody>
      </p:sp>
    </p:spTree>
    <p:extLst>
      <p:ext uri="{BB962C8B-B14F-4D97-AF65-F5344CB8AC3E}">
        <p14:creationId xmlns:p14="http://schemas.microsoft.com/office/powerpoint/2010/main" val="3326185883"/>
      </p:ext>
    </p:extLst>
  </p:cSld>
  <p:clrMapOvr>
    <a:masterClrMapping/>
  </p:clrMapOvr>
</p:sld>
</file>

<file path=ppt/theme/theme1.xml><?xml version="1.0" encoding="utf-8"?>
<a:theme xmlns:a="http://schemas.openxmlformats.org/drawingml/2006/main" name="1_Office Theme">
  <a:themeElements>
    <a:clrScheme name="Custom 1">
      <a:dk1>
        <a:srgbClr val="000000"/>
      </a:dk1>
      <a:lt1>
        <a:srgbClr val="FFFFFF"/>
      </a:lt1>
      <a:dk2>
        <a:srgbClr val="44546A"/>
      </a:dk2>
      <a:lt2>
        <a:srgbClr val="E7E6E6"/>
      </a:lt2>
      <a:accent1>
        <a:srgbClr val="5B9BD5"/>
      </a:accent1>
      <a:accent2>
        <a:srgbClr val="ED7D31"/>
      </a:accent2>
      <a:accent3>
        <a:srgbClr val="A5A5A5"/>
      </a:accent3>
      <a:accent4>
        <a:srgbClr val="D9615F"/>
      </a:accent4>
      <a:accent5>
        <a:srgbClr val="4472C4"/>
      </a:accent5>
      <a:accent6>
        <a:srgbClr val="70AD47"/>
      </a:accent6>
      <a:hlink>
        <a:srgbClr val="0563C1"/>
      </a:hlink>
      <a:folHlink>
        <a:srgbClr val="954F72"/>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a:lstStyle/>
      <a:style>
        <a:lnRef idx="1">
          <a:schemeClr val="accent1"/>
        </a:lnRef>
        <a:fillRef idx="1">
          <a:schemeClr val="accent1"/>
        </a:fillRef>
        <a:effectRef idx="1">
          <a:schemeClr val="accent1"/>
        </a:effectRef>
        <a:fontRef idx="minor">
          <a:schemeClr val="lt1"/>
        </a:fontRef>
      </a:style>
    </a:spDef>
    <a:lnDef>
      <a:spPr/>
      <a:bodyPr/>
      <a:lstStyle/>
      <a:style>
        <a:lnRef idx="1">
          <a:schemeClr val="accent1"/>
        </a:lnRef>
        <a:fillRef idx="0">
          <a:schemeClr val="accent1"/>
        </a:fillRef>
        <a:effectRef idx="1">
          <a:schemeClr val="accent1"/>
        </a:effectRef>
        <a:fontRef idx="minor">
          <a:schemeClr val="tx1"/>
        </a:fontRef>
      </a:style>
    </a:lnDef>
    <a:txDef>
      <a:spPr/>
      <a:bodyPr/>
      <a:lstStyle/>
    </a:txDef>
  </a:objectDefaults>
  <a:extraClrSchemeLst/>
</a:theme>
</file>

<file path=ppt/theme/theme2.xml><?xml version="1.0" encoding="utf-8"?>
<a:theme xmlns:a="http://schemas.openxmlformats.org/drawingml/2006/main" name="Custom Theme">
  <a:themeElements>
    <a:clrScheme name="Paper">
      <a:dk1>
        <a:sysClr val="windowText" lastClr="000000"/>
      </a:dk1>
      <a:lt1>
        <a:sysClr val="window" lastClr="FFFFFF"/>
      </a:lt1>
      <a:dk2>
        <a:srgbClr val="444D26"/>
      </a:dk2>
      <a:lt2>
        <a:srgbClr val="FEFAC9"/>
      </a:lt2>
      <a:accent1>
        <a:srgbClr val="A5B592"/>
      </a:accent1>
      <a:accent2>
        <a:srgbClr val="F3A447"/>
      </a:accent2>
      <a:accent3>
        <a:srgbClr val="E7BC29"/>
      </a:accent3>
      <a:accent4>
        <a:srgbClr val="D092A7"/>
      </a:accent4>
      <a:accent5>
        <a:srgbClr val="9C85C0"/>
      </a:accent5>
      <a:accent6>
        <a:srgbClr val="809EC2"/>
      </a:accent6>
      <a:hlink>
        <a:srgbClr val="8E58B6"/>
      </a:hlink>
      <a:folHlink>
        <a:srgbClr val="7F6F6F"/>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Lecture 11 — Join" id="{AD498554-4B14-8A4F-91BB-B3B06F5B68A8}" vid="{A58C0276-1026-FB43-8E92-B6A58B7285FC}"/>
    </a:ext>
  </a:ext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a:lstStyle/>
      <a:style>
        <a:lnRef idx="1">
          <a:schemeClr val="accent1"/>
        </a:lnRef>
        <a:fillRef idx="1">
          <a:schemeClr val="accent1"/>
        </a:fillRef>
        <a:effectRef idx="1">
          <a:schemeClr val="accent1"/>
        </a:effectRef>
        <a:fontRef idx="minor">
          <a:schemeClr val="lt1"/>
        </a:fontRef>
      </a:style>
    </a:spDef>
    <a:lnDef>
      <a:spPr/>
      <a:bodyPr/>
      <a:lstStyle/>
      <a:style>
        <a:lnRef idx="1">
          <a:schemeClr val="accent1"/>
        </a:lnRef>
        <a:fillRef idx="0">
          <a:schemeClr val="accent1"/>
        </a:fillRef>
        <a:effectRef idx="1">
          <a:schemeClr val="accent1"/>
        </a:effectRef>
        <a:fontRef idx="minor">
          <a:schemeClr val="tx1"/>
        </a:fontRef>
      </a:style>
    </a:lnDef>
    <a:txDef>
      <a:spPr/>
      <a:bodyPr/>
      <a:lstStyle/>
    </a:tx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49675</TotalTime>
  <Words>3061</Words>
  <Application>Microsoft Macintosh PowerPoint</Application>
  <PresentationFormat>Widescreen</PresentationFormat>
  <Paragraphs>336</Paragraphs>
  <Slides>69</Slides>
  <Notes>5</Notes>
  <HiddenSlides>7</HiddenSlides>
  <MMClips>0</MMClips>
  <ScaleCrop>false</ScaleCrop>
  <HeadingPairs>
    <vt:vector size="8" baseType="variant">
      <vt:variant>
        <vt:lpstr>Fonts Used</vt:lpstr>
      </vt:variant>
      <vt:variant>
        <vt:i4>11</vt:i4>
      </vt:variant>
      <vt:variant>
        <vt:lpstr>Theme</vt:lpstr>
      </vt:variant>
      <vt:variant>
        <vt:i4>2</vt:i4>
      </vt:variant>
      <vt:variant>
        <vt:lpstr>Embedded OLE Servers</vt:lpstr>
      </vt:variant>
      <vt:variant>
        <vt:i4>1</vt:i4>
      </vt:variant>
      <vt:variant>
        <vt:lpstr>Slide Titles</vt:lpstr>
      </vt:variant>
      <vt:variant>
        <vt:i4>69</vt:i4>
      </vt:variant>
    </vt:vector>
  </HeadingPairs>
  <TitlesOfParts>
    <vt:vector size="83" baseType="lpstr">
      <vt:lpstr>Arial</vt:lpstr>
      <vt:lpstr>Calibri</vt:lpstr>
      <vt:lpstr>Cambria Math</vt:lpstr>
      <vt:lpstr>Century Gothic</vt:lpstr>
      <vt:lpstr>Courier</vt:lpstr>
      <vt:lpstr>Courier New</vt:lpstr>
      <vt:lpstr>Helvetica Neue</vt:lpstr>
      <vt:lpstr>Helvetica Neue Light</vt:lpstr>
      <vt:lpstr>Monaco</vt:lpstr>
      <vt:lpstr>Times</vt:lpstr>
      <vt:lpstr>Wingdings</vt:lpstr>
      <vt:lpstr>1_Office Theme</vt:lpstr>
      <vt:lpstr>Custom Theme</vt:lpstr>
      <vt:lpstr>Equation</vt:lpstr>
      <vt:lpstr>Sampling tools: the Bootstrap</vt:lpstr>
      <vt:lpstr>NO OH Today for me</vt:lpstr>
      <vt:lpstr>  Recap: </vt:lpstr>
      <vt:lpstr>Recap – Study the Sampling Distribution of a Statistic</vt:lpstr>
      <vt:lpstr>Estimators we will investigate:</vt:lpstr>
      <vt:lpstr>The Central Limit Theorem</vt:lpstr>
      <vt:lpstr>The Central Limit Theorem</vt:lpstr>
      <vt:lpstr>The Central Limit Theorem</vt:lpstr>
      <vt:lpstr>PowerPoint Presentation</vt:lpstr>
      <vt:lpstr>Example: Restaurant Health inspections in SF</vt:lpstr>
      <vt:lpstr>Population</vt:lpstr>
      <vt:lpstr>Population Distribution</vt:lpstr>
      <vt:lpstr>Population Distribution</vt:lpstr>
      <vt:lpstr>Population Parameter</vt:lpstr>
      <vt:lpstr>D – result of 1 draw from the population</vt:lpstr>
      <vt:lpstr>Expected Value</vt:lpstr>
      <vt:lpstr>D1 , D2 – result of 2 draws from the population with replacement</vt:lpstr>
      <vt:lpstr>Two Ways to find P(D1=1, D2=1)</vt:lpstr>
      <vt:lpstr>What is P(D1=1, D2=1) if we sample without replacement?</vt:lpstr>
      <vt:lpstr>Joint Distribution and Marginal Distribution</vt:lpstr>
      <vt:lpstr>Expected Value of</vt:lpstr>
      <vt:lpstr> Variance of  </vt:lpstr>
      <vt:lpstr>      estimator for population parameter</vt:lpstr>
      <vt:lpstr>Here is our sample: 100 restaurants</vt:lpstr>
      <vt:lpstr>If we want to generalize to the population of all </vt:lpstr>
      <vt:lpstr>PowerPoint Presentation</vt:lpstr>
      <vt:lpstr>The Distribution of an Estimator</vt:lpstr>
      <vt:lpstr>PowerPoint Presentation</vt:lpstr>
      <vt:lpstr>Central Limit Theorem &amp; LoLN</vt:lpstr>
      <vt:lpstr>Bootstrap the Distribution of an Estimator</vt:lpstr>
      <vt:lpstr>Bootstrap the Distribution of an Estimator</vt:lpstr>
      <vt:lpstr>Boot Strap Confidence Interval</vt:lpstr>
      <vt:lpstr>Core Idea</vt:lpstr>
      <vt:lpstr>Core Idea</vt:lpstr>
      <vt:lpstr>Bootstrapping the sample proportion</vt:lpstr>
      <vt:lpstr>Bootstrap sample proportion</vt:lpstr>
      <vt:lpstr>Bootstrap Confidence Interval</vt:lpstr>
      <vt:lpstr>Simulate 100  Bootstrap Confidence Intervals </vt:lpstr>
      <vt:lpstr>Simulate 100  95% Bootstrap  Confidence Intervals </vt:lpstr>
      <vt:lpstr>2. Monte Carlo Simulation</vt:lpstr>
      <vt:lpstr>Simple Monte Carlo Simulation</vt:lpstr>
      <vt:lpstr>Monte Carlo vs Vegas</vt:lpstr>
      <vt:lpstr>Sampling Distribution</vt:lpstr>
      <vt:lpstr>Approximate Sampling Distribution</vt:lpstr>
      <vt:lpstr>What Teachers Should Know About the Bootstrap: Resampling in the Undergraduate Statistics Curriculum  Tim C. Hesterberg (2015)</vt:lpstr>
      <vt:lpstr>Bootstrap for the mean, n=50</vt:lpstr>
      <vt:lpstr>Bootstrap distributions for the mean, n = 9 </vt:lpstr>
      <vt:lpstr>Bootstrap distributions for the median, n = 15 </vt:lpstr>
      <vt:lpstr>Bootstrap distributions for the mean, n = 50, exponential population.</vt:lpstr>
      <vt:lpstr>Some more lessons from Hesterberg</vt:lpstr>
      <vt:lpstr>How does numpy generate a  random sample?</vt:lpstr>
      <vt:lpstr>Actually it doesn’t…</vt:lpstr>
      <vt:lpstr>Simple Recursive RNG</vt:lpstr>
      <vt:lpstr>Features of the algorithm</vt:lpstr>
      <vt:lpstr>Example: Multiplicative Congruential</vt:lpstr>
      <vt:lpstr>a=3 and M = 64</vt:lpstr>
      <vt:lpstr>PowerPoint Presentation</vt:lpstr>
      <vt:lpstr>a=69069, M=232</vt:lpstr>
      <vt:lpstr>Real Random Number Generators</vt:lpstr>
      <vt:lpstr>Advantages to Pseudo-ness</vt:lpstr>
      <vt:lpstr>3. Bootstrapping the 75th Percentile</vt:lpstr>
      <vt:lpstr>Consider a New Loss Function</vt:lpstr>
      <vt:lpstr>Minimizing Average Loss</vt:lpstr>
      <vt:lpstr>Return to our sample</vt:lpstr>
      <vt:lpstr>Here is our sample</vt:lpstr>
      <vt:lpstr>Bootstrap the 75th percentile</vt:lpstr>
      <vt:lpstr>95% Confidence Intervals for the 75th percentile</vt:lpstr>
      <vt:lpstr>Bootstrapping is powerful BUT</vt:lpstr>
      <vt:lpstr>Ethics quote of the day</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Low-Latency Online Prediction Serving System</dc:title>
  <dc:creator>Joseph Gonzalez</dc:creator>
  <cp:lastModifiedBy>Fernando Perez</cp:lastModifiedBy>
  <cp:revision>1445</cp:revision>
  <cp:lastPrinted>2017-09-19T17:53:05Z</cp:lastPrinted>
  <dcterms:created xsi:type="dcterms:W3CDTF">2016-06-11T00:34:45Z</dcterms:created>
  <dcterms:modified xsi:type="dcterms:W3CDTF">2018-10-26T00:55:41Z</dcterms:modified>
</cp:coreProperties>
</file>